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6.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65"/>
  </p:notesMasterIdLst>
  <p:sldIdLst>
    <p:sldId id="614" r:id="rId2"/>
    <p:sldId id="618" r:id="rId3"/>
    <p:sldId id="271" r:id="rId4"/>
    <p:sldId id="663" r:id="rId5"/>
    <p:sldId id="617" r:id="rId6"/>
    <p:sldId id="619" r:id="rId7"/>
    <p:sldId id="621" r:id="rId8"/>
    <p:sldId id="661" r:id="rId9"/>
    <p:sldId id="290" r:id="rId10"/>
    <p:sldId id="620" r:id="rId11"/>
    <p:sldId id="622" r:id="rId12"/>
    <p:sldId id="623" r:id="rId13"/>
    <p:sldId id="258" r:id="rId14"/>
    <p:sldId id="296" r:id="rId15"/>
    <p:sldId id="624" r:id="rId16"/>
    <p:sldId id="306" r:id="rId17"/>
    <p:sldId id="625" r:id="rId18"/>
    <p:sldId id="626" r:id="rId19"/>
    <p:sldId id="627" r:id="rId20"/>
    <p:sldId id="263" r:id="rId21"/>
    <p:sldId id="629" r:id="rId22"/>
    <p:sldId id="631" r:id="rId23"/>
    <p:sldId id="632" r:id="rId24"/>
    <p:sldId id="650" r:id="rId25"/>
    <p:sldId id="292" r:id="rId26"/>
    <p:sldId id="294" r:id="rId27"/>
    <p:sldId id="651" r:id="rId28"/>
    <p:sldId id="652" r:id="rId29"/>
    <p:sldId id="660" r:id="rId30"/>
    <p:sldId id="295" r:id="rId31"/>
    <p:sldId id="265" r:id="rId32"/>
    <p:sldId id="268" r:id="rId33"/>
    <p:sldId id="269" r:id="rId34"/>
    <p:sldId id="634" r:id="rId35"/>
    <p:sldId id="635" r:id="rId36"/>
    <p:sldId id="636" r:id="rId37"/>
    <p:sldId id="273" r:id="rId38"/>
    <p:sldId id="637" r:id="rId39"/>
    <p:sldId id="275" r:id="rId40"/>
    <p:sldId id="278" r:id="rId41"/>
    <p:sldId id="279" r:id="rId42"/>
    <p:sldId id="639" r:id="rId43"/>
    <p:sldId id="642" r:id="rId44"/>
    <p:sldId id="640" r:id="rId45"/>
    <p:sldId id="641" r:id="rId46"/>
    <p:sldId id="643" r:id="rId47"/>
    <p:sldId id="644" r:id="rId48"/>
    <p:sldId id="645" r:id="rId49"/>
    <p:sldId id="646" r:id="rId50"/>
    <p:sldId id="647" r:id="rId51"/>
    <p:sldId id="648" r:id="rId52"/>
    <p:sldId id="653" r:id="rId53"/>
    <p:sldId id="655" r:id="rId54"/>
    <p:sldId id="656" r:id="rId55"/>
    <p:sldId id="659" r:id="rId56"/>
    <p:sldId id="657" r:id="rId57"/>
    <p:sldId id="658" r:id="rId58"/>
    <p:sldId id="654" r:id="rId59"/>
    <p:sldId id="385" r:id="rId60"/>
    <p:sldId id="649" r:id="rId61"/>
    <p:sldId id="616" r:id="rId62"/>
    <p:sldId id="311" r:id="rId63"/>
    <p:sldId id="354"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D5D"/>
    <a:srgbClr val="0432FF"/>
    <a:srgbClr val="014723"/>
    <a:srgbClr val="C00000"/>
    <a:srgbClr val="CC3300"/>
    <a:srgbClr val="3A6695"/>
    <a:srgbClr val="9CC5FD"/>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45" autoAdjust="0"/>
    <p:restoredTop sz="67521" autoAdjust="0"/>
  </p:normalViewPr>
  <p:slideViewPr>
    <p:cSldViewPr snapToGrid="0">
      <p:cViewPr varScale="1">
        <p:scale>
          <a:sx n="109" d="100"/>
          <a:sy n="109" d="100"/>
        </p:scale>
        <p:origin x="2880" y="192"/>
      </p:cViewPr>
      <p:guideLst>
        <p:guide orient="horz" pos="2160"/>
        <p:guide pos="3734"/>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xi Zhang" userId="2495842c2aabaf3a" providerId="LiveId" clId="{288613BF-F996-7241-B704-A90CEBA580E0}"/>
    <pc:docChg chg="custSel modSld">
      <pc:chgData name="Xiaoxi Zhang" userId="2495842c2aabaf3a" providerId="LiveId" clId="{288613BF-F996-7241-B704-A90CEBA580E0}" dt="2023-09-20T01:50:34.898" v="14" actId="1076"/>
      <pc:docMkLst>
        <pc:docMk/>
      </pc:docMkLst>
      <pc:sldChg chg="modSp mod">
        <pc:chgData name="Xiaoxi Zhang" userId="2495842c2aabaf3a" providerId="LiveId" clId="{288613BF-F996-7241-B704-A90CEBA580E0}" dt="2023-09-20T01:47:57.457" v="6" actId="20577"/>
        <pc:sldMkLst>
          <pc:docMk/>
          <pc:sldMk cId="3459872119" sldId="617"/>
        </pc:sldMkLst>
      </pc:sldChg>
      <pc:sldChg chg="addSp delSp modSp mod">
        <pc:chgData name="Xiaoxi Zhang" userId="2495842c2aabaf3a" providerId="LiveId" clId="{288613BF-F996-7241-B704-A90CEBA580E0}" dt="2023-09-20T01:50:34.898" v="14" actId="1076"/>
        <pc:sldMkLst>
          <pc:docMk/>
          <pc:sldMk cId="1259839866" sldId="620"/>
        </pc:sldMkLst>
      </pc:sldChg>
    </pc:docChg>
  </pc:docChgLst>
  <pc:docChgLst>
    <pc:chgData name="Xiaoxi Zhang" userId="2495842c2aabaf3a" providerId="LiveId" clId="{07F97B95-CDDA-51F2-B76D-CCD7EEBBB952}"/>
    <pc:docChg chg="undo custSel addSld delSld modSld sldOrd">
      <pc:chgData name="Xiaoxi Zhang" userId="2495842c2aabaf3a" providerId="LiveId" clId="{07F97B95-CDDA-51F2-B76D-CCD7EEBBB952}" dt="2025-09-08T06:45:28.626" v="3151" actId="20577"/>
      <pc:docMkLst>
        <pc:docMk/>
      </pc:docMkLst>
      <pc:sldChg chg="addSp delSp modSp mod delAnim modAnim">
        <pc:chgData name="Xiaoxi Zhang" userId="2495842c2aabaf3a" providerId="LiveId" clId="{07F97B95-CDDA-51F2-B76D-CCD7EEBBB952}" dt="2025-09-08T04:51:55.985" v="2480" actId="14100"/>
        <pc:sldMkLst>
          <pc:docMk/>
          <pc:sldMk cId="1931814053" sldId="271"/>
        </pc:sldMkLst>
        <pc:spChg chg="mod">
          <ac:chgData name="Xiaoxi Zhang" userId="2495842c2aabaf3a" providerId="LiveId" clId="{07F97B95-CDDA-51F2-B76D-CCD7EEBBB952}" dt="2025-09-07T22:24:24.549" v="1685" actId="1037"/>
          <ac:spMkLst>
            <pc:docMk/>
            <pc:sldMk cId="1931814053" sldId="271"/>
            <ac:spMk id="2" creationId="{B9D3B357-24EF-1FFB-C1DF-A339E6244EC6}"/>
          </ac:spMkLst>
        </pc:spChg>
        <pc:spChg chg="add mod">
          <ac:chgData name="Xiaoxi Zhang" userId="2495842c2aabaf3a" providerId="LiveId" clId="{07F97B95-CDDA-51F2-B76D-CCD7EEBBB952}" dt="2025-09-07T22:35:54.444" v="1843" actId="1076"/>
          <ac:spMkLst>
            <pc:docMk/>
            <pc:sldMk cId="1931814053" sldId="271"/>
            <ac:spMk id="4" creationId="{A6BCA728-DDFE-F473-89C9-AAF299DCD927}"/>
          </ac:spMkLst>
        </pc:spChg>
        <pc:spChg chg="mod topLvl">
          <ac:chgData name="Xiaoxi Zhang" userId="2495842c2aabaf3a" providerId="LiveId" clId="{07F97B95-CDDA-51F2-B76D-CCD7EEBBB952}" dt="2025-09-07T22:32:37.801" v="1813" actId="1037"/>
          <ac:spMkLst>
            <pc:docMk/>
            <pc:sldMk cId="1931814053" sldId="271"/>
            <ac:spMk id="8" creationId="{110B7C0B-C046-536E-FBAC-ED338BA57905}"/>
          </ac:spMkLst>
        </pc:spChg>
        <pc:spChg chg="add del mod">
          <ac:chgData name="Xiaoxi Zhang" userId="2495842c2aabaf3a" providerId="LiveId" clId="{07F97B95-CDDA-51F2-B76D-CCD7EEBBB952}" dt="2025-09-07T22:31:28.248" v="1793" actId="478"/>
          <ac:spMkLst>
            <pc:docMk/>
            <pc:sldMk cId="1931814053" sldId="271"/>
            <ac:spMk id="53" creationId="{44AB3CB0-19FC-FF01-ACA9-2F3D63A92079}"/>
          </ac:spMkLst>
        </pc:spChg>
        <pc:spChg chg="add del mod">
          <ac:chgData name="Xiaoxi Zhang" userId="2495842c2aabaf3a" providerId="LiveId" clId="{07F97B95-CDDA-51F2-B76D-CCD7EEBBB952}" dt="2025-09-07T22:32:41.895" v="1814" actId="478"/>
          <ac:spMkLst>
            <pc:docMk/>
            <pc:sldMk cId="1931814053" sldId="271"/>
            <ac:spMk id="58" creationId="{9B9E7E6A-B5F5-C836-129C-5D3030C7D577}"/>
          </ac:spMkLst>
        </pc:spChg>
        <pc:spChg chg="add mod">
          <ac:chgData name="Xiaoxi Zhang" userId="2495842c2aabaf3a" providerId="LiveId" clId="{07F97B95-CDDA-51F2-B76D-CCD7EEBBB952}" dt="2025-09-07T22:32:58.036" v="1818" actId="1038"/>
          <ac:spMkLst>
            <pc:docMk/>
            <pc:sldMk cId="1931814053" sldId="271"/>
            <ac:spMk id="59" creationId="{C39A99DF-C2AD-112C-AACE-20A9DDAF60B0}"/>
          </ac:spMkLst>
        </pc:spChg>
        <pc:grpChg chg="mod">
          <ac:chgData name="Xiaoxi Zhang" userId="2495842c2aabaf3a" providerId="LiveId" clId="{07F97B95-CDDA-51F2-B76D-CCD7EEBBB952}" dt="2025-09-07T22:27:44.762" v="1749" actId="1076"/>
          <ac:grpSpMkLst>
            <pc:docMk/>
            <pc:sldMk cId="1931814053" sldId="271"/>
            <ac:grpSpMk id="7" creationId="{6B6CC515-928A-993E-7044-4994336A18D4}"/>
          </ac:grpSpMkLst>
        </pc:grpChg>
        <pc:grpChg chg="mod">
          <ac:chgData name="Xiaoxi Zhang" userId="2495842c2aabaf3a" providerId="LiveId" clId="{07F97B95-CDDA-51F2-B76D-CCD7EEBBB952}" dt="2025-09-07T00:56:52.860" v="1646" actId="14100"/>
          <ac:grpSpMkLst>
            <pc:docMk/>
            <pc:sldMk cId="1931814053" sldId="271"/>
            <ac:grpSpMk id="42" creationId="{21AFAB76-110F-486B-4FB3-15B57B3D34DA}"/>
          </ac:grpSpMkLst>
        </pc:grpChg>
        <pc:picChg chg="add mod">
          <ac:chgData name="Xiaoxi Zhang" userId="2495842c2aabaf3a" providerId="LiveId" clId="{07F97B95-CDDA-51F2-B76D-CCD7EEBBB952}" dt="2025-09-07T22:29:40.817" v="1768" actId="14100"/>
          <ac:picMkLst>
            <pc:docMk/>
            <pc:sldMk cId="1931814053" sldId="271"/>
            <ac:picMk id="6" creationId="{B3462CAF-9A6B-B940-46A2-52A0300AC9B5}"/>
          </ac:picMkLst>
        </pc:picChg>
        <pc:picChg chg="mod">
          <ac:chgData name="Xiaoxi Zhang" userId="2495842c2aabaf3a" providerId="LiveId" clId="{07F97B95-CDDA-51F2-B76D-CCD7EEBBB952}" dt="2025-09-07T22:34:27.946" v="1838" actId="1038"/>
          <ac:picMkLst>
            <pc:docMk/>
            <pc:sldMk cId="1931814053" sldId="271"/>
            <ac:picMk id="11" creationId="{9F57F26D-67F2-A1C8-5125-37E7E5A265F9}"/>
          </ac:picMkLst>
        </pc:picChg>
        <pc:picChg chg="mod topLvl">
          <ac:chgData name="Xiaoxi Zhang" userId="2495842c2aabaf3a" providerId="LiveId" clId="{07F97B95-CDDA-51F2-B76D-CCD7EEBBB952}" dt="2025-09-07T22:23:56.144" v="1668" actId="164"/>
          <ac:picMkLst>
            <pc:docMk/>
            <pc:sldMk cId="1931814053" sldId="271"/>
            <ac:picMk id="13" creationId="{BD806C4C-3909-B8BE-D9EF-5771AE195311}"/>
          </ac:picMkLst>
        </pc:picChg>
        <pc:picChg chg="mod topLvl">
          <ac:chgData name="Xiaoxi Zhang" userId="2495842c2aabaf3a" providerId="LiveId" clId="{07F97B95-CDDA-51F2-B76D-CCD7EEBBB952}" dt="2025-09-07T22:23:56.144" v="1668" actId="164"/>
          <ac:picMkLst>
            <pc:docMk/>
            <pc:sldMk cId="1931814053" sldId="271"/>
            <ac:picMk id="14" creationId="{6FA79743-0162-2684-E9C7-D3B04CF37301}"/>
          </ac:picMkLst>
        </pc:picChg>
        <pc:picChg chg="mod topLvl">
          <ac:chgData name="Xiaoxi Zhang" userId="2495842c2aabaf3a" providerId="LiveId" clId="{07F97B95-CDDA-51F2-B76D-CCD7EEBBB952}" dt="2025-09-07T22:23:56.144" v="1668" actId="164"/>
          <ac:picMkLst>
            <pc:docMk/>
            <pc:sldMk cId="1931814053" sldId="271"/>
            <ac:picMk id="15" creationId="{F1B744AD-79EF-8EEE-0690-EB4BA233F6DC}"/>
          </ac:picMkLst>
        </pc:picChg>
        <pc:picChg chg="mod topLvl">
          <ac:chgData name="Xiaoxi Zhang" userId="2495842c2aabaf3a" providerId="LiveId" clId="{07F97B95-CDDA-51F2-B76D-CCD7EEBBB952}" dt="2025-09-07T22:23:56.144" v="1668" actId="164"/>
          <ac:picMkLst>
            <pc:docMk/>
            <pc:sldMk cId="1931814053" sldId="271"/>
            <ac:picMk id="16" creationId="{AD7CAEF7-065C-981C-5545-5C153B8C5CA4}"/>
          </ac:picMkLst>
        </pc:picChg>
        <pc:picChg chg="del mod">
          <ac:chgData name="Xiaoxi Zhang" userId="2495842c2aabaf3a" providerId="LiveId" clId="{07F97B95-CDDA-51F2-B76D-CCD7EEBBB952}" dt="2025-09-07T22:27:33.363" v="1746" actId="478"/>
          <ac:picMkLst>
            <pc:docMk/>
            <pc:sldMk cId="1931814053" sldId="271"/>
            <ac:picMk id="17" creationId="{28EBD86D-5FCC-CE17-D0AC-133ECF4CB5E8}"/>
          </ac:picMkLst>
        </pc:picChg>
        <pc:picChg chg="mod topLvl">
          <ac:chgData name="Xiaoxi Zhang" userId="2495842c2aabaf3a" providerId="LiveId" clId="{07F97B95-CDDA-51F2-B76D-CCD7EEBBB952}" dt="2025-09-07T22:27:51.313" v="1750" actId="1076"/>
          <ac:picMkLst>
            <pc:docMk/>
            <pc:sldMk cId="1931814053" sldId="271"/>
            <ac:picMk id="18" creationId="{69AE80DB-8BD4-5C6F-B994-509370FA8373}"/>
          </ac:picMkLst>
        </pc:picChg>
        <pc:picChg chg="mod topLvl">
          <ac:chgData name="Xiaoxi Zhang" userId="2495842c2aabaf3a" providerId="LiveId" clId="{07F97B95-CDDA-51F2-B76D-CCD7EEBBB952}" dt="2025-09-07T22:30:02.410" v="1775" actId="1038"/>
          <ac:picMkLst>
            <pc:docMk/>
            <pc:sldMk cId="1931814053" sldId="271"/>
            <ac:picMk id="19" creationId="{B9F9D02E-2932-893B-4E74-A8EEDE5B8AFA}"/>
          </ac:picMkLst>
        </pc:picChg>
        <pc:picChg chg="del">
          <ac:chgData name="Xiaoxi Zhang" userId="2495842c2aabaf3a" providerId="LiveId" clId="{07F97B95-CDDA-51F2-B76D-CCD7EEBBB952}" dt="2025-09-07T22:26:12.859" v="1718" actId="478"/>
          <ac:picMkLst>
            <pc:docMk/>
            <pc:sldMk cId="1931814053" sldId="271"/>
            <ac:picMk id="20" creationId="{7007D40A-ACA0-6049-2637-52B538DA678A}"/>
          </ac:picMkLst>
        </pc:picChg>
        <pc:picChg chg="mod topLvl">
          <ac:chgData name="Xiaoxi Zhang" userId="2495842c2aabaf3a" providerId="LiveId" clId="{07F97B95-CDDA-51F2-B76D-CCD7EEBBB952}" dt="2025-09-07T22:34:27.946" v="1838" actId="1038"/>
          <ac:picMkLst>
            <pc:docMk/>
            <pc:sldMk cId="1931814053" sldId="271"/>
            <ac:picMk id="21" creationId="{85B40999-000C-448F-4E60-3CB6079AA2BE}"/>
          </ac:picMkLst>
        </pc:picChg>
        <pc:picChg chg="add mod">
          <ac:chgData name="Xiaoxi Zhang" userId="2495842c2aabaf3a" providerId="LiveId" clId="{07F97B95-CDDA-51F2-B76D-CCD7EEBBB952}" dt="2025-09-07T22:32:07.098" v="1802" actId="1038"/>
          <ac:picMkLst>
            <pc:docMk/>
            <pc:sldMk cId="1931814053" sldId="271"/>
            <ac:picMk id="33" creationId="{C3D9ED7B-C1D5-37FA-ED8F-E2A718A32D66}"/>
          </ac:picMkLst>
        </pc:picChg>
        <pc:picChg chg="del">
          <ac:chgData name="Xiaoxi Zhang" userId="2495842c2aabaf3a" providerId="LiveId" clId="{07F97B95-CDDA-51F2-B76D-CCD7EEBBB952}" dt="2025-09-07T22:22:57.329" v="1648" actId="478"/>
          <ac:picMkLst>
            <pc:docMk/>
            <pc:sldMk cId="1931814053" sldId="271"/>
            <ac:picMk id="37" creationId="{B0CF35BD-9AF9-4012-953B-0506ECD3223D}"/>
          </ac:picMkLst>
        </pc:picChg>
        <pc:picChg chg="del">
          <ac:chgData name="Xiaoxi Zhang" userId="2495842c2aabaf3a" providerId="LiveId" clId="{07F97B95-CDDA-51F2-B76D-CCD7EEBBB952}" dt="2025-09-07T22:27:01.597" v="1735" actId="478"/>
          <ac:picMkLst>
            <pc:docMk/>
            <pc:sldMk cId="1931814053" sldId="271"/>
            <ac:picMk id="38" creationId="{B1B328B8-B6CB-56E7-F5A6-42516E33D397}"/>
          </ac:picMkLst>
        </pc:picChg>
        <pc:picChg chg="mod topLvl">
          <ac:chgData name="Xiaoxi Zhang" userId="2495842c2aabaf3a" providerId="LiveId" clId="{07F97B95-CDDA-51F2-B76D-CCD7EEBBB952}" dt="2025-09-07T22:23:56.144" v="1668" actId="164"/>
          <ac:picMkLst>
            <pc:docMk/>
            <pc:sldMk cId="1931814053" sldId="271"/>
            <ac:picMk id="39" creationId="{A68FF953-990F-E9A0-4619-C096730DF906}"/>
          </ac:picMkLst>
        </pc:picChg>
        <pc:picChg chg="mod topLvl">
          <ac:chgData name="Xiaoxi Zhang" userId="2495842c2aabaf3a" providerId="LiveId" clId="{07F97B95-CDDA-51F2-B76D-CCD7EEBBB952}" dt="2025-09-07T22:23:56.144" v="1668" actId="164"/>
          <ac:picMkLst>
            <pc:docMk/>
            <pc:sldMk cId="1931814053" sldId="271"/>
            <ac:picMk id="40" creationId="{2EF419AC-B710-0F7D-98AC-4354167F1D44}"/>
          </ac:picMkLst>
        </pc:picChg>
        <pc:picChg chg="mod">
          <ac:chgData name="Xiaoxi Zhang" userId="2495842c2aabaf3a" providerId="LiveId" clId="{07F97B95-CDDA-51F2-B76D-CCD7EEBBB952}" dt="2025-09-07T22:30:33.849" v="1781" actId="1076"/>
          <ac:picMkLst>
            <pc:docMk/>
            <pc:sldMk cId="1931814053" sldId="271"/>
            <ac:picMk id="41" creationId="{ADCE2E31-ACED-BB47-CF4C-7654B58A3033}"/>
          </ac:picMkLst>
        </pc:picChg>
        <pc:picChg chg="add mod">
          <ac:chgData name="Xiaoxi Zhang" userId="2495842c2aabaf3a" providerId="LiveId" clId="{07F97B95-CDDA-51F2-B76D-CCD7EEBBB952}" dt="2025-09-07T22:31:15.217" v="1791" actId="1076"/>
          <ac:picMkLst>
            <pc:docMk/>
            <pc:sldMk cId="1931814053" sldId="271"/>
            <ac:picMk id="43" creationId="{D322C7D4-96AE-2164-4604-8BB1330B6575}"/>
          </ac:picMkLst>
        </pc:picChg>
        <pc:picChg chg="add mod">
          <ac:chgData name="Xiaoxi Zhang" userId="2495842c2aabaf3a" providerId="LiveId" clId="{07F97B95-CDDA-51F2-B76D-CCD7EEBBB952}" dt="2025-09-07T22:26:18.535" v="1720" actId="1076"/>
          <ac:picMkLst>
            <pc:docMk/>
            <pc:sldMk cId="1931814053" sldId="271"/>
            <ac:picMk id="45" creationId="{CA48029A-5090-D1F4-0EE4-1F69E6F60D39}"/>
          </ac:picMkLst>
        </pc:picChg>
        <pc:picChg chg="add mod">
          <ac:chgData name="Xiaoxi Zhang" userId="2495842c2aabaf3a" providerId="LiveId" clId="{07F97B95-CDDA-51F2-B76D-CCD7EEBBB952}" dt="2025-09-07T22:30:07.803" v="1778" actId="1037"/>
          <ac:picMkLst>
            <pc:docMk/>
            <pc:sldMk cId="1931814053" sldId="271"/>
            <ac:picMk id="49" creationId="{2A46BBE2-F89A-5D42-4067-44FD9544742A}"/>
          </ac:picMkLst>
        </pc:picChg>
        <pc:picChg chg="add mod">
          <ac:chgData name="Xiaoxi Zhang" userId="2495842c2aabaf3a" providerId="LiveId" clId="{07F97B95-CDDA-51F2-B76D-CCD7EEBBB952}" dt="2025-09-07T22:32:04.858" v="1799" actId="1038"/>
          <ac:picMkLst>
            <pc:docMk/>
            <pc:sldMk cId="1931814053" sldId="271"/>
            <ac:picMk id="57" creationId="{B4759E60-2491-9C43-D004-F3D8F28F0646}"/>
          </ac:picMkLst>
        </pc:picChg>
        <pc:cxnChg chg="mod">
          <ac:chgData name="Xiaoxi Zhang" userId="2495842c2aabaf3a" providerId="LiveId" clId="{07F97B95-CDDA-51F2-B76D-CCD7EEBBB952}" dt="2025-09-07T22:26:30.637" v="1722" actId="14100"/>
          <ac:cxnSpMkLst>
            <pc:docMk/>
            <pc:sldMk cId="1931814053" sldId="271"/>
            <ac:cxnSpMk id="23" creationId="{2C9C9C84-41C8-5219-CADE-743B4BFB2683}"/>
          </ac:cxnSpMkLst>
        </pc:cxnChg>
        <pc:cxnChg chg="mod">
          <ac:chgData name="Xiaoxi Zhang" userId="2495842c2aabaf3a" providerId="LiveId" clId="{07F97B95-CDDA-51F2-B76D-CCD7EEBBB952}" dt="2025-09-07T22:26:36.583" v="1724" actId="14100"/>
          <ac:cxnSpMkLst>
            <pc:docMk/>
            <pc:sldMk cId="1931814053" sldId="271"/>
            <ac:cxnSpMk id="24" creationId="{09B40AEB-2BFA-AF3E-3ACB-2A1B877B4F16}"/>
          </ac:cxnSpMkLst>
        </pc:cxnChg>
        <pc:cxnChg chg="mod">
          <ac:chgData name="Xiaoxi Zhang" userId="2495842c2aabaf3a" providerId="LiveId" clId="{07F97B95-CDDA-51F2-B76D-CCD7EEBBB952}" dt="2025-09-07T22:35:13.221" v="1841" actId="14100"/>
          <ac:cxnSpMkLst>
            <pc:docMk/>
            <pc:sldMk cId="1931814053" sldId="271"/>
            <ac:cxnSpMk id="25" creationId="{B87DF6EF-3092-A707-FA5F-1453D6116A9D}"/>
          </ac:cxnSpMkLst>
        </pc:cxnChg>
        <pc:cxnChg chg="mod">
          <ac:chgData name="Xiaoxi Zhang" userId="2495842c2aabaf3a" providerId="LiveId" clId="{07F97B95-CDDA-51F2-B76D-CCD7EEBBB952}" dt="2025-09-08T04:51:55.985" v="2480" actId="14100"/>
          <ac:cxnSpMkLst>
            <pc:docMk/>
            <pc:sldMk cId="1931814053" sldId="271"/>
            <ac:cxnSpMk id="26" creationId="{77527B61-29FE-FA12-30B1-25CD2F58D543}"/>
          </ac:cxnSpMkLst>
        </pc:cxnChg>
        <pc:cxnChg chg="mod">
          <ac:chgData name="Xiaoxi Zhang" userId="2495842c2aabaf3a" providerId="LiveId" clId="{07F97B95-CDDA-51F2-B76D-CCD7EEBBB952}" dt="2025-09-07T22:33:50.520" v="1823" actId="14100"/>
          <ac:cxnSpMkLst>
            <pc:docMk/>
            <pc:sldMk cId="1931814053" sldId="271"/>
            <ac:cxnSpMk id="27" creationId="{5272544A-7EDA-6F76-5844-EE86EAAF0D43}"/>
          </ac:cxnSpMkLst>
        </pc:cxnChg>
        <pc:cxnChg chg="mod">
          <ac:chgData name="Xiaoxi Zhang" userId="2495842c2aabaf3a" providerId="LiveId" clId="{07F97B95-CDDA-51F2-B76D-CCD7EEBBB952}" dt="2025-09-07T22:34:37.727" v="1840" actId="14100"/>
          <ac:cxnSpMkLst>
            <pc:docMk/>
            <pc:sldMk cId="1931814053" sldId="271"/>
            <ac:cxnSpMk id="28" creationId="{A4435FDE-E849-3FC7-A627-24DFE8E03B1C}"/>
          </ac:cxnSpMkLst>
        </pc:cxnChg>
        <pc:cxnChg chg="mod">
          <ac:chgData name="Xiaoxi Zhang" userId="2495842c2aabaf3a" providerId="LiveId" clId="{07F97B95-CDDA-51F2-B76D-CCD7EEBBB952}" dt="2025-09-07T22:33:32.788" v="1821" actId="14100"/>
          <ac:cxnSpMkLst>
            <pc:docMk/>
            <pc:sldMk cId="1931814053" sldId="271"/>
            <ac:cxnSpMk id="29" creationId="{B7DDAE0F-1FE8-1A78-AD7A-2BB8B70D8677}"/>
          </ac:cxnSpMkLst>
        </pc:cxnChg>
        <pc:cxnChg chg="mod">
          <ac:chgData name="Xiaoxi Zhang" userId="2495842c2aabaf3a" providerId="LiveId" clId="{07F97B95-CDDA-51F2-B76D-CCD7EEBBB952}" dt="2025-09-07T22:26:12.859" v="1718" actId="478"/>
          <ac:cxnSpMkLst>
            <pc:docMk/>
            <pc:sldMk cId="1931814053" sldId="271"/>
            <ac:cxnSpMk id="30" creationId="{CCCF3342-8E14-D549-24FC-449573D1CE90}"/>
          </ac:cxnSpMkLst>
        </pc:cxnChg>
        <pc:cxnChg chg="mod">
          <ac:chgData name="Xiaoxi Zhang" userId="2495842c2aabaf3a" providerId="LiveId" clId="{07F97B95-CDDA-51F2-B76D-CCD7EEBBB952}" dt="2025-09-07T22:36:24.762" v="1844" actId="14100"/>
          <ac:cxnSpMkLst>
            <pc:docMk/>
            <pc:sldMk cId="1931814053" sldId="271"/>
            <ac:cxnSpMk id="31" creationId="{0E7B87B3-028E-5754-A661-8B19B818376F}"/>
          </ac:cxnSpMkLst>
        </pc:cxnChg>
        <pc:cxnChg chg="mod">
          <ac:chgData name="Xiaoxi Zhang" userId="2495842c2aabaf3a" providerId="LiveId" clId="{07F97B95-CDDA-51F2-B76D-CCD7EEBBB952}" dt="2025-09-07T22:34:17.111" v="1827" actId="14100"/>
          <ac:cxnSpMkLst>
            <pc:docMk/>
            <pc:sldMk cId="1931814053" sldId="271"/>
            <ac:cxnSpMk id="32" creationId="{189CB916-C0DC-4803-1994-BE571B5861B0}"/>
          </ac:cxnSpMkLst>
        </pc:cxnChg>
        <pc:cxnChg chg="mod">
          <ac:chgData name="Xiaoxi Zhang" userId="2495842c2aabaf3a" providerId="LiveId" clId="{07F97B95-CDDA-51F2-B76D-CCD7EEBBB952}" dt="2025-09-07T22:35:35.213" v="1842" actId="14100"/>
          <ac:cxnSpMkLst>
            <pc:docMk/>
            <pc:sldMk cId="1931814053" sldId="271"/>
            <ac:cxnSpMk id="35" creationId="{ECCF4422-B0D7-FC00-ADE6-ED1FCCCED422}"/>
          </ac:cxnSpMkLst>
        </pc:cxnChg>
        <pc:cxnChg chg="del">
          <ac:chgData name="Xiaoxi Zhang" userId="2495842c2aabaf3a" providerId="LiveId" clId="{07F97B95-CDDA-51F2-B76D-CCD7EEBBB952}" dt="2025-09-07T22:28:12.208" v="1753" actId="478"/>
          <ac:cxnSpMkLst>
            <pc:docMk/>
            <pc:sldMk cId="1931814053" sldId="271"/>
            <ac:cxnSpMk id="36" creationId="{692EA145-F2D4-3F2C-30A0-FB0EEB19F7C7}"/>
          </ac:cxnSpMkLst>
        </pc:cxnChg>
      </pc:sldChg>
      <pc:sldChg chg="addSp delSp modSp mod delAnim modAnim modNotesTx">
        <pc:chgData name="Xiaoxi Zhang" userId="2495842c2aabaf3a" providerId="LiveId" clId="{07F97B95-CDDA-51F2-B76D-CCD7EEBBB952}" dt="2025-09-07T23:22:43.054" v="2468" actId="20577"/>
        <pc:sldMkLst>
          <pc:docMk/>
          <pc:sldMk cId="3260487524" sldId="290"/>
        </pc:sldMkLst>
        <pc:spChg chg="del mod">
          <ac:chgData name="Xiaoxi Zhang" userId="2495842c2aabaf3a" providerId="LiveId" clId="{07F97B95-CDDA-51F2-B76D-CCD7EEBBB952}" dt="2025-09-07T23:11:57.481" v="2262" actId="478"/>
          <ac:spMkLst>
            <pc:docMk/>
            <pc:sldMk cId="3260487524" sldId="290"/>
            <ac:spMk id="2" creationId="{00000000-0000-0000-0000-000000000000}"/>
          </ac:spMkLst>
        </pc:spChg>
        <pc:spChg chg="mod">
          <ac:chgData name="Xiaoxi Zhang" userId="2495842c2aabaf3a" providerId="LiveId" clId="{07F97B95-CDDA-51F2-B76D-CCD7EEBBB952}" dt="2025-09-07T23:17:42.600" v="2417" actId="1037"/>
          <ac:spMkLst>
            <pc:docMk/>
            <pc:sldMk cId="3260487524" sldId="290"/>
            <ac:spMk id="3" creationId="{00000000-0000-0000-0000-000000000000}"/>
          </ac:spMkLst>
        </pc:spChg>
        <pc:spChg chg="add mod">
          <ac:chgData name="Xiaoxi Zhang" userId="2495842c2aabaf3a" providerId="LiveId" clId="{07F97B95-CDDA-51F2-B76D-CCD7EEBBB952}" dt="2025-09-07T23:17:42.600" v="2417" actId="1037"/>
          <ac:spMkLst>
            <pc:docMk/>
            <pc:sldMk cId="3260487524" sldId="290"/>
            <ac:spMk id="4" creationId="{74EA2E45-A953-0791-3EFE-D9125CFABB77}"/>
          </ac:spMkLst>
        </pc:spChg>
        <pc:spChg chg="add mod">
          <ac:chgData name="Xiaoxi Zhang" userId="2495842c2aabaf3a" providerId="LiveId" clId="{07F97B95-CDDA-51F2-B76D-CCD7EEBBB952}" dt="2025-09-07T23:17:42.600" v="2417" actId="1037"/>
          <ac:spMkLst>
            <pc:docMk/>
            <pc:sldMk cId="3260487524" sldId="290"/>
            <ac:spMk id="6" creationId="{C4E5F14F-4D4A-DEFF-B8BA-0DAEC7CCDCF9}"/>
          </ac:spMkLst>
        </pc:spChg>
        <pc:spChg chg="add mod">
          <ac:chgData name="Xiaoxi Zhang" userId="2495842c2aabaf3a" providerId="LiveId" clId="{07F97B95-CDDA-51F2-B76D-CCD7EEBBB952}" dt="2025-09-07T23:17:16.470" v="2402" actId="1037"/>
          <ac:spMkLst>
            <pc:docMk/>
            <pc:sldMk cId="3260487524" sldId="290"/>
            <ac:spMk id="7" creationId="{490C5F1F-FCB5-6BB5-E0B6-ABA8AEA0D990}"/>
          </ac:spMkLst>
        </pc:spChg>
        <pc:spChg chg="add mod">
          <ac:chgData name="Xiaoxi Zhang" userId="2495842c2aabaf3a" providerId="LiveId" clId="{07F97B95-CDDA-51F2-B76D-CCD7EEBBB952}" dt="2025-09-07T23:22:12.078" v="2431" actId="207"/>
          <ac:spMkLst>
            <pc:docMk/>
            <pc:sldMk cId="3260487524" sldId="290"/>
            <ac:spMk id="8" creationId="{25464410-5CC7-F17C-F4B2-8A2EB5357475}"/>
          </ac:spMkLst>
        </pc:spChg>
        <pc:spChg chg="del">
          <ac:chgData name="Xiaoxi Zhang" userId="2495842c2aabaf3a" providerId="LiveId" clId="{07F97B95-CDDA-51F2-B76D-CCD7EEBBB952}" dt="2025-09-07T23:12:09.170" v="2283" actId="478"/>
          <ac:spMkLst>
            <pc:docMk/>
            <pc:sldMk cId="3260487524" sldId="290"/>
            <ac:spMk id="9" creationId="{00000000-0000-0000-0000-000000000000}"/>
          </ac:spMkLst>
        </pc:spChg>
        <pc:spChg chg="del">
          <ac:chgData name="Xiaoxi Zhang" userId="2495842c2aabaf3a" providerId="LiveId" clId="{07F97B95-CDDA-51F2-B76D-CCD7EEBBB952}" dt="2025-09-07T23:12:31.766" v="2292" actId="478"/>
          <ac:spMkLst>
            <pc:docMk/>
            <pc:sldMk cId="3260487524" sldId="290"/>
            <ac:spMk id="10" creationId="{00000000-0000-0000-0000-000000000000}"/>
          </ac:spMkLst>
        </pc:spChg>
        <pc:spChg chg="del">
          <ac:chgData name="Xiaoxi Zhang" userId="2495842c2aabaf3a" providerId="LiveId" clId="{07F97B95-CDDA-51F2-B76D-CCD7EEBBB952}" dt="2025-09-07T23:16:18.060" v="2381" actId="478"/>
          <ac:spMkLst>
            <pc:docMk/>
            <pc:sldMk cId="3260487524" sldId="290"/>
            <ac:spMk id="11" creationId="{00000000-0000-0000-0000-000000000000}"/>
          </ac:spMkLst>
        </pc:spChg>
        <pc:spChg chg="add mod">
          <ac:chgData name="Xiaoxi Zhang" userId="2495842c2aabaf3a" providerId="LiveId" clId="{07F97B95-CDDA-51F2-B76D-CCD7EEBBB952}" dt="2025-09-07T23:19:34.011" v="2425" actId="403"/>
          <ac:spMkLst>
            <pc:docMk/>
            <pc:sldMk cId="3260487524" sldId="290"/>
            <ac:spMk id="12" creationId="{A87F9CBA-B7CD-BF90-78B2-18A22D897E84}"/>
          </ac:spMkLst>
        </pc:spChg>
        <pc:spChg chg="del">
          <ac:chgData name="Xiaoxi Zhang" userId="2495842c2aabaf3a" providerId="LiveId" clId="{07F97B95-CDDA-51F2-B76D-CCD7EEBBB952}" dt="2025-09-07T23:15:34.214" v="2353" actId="478"/>
          <ac:spMkLst>
            <pc:docMk/>
            <pc:sldMk cId="3260487524" sldId="290"/>
            <ac:spMk id="13" creationId="{00000000-0000-0000-0000-000000000000}"/>
          </ac:spMkLst>
        </pc:spChg>
        <pc:spChg chg="del">
          <ac:chgData name="Xiaoxi Zhang" userId="2495842c2aabaf3a" providerId="LiveId" clId="{07F97B95-CDDA-51F2-B76D-CCD7EEBBB952}" dt="2025-09-07T23:15:38.322" v="2355" actId="478"/>
          <ac:spMkLst>
            <pc:docMk/>
            <pc:sldMk cId="3260487524" sldId="290"/>
            <ac:spMk id="14" creationId="{00000000-0000-0000-0000-000000000000}"/>
          </ac:spMkLst>
        </pc:spChg>
        <pc:spChg chg="add mod">
          <ac:chgData name="Xiaoxi Zhang" userId="2495842c2aabaf3a" providerId="LiveId" clId="{07F97B95-CDDA-51F2-B76D-CCD7EEBBB952}" dt="2025-09-07T23:17:42.600" v="2417" actId="1037"/>
          <ac:spMkLst>
            <pc:docMk/>
            <pc:sldMk cId="3260487524" sldId="290"/>
            <ac:spMk id="15" creationId="{79433281-467A-D85B-21AB-69F144C5BA03}"/>
          </ac:spMkLst>
        </pc:spChg>
        <pc:spChg chg="mod">
          <ac:chgData name="Xiaoxi Zhang" userId="2495842c2aabaf3a" providerId="LiveId" clId="{07F97B95-CDDA-51F2-B76D-CCD7EEBBB952}" dt="2025-09-07T23:17:42.600" v="2417" actId="1037"/>
          <ac:spMkLst>
            <pc:docMk/>
            <pc:sldMk cId="3260487524" sldId="290"/>
            <ac:spMk id="16" creationId="{00000000-0000-0000-0000-000000000000}"/>
          </ac:spMkLst>
        </pc:spChg>
        <pc:spChg chg="mod">
          <ac:chgData name="Xiaoxi Zhang" userId="2495842c2aabaf3a" providerId="LiveId" clId="{07F97B95-CDDA-51F2-B76D-CCD7EEBBB952}" dt="2025-09-07T23:17:42.600" v="2417" actId="1037"/>
          <ac:spMkLst>
            <pc:docMk/>
            <pc:sldMk cId="3260487524" sldId="290"/>
            <ac:spMk id="17" creationId="{00000000-0000-0000-0000-000000000000}"/>
          </ac:spMkLst>
        </pc:spChg>
        <pc:spChg chg="mod">
          <ac:chgData name="Xiaoxi Zhang" userId="2495842c2aabaf3a" providerId="LiveId" clId="{07F97B95-CDDA-51F2-B76D-CCD7EEBBB952}" dt="2025-09-07T23:17:25.176" v="2412" actId="1037"/>
          <ac:spMkLst>
            <pc:docMk/>
            <pc:sldMk cId="3260487524" sldId="290"/>
            <ac:spMk id="18" creationId="{00000000-0000-0000-0000-000000000000}"/>
          </ac:spMkLst>
        </pc:spChg>
        <pc:spChg chg="mod">
          <ac:chgData name="Xiaoxi Zhang" userId="2495842c2aabaf3a" providerId="LiveId" clId="{07F97B95-CDDA-51F2-B76D-CCD7EEBBB952}" dt="2025-09-07T23:17:32.039" v="2414" actId="1076"/>
          <ac:spMkLst>
            <pc:docMk/>
            <pc:sldMk cId="3260487524" sldId="290"/>
            <ac:spMk id="19" creationId="{00000000-0000-0000-0000-000000000000}"/>
          </ac:spMkLst>
        </pc:spChg>
        <pc:spChg chg="add mod">
          <ac:chgData name="Xiaoxi Zhang" userId="2495842c2aabaf3a" providerId="LiveId" clId="{07F97B95-CDDA-51F2-B76D-CCD7EEBBB952}" dt="2025-09-07T23:17:42.600" v="2417" actId="1037"/>
          <ac:spMkLst>
            <pc:docMk/>
            <pc:sldMk cId="3260487524" sldId="290"/>
            <ac:spMk id="20" creationId="{ABEC336E-686A-5C84-7490-2CA17990620A}"/>
          </ac:spMkLst>
        </pc:spChg>
        <pc:spChg chg="add mod">
          <ac:chgData name="Xiaoxi Zhang" userId="2495842c2aabaf3a" providerId="LiveId" clId="{07F97B95-CDDA-51F2-B76D-CCD7EEBBB952}" dt="2025-09-07T23:17:42.600" v="2417" actId="1037"/>
          <ac:spMkLst>
            <pc:docMk/>
            <pc:sldMk cId="3260487524" sldId="290"/>
            <ac:spMk id="21" creationId="{3185E764-E7E5-69CF-B481-7D4964BE7D1E}"/>
          </ac:spMkLst>
        </pc:spChg>
      </pc:sldChg>
      <pc:sldChg chg="modSp mod">
        <pc:chgData name="Xiaoxi Zhang" userId="2495842c2aabaf3a" providerId="LiveId" clId="{07F97B95-CDDA-51F2-B76D-CCD7EEBBB952}" dt="2025-09-07T22:56:53.477" v="2231" actId="20577"/>
        <pc:sldMkLst>
          <pc:docMk/>
          <pc:sldMk cId="3649637727" sldId="294"/>
        </pc:sldMkLst>
        <pc:spChg chg="mod">
          <ac:chgData name="Xiaoxi Zhang" userId="2495842c2aabaf3a" providerId="LiveId" clId="{07F97B95-CDDA-51F2-B76D-CCD7EEBBB952}" dt="2025-09-07T22:56:53.477" v="2231" actId="20577"/>
          <ac:spMkLst>
            <pc:docMk/>
            <pc:sldMk cId="3649637727" sldId="294"/>
            <ac:spMk id="4" creationId="{00000000-0000-0000-0000-000000000000}"/>
          </ac:spMkLst>
        </pc:spChg>
      </pc:sldChg>
      <pc:sldChg chg="modNotesTx">
        <pc:chgData name="Xiaoxi Zhang" userId="2495842c2aabaf3a" providerId="LiveId" clId="{07F97B95-CDDA-51F2-B76D-CCD7EEBBB952}" dt="2025-09-08T06:18:45.743" v="3030" actId="20577"/>
        <pc:sldMkLst>
          <pc:docMk/>
          <pc:sldMk cId="3528888590" sldId="306"/>
        </pc:sldMkLst>
      </pc:sldChg>
      <pc:sldChg chg="ord modNotesTx">
        <pc:chgData name="Xiaoxi Zhang" userId="2495842c2aabaf3a" providerId="LiveId" clId="{07F97B95-CDDA-51F2-B76D-CCD7EEBBB952}" dt="2025-09-08T06:44:49.103" v="3137" actId="20577"/>
        <pc:sldMkLst>
          <pc:docMk/>
          <pc:sldMk cId="3283695263" sldId="311"/>
        </pc:sldMkLst>
      </pc:sldChg>
      <pc:sldChg chg="mod modShow">
        <pc:chgData name="Xiaoxi Zhang" userId="2495842c2aabaf3a" providerId="LiveId" clId="{07F97B95-CDDA-51F2-B76D-CCD7EEBBB952}" dt="2025-09-07T23:20:32.201" v="2427" actId="729"/>
        <pc:sldMkLst>
          <pc:docMk/>
          <pc:sldMk cId="53289754" sldId="616"/>
        </pc:sldMkLst>
      </pc:sldChg>
      <pc:sldChg chg="addSp delSp modSp mod addAnim delAnim">
        <pc:chgData name="Xiaoxi Zhang" userId="2495842c2aabaf3a" providerId="LiveId" clId="{07F97B95-CDDA-51F2-B76D-CCD7EEBBB952}" dt="2025-09-06T03:57:50.309" v="328" actId="20577"/>
        <pc:sldMkLst>
          <pc:docMk/>
          <pc:sldMk cId="3459872119" sldId="617"/>
        </pc:sldMkLst>
        <pc:spChg chg="mod">
          <ac:chgData name="Xiaoxi Zhang" userId="2495842c2aabaf3a" providerId="LiveId" clId="{07F97B95-CDDA-51F2-B76D-CCD7EEBBB952}" dt="2025-09-06T03:44:33.722" v="19" actId="20577"/>
          <ac:spMkLst>
            <pc:docMk/>
            <pc:sldMk cId="3459872119" sldId="617"/>
            <ac:spMk id="5" creationId="{E3BBA406-EB92-BFC5-C00D-248188995EF6}"/>
          </ac:spMkLst>
        </pc:spChg>
        <pc:graphicFrameChg chg="add del mod modGraphic">
          <ac:chgData name="Xiaoxi Zhang" userId="2495842c2aabaf3a" providerId="LiveId" clId="{07F97B95-CDDA-51F2-B76D-CCD7EEBBB952}" dt="2025-09-06T03:57:50.309" v="328" actId="20577"/>
          <ac:graphicFrameMkLst>
            <pc:docMk/>
            <pc:sldMk cId="3459872119" sldId="617"/>
            <ac:graphicFrameMk id="3" creationId="{B1492872-1703-2F71-85BE-81A6B541B321}"/>
          </ac:graphicFrameMkLst>
        </pc:graphicFrameChg>
      </pc:sldChg>
      <pc:sldChg chg="modSp">
        <pc:chgData name="Xiaoxi Zhang" userId="2495842c2aabaf3a" providerId="LiveId" clId="{07F97B95-CDDA-51F2-B76D-CCD7EEBBB952}" dt="2025-09-07T23:23:00.985" v="2479" actId="20577"/>
        <pc:sldMkLst>
          <pc:docMk/>
          <pc:sldMk cId="3552313388" sldId="618"/>
        </pc:sldMkLst>
        <pc:spChg chg="mod">
          <ac:chgData name="Xiaoxi Zhang" userId="2495842c2aabaf3a" providerId="LiveId" clId="{07F97B95-CDDA-51F2-B76D-CCD7EEBBB952}" dt="2025-09-07T23:23:00.985" v="2479" actId="20577"/>
          <ac:spMkLst>
            <pc:docMk/>
            <pc:sldMk cId="3552313388" sldId="618"/>
            <ac:spMk id="3" creationId="{0FF10131-F003-4461-DEF9-269E01B8122B}"/>
          </ac:spMkLst>
        </pc:spChg>
      </pc:sldChg>
      <pc:sldChg chg="addSp delSp modSp mod modAnim">
        <pc:chgData name="Xiaoxi Zhang" userId="2495842c2aabaf3a" providerId="LiveId" clId="{07F97B95-CDDA-51F2-B76D-CCD7EEBBB952}" dt="2025-09-06T04:01:27.030" v="345" actId="1076"/>
        <pc:sldMkLst>
          <pc:docMk/>
          <pc:sldMk cId="1326954663" sldId="619"/>
        </pc:sldMkLst>
        <pc:spChg chg="add mod">
          <ac:chgData name="Xiaoxi Zhang" userId="2495842c2aabaf3a" providerId="LiveId" clId="{07F97B95-CDDA-51F2-B76D-CCD7EEBBB952}" dt="2025-09-06T03:58:17.107" v="330"/>
          <ac:spMkLst>
            <pc:docMk/>
            <pc:sldMk cId="1326954663" sldId="619"/>
            <ac:spMk id="3" creationId="{74006418-0CDA-D47D-B5CB-EA00BAC2E39F}"/>
          </ac:spMkLst>
        </pc:spChg>
        <pc:picChg chg="add mod">
          <ac:chgData name="Xiaoxi Zhang" userId="2495842c2aabaf3a" providerId="LiveId" clId="{07F97B95-CDDA-51F2-B76D-CCD7EEBBB952}" dt="2025-09-06T04:01:27.030" v="345" actId="1076"/>
          <ac:picMkLst>
            <pc:docMk/>
            <pc:sldMk cId="1326954663" sldId="619"/>
            <ac:picMk id="7" creationId="{5939C95D-578F-37E5-A76B-043509A4AE74}"/>
          </ac:picMkLst>
        </pc:picChg>
      </pc:sldChg>
      <pc:sldChg chg="addSp delSp modSp mod">
        <pc:chgData name="Xiaoxi Zhang" userId="2495842c2aabaf3a" providerId="LiveId" clId="{07F97B95-CDDA-51F2-B76D-CCD7EEBBB952}" dt="2025-09-06T04:05:09.882" v="367" actId="1076"/>
        <pc:sldMkLst>
          <pc:docMk/>
          <pc:sldMk cId="1259839866" sldId="620"/>
        </pc:sldMkLst>
        <pc:picChg chg="add mod">
          <ac:chgData name="Xiaoxi Zhang" userId="2495842c2aabaf3a" providerId="LiveId" clId="{07F97B95-CDDA-51F2-B76D-CCD7EEBBB952}" dt="2025-09-06T04:05:09.882" v="367" actId="1076"/>
          <ac:picMkLst>
            <pc:docMk/>
            <pc:sldMk cId="1259839866" sldId="620"/>
            <ac:picMk id="4" creationId="{DB1E7598-EEBA-F1A0-61A8-5CD4281C6635}"/>
          </ac:picMkLst>
        </pc:picChg>
      </pc:sldChg>
      <pc:sldChg chg="modSp mod">
        <pc:chgData name="Xiaoxi Zhang" userId="2495842c2aabaf3a" providerId="LiveId" clId="{07F97B95-CDDA-51F2-B76D-CCD7EEBBB952}" dt="2025-09-06T04:03:16.169" v="361" actId="20577"/>
        <pc:sldMkLst>
          <pc:docMk/>
          <pc:sldMk cId="261373121" sldId="621"/>
        </pc:sldMkLst>
        <pc:spChg chg="mod">
          <ac:chgData name="Xiaoxi Zhang" userId="2495842c2aabaf3a" providerId="LiveId" clId="{07F97B95-CDDA-51F2-B76D-CCD7EEBBB952}" dt="2025-09-06T04:03:16.169" v="361" actId="20577"/>
          <ac:spMkLst>
            <pc:docMk/>
            <pc:sldMk cId="261373121" sldId="621"/>
            <ac:spMk id="3" creationId="{ED06768B-9791-B1F5-45DF-CF47219070AD}"/>
          </ac:spMkLst>
        </pc:spChg>
      </pc:sldChg>
      <pc:sldChg chg="addSp delSp modSp mod modAnim">
        <pc:chgData name="Xiaoxi Zhang" userId="2495842c2aabaf3a" providerId="LiveId" clId="{07F97B95-CDDA-51F2-B76D-CCD7EEBBB952}" dt="2025-09-07T22:53:34.579" v="2227"/>
        <pc:sldMkLst>
          <pc:docMk/>
          <pc:sldMk cId="4037211191" sldId="629"/>
        </pc:sldMkLst>
        <pc:spChg chg="mod">
          <ac:chgData name="Xiaoxi Zhang" userId="2495842c2aabaf3a" providerId="LiveId" clId="{07F97B95-CDDA-51F2-B76D-CCD7EEBBB952}" dt="2025-09-07T22:51:23.013" v="2185"/>
          <ac:spMkLst>
            <pc:docMk/>
            <pc:sldMk cId="4037211191" sldId="629"/>
            <ac:spMk id="2" creationId="{BFBC99BA-DEB7-7D9A-6FCC-2A1B723CD8E9}"/>
          </ac:spMkLst>
        </pc:spChg>
        <pc:spChg chg="add mod">
          <ac:chgData name="Xiaoxi Zhang" userId="2495842c2aabaf3a" providerId="LiveId" clId="{07F97B95-CDDA-51F2-B76D-CCD7EEBBB952}" dt="2025-09-07T22:44:35.947" v="2175" actId="1036"/>
          <ac:spMkLst>
            <pc:docMk/>
            <pc:sldMk cId="4037211191" sldId="629"/>
            <ac:spMk id="4" creationId="{15397DFA-9B09-6218-C470-1409D4C989E0}"/>
          </ac:spMkLst>
        </pc:spChg>
        <pc:grpChg chg="add mod">
          <ac:chgData name="Xiaoxi Zhang" userId="2495842c2aabaf3a" providerId="LiveId" clId="{07F97B95-CDDA-51F2-B76D-CCD7EEBBB952}" dt="2025-09-07T22:44:35.947" v="2175" actId="1036"/>
          <ac:grpSpMkLst>
            <pc:docMk/>
            <pc:sldMk cId="4037211191" sldId="629"/>
            <ac:grpSpMk id="5" creationId="{8C32FF9D-2303-8ABE-9587-6CE9588FE9D1}"/>
          </ac:grpSpMkLst>
        </pc:grpChg>
        <pc:grpChg chg="add mod">
          <ac:chgData name="Xiaoxi Zhang" userId="2495842c2aabaf3a" providerId="LiveId" clId="{07F97B95-CDDA-51F2-B76D-CCD7EEBBB952}" dt="2025-09-07T22:52:42.474" v="2214" actId="164"/>
          <ac:grpSpMkLst>
            <pc:docMk/>
            <pc:sldMk cId="4037211191" sldId="629"/>
            <ac:grpSpMk id="14" creationId="{E0F2886A-1FCA-B6ED-771E-A129D5A8AC99}"/>
          </ac:grpSpMkLst>
        </pc:grpChg>
        <pc:picChg chg="add mod">
          <ac:chgData name="Xiaoxi Zhang" userId="2495842c2aabaf3a" providerId="LiveId" clId="{07F97B95-CDDA-51F2-B76D-CCD7EEBBB952}" dt="2025-09-07T22:52:42.474" v="2214" actId="164"/>
          <ac:picMkLst>
            <pc:docMk/>
            <pc:sldMk cId="4037211191" sldId="629"/>
            <ac:picMk id="7" creationId="{07CF55F8-4AB4-7A19-097E-D3E060A4E84A}"/>
          </ac:picMkLst>
        </pc:picChg>
        <pc:picChg chg="add del mod">
          <ac:chgData name="Xiaoxi Zhang" userId="2495842c2aabaf3a" providerId="LiveId" clId="{07F97B95-CDDA-51F2-B76D-CCD7EEBBB952}" dt="2025-09-07T22:52:23.056" v="2207" actId="478"/>
          <ac:picMkLst>
            <pc:docMk/>
            <pc:sldMk cId="4037211191" sldId="629"/>
            <ac:picMk id="9" creationId="{3211DACC-6381-0081-6A6F-B5F3F39C83BB}"/>
          </ac:picMkLst>
        </pc:picChg>
        <pc:picChg chg="add mod">
          <ac:chgData name="Xiaoxi Zhang" userId="2495842c2aabaf3a" providerId="LiveId" clId="{07F97B95-CDDA-51F2-B76D-CCD7EEBBB952}" dt="2025-09-07T22:52:42.474" v="2214" actId="164"/>
          <ac:picMkLst>
            <pc:docMk/>
            <pc:sldMk cId="4037211191" sldId="629"/>
            <ac:picMk id="11" creationId="{83502C27-7720-1AD2-E22B-1C818DB2F704}"/>
          </ac:picMkLst>
        </pc:picChg>
        <pc:picChg chg="add del mod">
          <ac:chgData name="Xiaoxi Zhang" userId="2495842c2aabaf3a" providerId="LiveId" clId="{07F97B95-CDDA-51F2-B76D-CCD7EEBBB952}" dt="2025-09-07T22:52:04.805" v="2203" actId="478"/>
          <ac:picMkLst>
            <pc:docMk/>
            <pc:sldMk cId="4037211191" sldId="629"/>
            <ac:picMk id="13" creationId="{72197C7D-16F1-AFA7-E4BE-6324C1D8FC18}"/>
          </ac:picMkLst>
        </pc:picChg>
        <pc:picChg chg="mod">
          <ac:chgData name="Xiaoxi Zhang" userId="2495842c2aabaf3a" providerId="LiveId" clId="{07F97B95-CDDA-51F2-B76D-CCD7EEBBB952}" dt="2025-09-07T22:44:35.947" v="2175" actId="1036"/>
          <ac:picMkLst>
            <pc:docMk/>
            <pc:sldMk cId="4037211191" sldId="629"/>
            <ac:picMk id="6146" creationId="{A043DF20-91C6-FC6F-D8FF-ED590A041431}"/>
          </ac:picMkLst>
        </pc:picChg>
        <pc:picChg chg="del">
          <ac:chgData name="Xiaoxi Zhang" userId="2495842c2aabaf3a" providerId="LiveId" clId="{07F97B95-CDDA-51F2-B76D-CCD7EEBBB952}" dt="2025-09-07T22:50:59.395" v="2176" actId="478"/>
          <ac:picMkLst>
            <pc:docMk/>
            <pc:sldMk cId="4037211191" sldId="629"/>
            <ac:picMk id="6148" creationId="{6872F5B1-DF66-7546-AD72-7A62CA997FEF}"/>
          </ac:picMkLst>
        </pc:picChg>
        <pc:picChg chg="mod">
          <ac:chgData name="Xiaoxi Zhang" userId="2495842c2aabaf3a" providerId="LiveId" clId="{07F97B95-CDDA-51F2-B76D-CCD7EEBBB952}" dt="2025-09-07T22:44:35.947" v="2175" actId="1036"/>
          <ac:picMkLst>
            <pc:docMk/>
            <pc:sldMk cId="4037211191" sldId="629"/>
            <ac:picMk id="6150" creationId="{4737FFC3-CCB2-BA31-DAB7-E69FA90F24D5}"/>
          </ac:picMkLst>
        </pc:picChg>
      </pc:sldChg>
      <pc:sldChg chg="modSp mod">
        <pc:chgData name="Xiaoxi Zhang" userId="2495842c2aabaf3a" providerId="LiveId" clId="{07F97B95-CDDA-51F2-B76D-CCD7EEBBB952}" dt="2025-09-07T22:55:24.157" v="2230" actId="14100"/>
        <pc:sldMkLst>
          <pc:docMk/>
          <pc:sldMk cId="1128898635" sldId="632"/>
        </pc:sldMkLst>
        <pc:spChg chg="mod">
          <ac:chgData name="Xiaoxi Zhang" userId="2495842c2aabaf3a" providerId="LiveId" clId="{07F97B95-CDDA-51F2-B76D-CCD7EEBBB952}" dt="2025-09-07T22:55:24.157" v="2230" actId="14100"/>
          <ac:spMkLst>
            <pc:docMk/>
            <pc:sldMk cId="1128898635" sldId="632"/>
            <ac:spMk id="4" creationId="{FB8ACE94-A950-B1C4-BDC4-10F0F77F7D8B}"/>
          </ac:spMkLst>
        </pc:spChg>
      </pc:sldChg>
      <pc:sldChg chg="delSp modSp add del mod modAnim">
        <pc:chgData name="Xiaoxi Zhang" userId="2495842c2aabaf3a" providerId="LiveId" clId="{07F97B95-CDDA-51F2-B76D-CCD7EEBBB952}" dt="2025-09-08T06:02:36.561" v="2715" actId="2696"/>
        <pc:sldMkLst>
          <pc:docMk/>
          <pc:sldMk cId="3882678961" sldId="662"/>
        </pc:sldMkLst>
        <pc:spChg chg="mod">
          <ac:chgData name="Xiaoxi Zhang" userId="2495842c2aabaf3a" providerId="LiveId" clId="{07F97B95-CDDA-51F2-B76D-CCD7EEBBB952}" dt="2025-09-08T06:01:32.799" v="2699" actId="1076"/>
          <ac:spMkLst>
            <pc:docMk/>
            <pc:sldMk cId="3882678961" sldId="662"/>
            <ac:spMk id="2" creationId="{B13BFE5F-BD0F-58B1-DCBA-F3892BFEE35E}"/>
          </ac:spMkLst>
        </pc:spChg>
        <pc:spChg chg="del">
          <ac:chgData name="Xiaoxi Zhang" userId="2495842c2aabaf3a" providerId="LiveId" clId="{07F97B95-CDDA-51F2-B76D-CCD7EEBBB952}" dt="2025-09-08T05:52:15.740" v="2482" actId="478"/>
          <ac:spMkLst>
            <pc:docMk/>
            <pc:sldMk cId="3882678961" sldId="662"/>
            <ac:spMk id="4" creationId="{95E80604-D763-C900-A079-8F7D8599AAC6}"/>
          </ac:spMkLst>
        </pc:spChg>
      </pc:sldChg>
      <pc:sldChg chg="modSp add mod">
        <pc:chgData name="Xiaoxi Zhang" userId="2495842c2aabaf3a" providerId="LiveId" clId="{07F97B95-CDDA-51F2-B76D-CCD7EEBBB952}" dt="2025-09-08T06:45:28.626" v="3151" actId="20577"/>
        <pc:sldMkLst>
          <pc:docMk/>
          <pc:sldMk cId="2751570797" sldId="663"/>
        </pc:sldMkLst>
        <pc:spChg chg="mod">
          <ac:chgData name="Xiaoxi Zhang" userId="2495842c2aabaf3a" providerId="LiveId" clId="{07F97B95-CDDA-51F2-B76D-CCD7EEBBB952}" dt="2025-09-08T06:45:28.626" v="3151" actId="20577"/>
          <ac:spMkLst>
            <pc:docMk/>
            <pc:sldMk cId="2751570797" sldId="663"/>
            <ac:spMk id="2" creationId="{3E8F98A0-0F5A-00F8-E7D3-6F51DD3562D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2025/9/8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extLst>
      <p:ext uri="{BB962C8B-B14F-4D97-AF65-F5344CB8AC3E}">
        <p14:creationId xmlns:p14="http://schemas.microsoft.com/office/powerpoint/2010/main" val="337744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6663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0437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solidFill>
                  <a:srgbClr val="C00000"/>
                </a:solidFill>
                <a:latin typeface="微软雅黑" panose="020B0503020204020204" pitchFamily="34" charset="-122"/>
                <a:ea typeface="微软雅黑" panose="020B0503020204020204" pitchFamily="34" charset="-122"/>
              </a:rPr>
              <a:t>公众号壹课</a:t>
            </a:r>
            <a:endParaRPr lang="zh-CN" altLang="en-US"/>
          </a:p>
          <a:p>
            <a:endParaRPr lang="en-US" altLang="zh-CN"/>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extLst>
      <p:ext uri="{BB962C8B-B14F-4D97-AF65-F5344CB8AC3E}">
        <p14:creationId xmlns:p14="http://schemas.microsoft.com/office/powerpoint/2010/main" val="1955722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Machines speak only 0s and 1s</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extLst>
      <p:ext uri="{BB962C8B-B14F-4D97-AF65-F5344CB8AC3E}">
        <p14:creationId xmlns:p14="http://schemas.microsoft.com/office/powerpoint/2010/main" val="2905689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Machines speak only 0s and 1s</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extLst>
      <p:ext uri="{BB962C8B-B14F-4D97-AF65-F5344CB8AC3E}">
        <p14:creationId xmlns:p14="http://schemas.microsoft.com/office/powerpoint/2010/main" val="2008537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最早提出</a:t>
            </a:r>
            <a:r>
              <a:rPr lang="en-US" altLang="zh-CN" dirty="0"/>
              <a:t>"</a:t>
            </a:r>
            <a:r>
              <a:rPr lang="zh-CN" altLang="en-US" dirty="0"/>
              <a:t>计算机</a:t>
            </a:r>
            <a:r>
              <a:rPr lang="en-US" altLang="zh-CN" dirty="0"/>
              <a:t>"</a:t>
            </a:r>
            <a:r>
              <a:rPr lang="zh-CN" altLang="en-US" b="1" dirty="0"/>
              <a:t>概念</a:t>
            </a:r>
            <a:r>
              <a:rPr lang="zh-CN" altLang="en-US" dirty="0"/>
              <a:t>的是图灵</a:t>
            </a:r>
            <a:r>
              <a:rPr lang="en-US" altLang="zh-CN" dirty="0"/>
              <a:t>(Alan Turing)</a:t>
            </a:r>
            <a:r>
              <a:rPr lang="zh-CN" altLang="en-US" dirty="0"/>
              <a:t>，他首次证明了“计算机能造，造出来能用”，以及计算机的理论极限在哪里。</a:t>
            </a:r>
            <a:endParaRPr lang="en-US" altLang="zh-CN" dirty="0"/>
          </a:p>
          <a:p>
            <a:endParaRPr lang="en-US" altLang="zh-CN" dirty="0"/>
          </a:p>
          <a:p>
            <a:r>
              <a:rPr lang="en-US" altLang="zh-CN" dirty="0"/>
              <a:t>1936</a:t>
            </a:r>
            <a:r>
              <a:rPr lang="zh-CN" altLang="en-US" dirty="0"/>
              <a:t>年，英国数学家艾伦图灵提出了一种将人的计算行为抽象化的数学逻辑机器，又称图灵机。图灵机更抽象的意义为一种计算模型，可以看作等价于任何有限逻辑数学过程的终极逻辑机器。</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extLst>
      <p:ext uri="{BB962C8B-B14F-4D97-AF65-F5344CB8AC3E}">
        <p14:creationId xmlns:p14="http://schemas.microsoft.com/office/powerpoint/2010/main" val="3585208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图灵机是图灵受打字机的启发而假想出来的一种抽象机器，它的处理对象是一条无限长的纸带，纸带上面划分为一个个大小相等的小方格，每个小方格上可以存放</a:t>
            </a:r>
            <a:r>
              <a:rPr lang="en-US" altLang="zh-CN" dirty="0"/>
              <a:t>0</a:t>
            </a:r>
            <a:r>
              <a:rPr lang="zh-CN" altLang="en-US" dirty="0"/>
              <a:t>或者</a:t>
            </a:r>
            <a:r>
              <a:rPr lang="en-US" altLang="zh-CN" dirty="0"/>
              <a:t>1</a:t>
            </a:r>
            <a:r>
              <a:rPr lang="zh-CN" altLang="en-US" dirty="0"/>
              <a:t>；另外还有一个贴近纸带的读写头，可以对纸带进行读取、擦除、写入操作；读写头还可以根据当前机器的状态，以及读写头当前所指向的小方格里的内容，参照其固定的应对各种情况的逻辑策略表，来决定对读写头接下来的操作。</a:t>
            </a:r>
            <a:endParaRPr lang="en-US" altLang="zh-CN" dirty="0"/>
          </a:p>
          <a:p>
            <a:endParaRPr lang="en-US" altLang="zh-CN" dirty="0"/>
          </a:p>
          <a:p>
            <a:r>
              <a:rPr lang="zh-CN" altLang="en-US" dirty="0"/>
              <a:t>图灵机虽然设计非常简单，但是它在理论上是人类现有计算模型的极限，现今所有的计算机系统都是图灵机的一种实现。</a:t>
            </a:r>
            <a:endParaRPr lang="en-US" altLang="zh-CN" dirty="0"/>
          </a:p>
          <a:p>
            <a:r>
              <a:rPr lang="zh-CN" altLang="en-US" dirty="0"/>
              <a:t>图灵完备：一个数据操纵系统（计算模型、计算机指令集、编程语言等）如果能够模拟任何图灵机，它就是图灵完备的。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当代几乎所有的编程语言都是图灵完备的。 </a:t>
            </a:r>
            <a:endParaRPr lang="en-US" altLang="zh-CN" dirty="0"/>
          </a:p>
          <a:p>
            <a:endParaRPr lang="en-US" altLang="zh-CN" dirty="0"/>
          </a:p>
          <a:p>
            <a:endParaRPr lang="en-US" altLang="zh-CN" dirty="0"/>
          </a:p>
          <a:p>
            <a:r>
              <a:rPr lang="en-US" altLang="zh-CN" dirty="0"/>
              <a:t>(</a:t>
            </a:r>
            <a:r>
              <a:rPr lang="zh-CN" altLang="en-US" dirty="0"/>
              <a:t>延伸阅读</a:t>
            </a:r>
            <a:r>
              <a:rPr lang="en-US" altLang="zh-CN" dirty="0"/>
              <a:t>)</a:t>
            </a:r>
            <a:r>
              <a:rPr lang="zh-CN" altLang="en-US" dirty="0"/>
              <a:t>图灵停机问题：</a:t>
            </a:r>
            <a:r>
              <a:rPr lang="en-US" altLang="zh-CN" dirty="0"/>
              <a:t>https://</a:t>
            </a:r>
            <a:r>
              <a:rPr lang="en-US" altLang="zh-CN" dirty="0" err="1"/>
              <a:t>www.zhihu.com</a:t>
            </a:r>
            <a:r>
              <a:rPr lang="en-US" altLang="zh-CN" dirty="0"/>
              <a:t>/question/20081359</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extLst>
      <p:ext uri="{BB962C8B-B14F-4D97-AF65-F5344CB8AC3E}">
        <p14:creationId xmlns:p14="http://schemas.microsoft.com/office/powerpoint/2010/main" val="671078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chemeClr val="bg1">
                    <a:lumMod val="95000"/>
                  </a:schemeClr>
                </a:solidFill>
              </a:rPr>
              <a:t>https://</a:t>
            </a:r>
            <a:r>
              <a:rPr lang="en-US" altLang="zh-CN" dirty="0" err="1">
                <a:solidFill>
                  <a:schemeClr val="bg1">
                    <a:lumMod val="95000"/>
                  </a:schemeClr>
                </a:solidFill>
              </a:rPr>
              <a:t>mdnice.com</a:t>
            </a:r>
            <a:r>
              <a:rPr lang="en-US" altLang="zh-CN" dirty="0">
                <a:solidFill>
                  <a:schemeClr val="bg1">
                    <a:lumMod val="95000"/>
                  </a:schemeClr>
                </a:solidFill>
              </a:rPr>
              <a:t>/writing/ba4b3af843a84652adef7fae7380da07</a:t>
            </a:r>
          </a:p>
          <a:p>
            <a:r>
              <a:rPr lang="zh-CN" altLang="en-US" dirty="0"/>
              <a:t>图灵机提供了计算机的理论基础，但真正奠定了现代计算机架构的是冯诺依曼（现代计算机之父）。</a:t>
            </a:r>
            <a:endParaRPr lang="en-US" altLang="zh-CN" dirty="0"/>
          </a:p>
          <a:p>
            <a:endParaRPr lang="en-US" altLang="zh-CN" dirty="0"/>
          </a:p>
          <a:p>
            <a:r>
              <a:rPr lang="zh-CN" altLang="en-US" dirty="0"/>
              <a:t>冯诺依曼结构，是一种将程序指令存储器和数据存储器合并在一起的计算机设计结构。也就是说，描述程序逻辑的</a:t>
            </a:r>
            <a:r>
              <a:rPr lang="zh-CN" altLang="en-US" b="1" dirty="0"/>
              <a:t>指令代码</a:t>
            </a:r>
            <a:r>
              <a:rPr lang="zh-CN" altLang="en-US" dirty="0"/>
              <a:t>，以及该程序要处理的</a:t>
            </a:r>
            <a:r>
              <a:rPr lang="zh-CN" altLang="en-US" b="1" dirty="0"/>
              <a:t>数据</a:t>
            </a:r>
            <a:r>
              <a:rPr lang="zh-CN" altLang="en-US" dirty="0"/>
              <a:t>，都统一存储在</a:t>
            </a:r>
            <a:r>
              <a:rPr lang="zh-CN" altLang="en-US" b="1" dirty="0"/>
              <a:t>存储器</a:t>
            </a:r>
            <a:r>
              <a:rPr lang="en-US" altLang="zh-CN" dirty="0"/>
              <a:t>(Memory)</a:t>
            </a:r>
            <a:r>
              <a:rPr lang="zh-CN" altLang="en-US" dirty="0"/>
              <a:t>或者叫内存里面。存储程序是冯诺依曼架构最主要的特点。</a:t>
            </a:r>
            <a:endParaRPr lang="en-US" altLang="zh-CN" dirty="0"/>
          </a:p>
          <a:p>
            <a:endParaRPr lang="en-US" altLang="zh-CN" dirty="0"/>
          </a:p>
          <a:p>
            <a:r>
              <a:rPr lang="zh-CN" altLang="en-US" dirty="0"/>
              <a:t>冯诺依曼结构本质上也是图灵机的一种实现，可以简单地理解为它把图灵机里的策略表（对应指令代码）也存储在纸带（数据）上面。</a:t>
            </a:r>
            <a:endParaRPr lang="en-US" altLang="zh-CN" dirty="0"/>
          </a:p>
          <a:p>
            <a:endParaRPr lang="en-US" altLang="zh-CN" dirty="0"/>
          </a:p>
          <a:p>
            <a:r>
              <a:rPr lang="zh-CN" altLang="en-US" dirty="0"/>
              <a:t>现代计算机系统（服务器、笔记本、手机等等）基本上都是遵循冯诺依曼架构。但是冯诺依曼架构也有它的局限以及瓶颈，那就是</a:t>
            </a:r>
            <a:r>
              <a:rPr lang="en-US" altLang="zh-CN" dirty="0"/>
              <a:t>CPU</a:t>
            </a:r>
            <a:r>
              <a:rPr lang="zh-CN" altLang="en-US" dirty="0"/>
              <a:t>和存储器之间共享同一个系统总线，而</a:t>
            </a:r>
            <a:r>
              <a:rPr lang="en-US" altLang="zh-CN" dirty="0"/>
              <a:t>CPU</a:t>
            </a:r>
            <a:r>
              <a:rPr lang="zh-CN" altLang="en-US" dirty="0"/>
              <a:t>和存储器之间存在巨大的速度差异，导致</a:t>
            </a:r>
            <a:r>
              <a:rPr lang="en-US" altLang="zh-CN" dirty="0"/>
              <a:t>CPU</a:t>
            </a:r>
            <a:r>
              <a:rPr lang="zh-CN" altLang="en-US" dirty="0"/>
              <a:t>需要不断地被迫等待读取或写入存储器，因此遏制了</a:t>
            </a:r>
            <a:r>
              <a:rPr lang="en-US" altLang="zh-CN" dirty="0"/>
              <a:t>CPU</a:t>
            </a:r>
            <a:r>
              <a:rPr lang="zh-CN" altLang="en-US" dirty="0"/>
              <a:t>的吞吐量。现代计算机系统普遍采用缓存、</a:t>
            </a:r>
            <a:r>
              <a:rPr lang="en-US" altLang="zh-CN" dirty="0"/>
              <a:t>CPU</a:t>
            </a:r>
            <a:r>
              <a:rPr lang="zh-CN" altLang="en-US" dirty="0"/>
              <a:t>分支预测等优化策略来弱化这个瓶颈。要从根本上解决冯诺依曼架构的瓶颈，需要重新构建一套新型的计算机架构，例如生物计算机、量子计算机等等。</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extLst>
      <p:ext uri="{BB962C8B-B14F-4D97-AF65-F5344CB8AC3E}">
        <p14:creationId xmlns:p14="http://schemas.microsoft.com/office/powerpoint/2010/main" val="495651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图灵机提供了计算机的理论基础，但真正奠定了现代计算机架构的是冯诺依曼（现代计算机之父）。</a:t>
            </a:r>
            <a:endParaRPr lang="en-US" altLang="zh-CN" dirty="0"/>
          </a:p>
          <a:p>
            <a:endParaRPr lang="en-US" altLang="zh-CN" dirty="0"/>
          </a:p>
          <a:p>
            <a:r>
              <a:rPr lang="zh-CN" altLang="en-US" dirty="0"/>
              <a:t>冯诺依曼结构，是一种将程序指令存储器和数据存储器合并在一起的计算机设计结构。也就是说，描述程序逻辑的</a:t>
            </a:r>
            <a:r>
              <a:rPr lang="zh-CN" altLang="en-US" b="1" dirty="0"/>
              <a:t>指令代码</a:t>
            </a:r>
            <a:r>
              <a:rPr lang="zh-CN" altLang="en-US" dirty="0"/>
              <a:t>，以及该程序要处理的</a:t>
            </a:r>
            <a:r>
              <a:rPr lang="zh-CN" altLang="en-US" b="1" dirty="0"/>
              <a:t>数据</a:t>
            </a:r>
            <a:r>
              <a:rPr lang="zh-CN" altLang="en-US" dirty="0"/>
              <a:t>，都统一存储在</a:t>
            </a:r>
            <a:r>
              <a:rPr lang="zh-CN" altLang="en-US" b="1" dirty="0"/>
              <a:t>存储器</a:t>
            </a:r>
            <a:r>
              <a:rPr lang="en-US" altLang="zh-CN" dirty="0"/>
              <a:t>(Memory)</a:t>
            </a:r>
            <a:r>
              <a:rPr lang="zh-CN" altLang="en-US" dirty="0"/>
              <a:t>或者叫内存里面。存储程序是冯诺依曼架构最主要的特点。</a:t>
            </a:r>
            <a:endParaRPr lang="en-US" altLang="zh-CN" dirty="0"/>
          </a:p>
          <a:p>
            <a:endParaRPr lang="en-US" altLang="zh-CN" dirty="0"/>
          </a:p>
          <a:p>
            <a:r>
              <a:rPr lang="zh-CN" altLang="en-US" dirty="0"/>
              <a:t>冯诺依曼结构本质上也是图灵机的一种实现，可以简单地理解为它把图灵机里的策略表（对应指令代码）也存储在纸带（数据）上面。</a:t>
            </a:r>
            <a:endParaRPr lang="en-US" altLang="zh-CN" dirty="0"/>
          </a:p>
          <a:p>
            <a:endParaRPr lang="en-US" altLang="zh-CN" dirty="0"/>
          </a:p>
          <a:p>
            <a:r>
              <a:rPr lang="zh-CN" altLang="en-US" dirty="0"/>
              <a:t>现代计算机系统（服务器、笔记本、手机等等）基本上都是遵循冯诺依曼架构。但是冯诺依曼架构也有它的局限以及瓶颈，那就是</a:t>
            </a:r>
            <a:r>
              <a:rPr lang="en-US" altLang="zh-CN" dirty="0"/>
              <a:t>CPU</a:t>
            </a:r>
            <a:r>
              <a:rPr lang="zh-CN" altLang="en-US" dirty="0"/>
              <a:t>和存储器之间共享同一个系统总线，而</a:t>
            </a:r>
            <a:r>
              <a:rPr lang="en-US" altLang="zh-CN" dirty="0"/>
              <a:t>CPU</a:t>
            </a:r>
            <a:r>
              <a:rPr lang="zh-CN" altLang="en-US" dirty="0"/>
              <a:t>和存储器之间存在巨大的速度差异，导致</a:t>
            </a:r>
            <a:r>
              <a:rPr lang="en-US" altLang="zh-CN" dirty="0"/>
              <a:t>CPU</a:t>
            </a:r>
            <a:r>
              <a:rPr lang="zh-CN" altLang="en-US" dirty="0"/>
              <a:t>需要不断地被迫等待读取或写入存储器，因此遏制了</a:t>
            </a:r>
            <a:r>
              <a:rPr lang="en-US" altLang="zh-CN" dirty="0"/>
              <a:t>CPU</a:t>
            </a:r>
            <a:r>
              <a:rPr lang="zh-CN" altLang="en-US" dirty="0"/>
              <a:t>的吞吐量。现代计算机系统普遍采用缓存、</a:t>
            </a:r>
            <a:r>
              <a:rPr lang="en-US" altLang="zh-CN" dirty="0"/>
              <a:t>CPU</a:t>
            </a:r>
            <a:r>
              <a:rPr lang="zh-CN" altLang="en-US" dirty="0"/>
              <a:t>分支预测等优化策略来弱化这个瓶颈。要从根本上解决冯诺依曼架构的瓶颈，需要重新构建一套新型的计算机架构，例如生物计算机、量子计算机等等。</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extLst>
      <p:ext uri="{BB962C8B-B14F-4D97-AF65-F5344CB8AC3E}">
        <p14:creationId xmlns:p14="http://schemas.microsoft.com/office/powerpoint/2010/main" val="1059183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28937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大致地，我们可以将编程语言分成三类，那就是</a:t>
            </a:r>
            <a:r>
              <a:rPr lang="en-US" altLang="zh-CN" dirty="0"/>
              <a:t>1.</a:t>
            </a:r>
            <a:r>
              <a:rPr lang="zh-CN" altLang="en-US" dirty="0"/>
              <a:t> 机器语言；</a:t>
            </a:r>
            <a:r>
              <a:rPr lang="en-US" altLang="zh-CN" dirty="0"/>
              <a:t>2.</a:t>
            </a:r>
            <a:r>
              <a:rPr lang="zh-CN" altLang="en-US" dirty="0"/>
              <a:t> 汇编语言；</a:t>
            </a:r>
            <a:r>
              <a:rPr lang="en-US" altLang="zh-CN" dirty="0"/>
              <a:t>3.</a:t>
            </a:r>
            <a:r>
              <a:rPr lang="zh-CN" altLang="en-US" dirty="0"/>
              <a:t> 高级语言（例如我们这学期要学的</a:t>
            </a:r>
            <a:r>
              <a:rPr lang="en-US" altLang="zh-CN" dirty="0"/>
              <a:t>C</a:t>
            </a:r>
            <a:r>
              <a:rPr lang="zh-CN" altLang="en-US" dirty="0"/>
              <a:t>和下学期要学的</a:t>
            </a:r>
            <a:r>
              <a:rPr lang="en-US" altLang="zh-CN" dirty="0"/>
              <a:t>C++</a:t>
            </a:r>
            <a:r>
              <a:rPr lang="zh-CN" altLang="en-US" dirty="0"/>
              <a:t>，都是高级语言）</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机器语言，</a:t>
            </a:r>
            <a:r>
              <a:rPr lang="en-US" altLang="zh-CN" dirty="0"/>
              <a:t>Machine Language</a:t>
            </a:r>
            <a:r>
              <a:rPr lang="zh-CN" altLang="en-US" dirty="0"/>
              <a:t>，也叫</a:t>
            </a:r>
            <a:r>
              <a:rPr lang="en-US" altLang="zh-CN" dirty="0"/>
              <a:t>Machine Code</a:t>
            </a:r>
            <a:r>
              <a:rPr lang="zh-CN" altLang="en-US" dirty="0"/>
              <a:t>，是计算机硬件唯一能直接理解的语言，或者更具体一点，</a:t>
            </a:r>
            <a:r>
              <a:rPr lang="en-US" altLang="zh-CN" dirty="0"/>
              <a:t>CPU</a:t>
            </a:r>
            <a:r>
              <a:rPr lang="zh-CN" altLang="en-US" dirty="0"/>
              <a:t>只能识别</a:t>
            </a:r>
            <a:r>
              <a:rPr lang="en-US" altLang="zh-CN" dirty="0"/>
              <a:t>0</a:t>
            </a:r>
            <a:r>
              <a:rPr lang="zh-CN" altLang="en-US" dirty="0"/>
              <a:t>和</a:t>
            </a:r>
            <a:r>
              <a:rPr lang="en-US" altLang="zh-CN" dirty="0"/>
              <a:t>1</a:t>
            </a:r>
            <a:r>
              <a:rPr lang="zh-CN" altLang="en-US" dirty="0"/>
              <a:t>。</a:t>
            </a:r>
            <a:endParaRPr lang="en-US" altLang="zh-CN" dirty="0"/>
          </a:p>
          <a:p>
            <a:endParaRPr lang="en-US" altLang="zh-CN" dirty="0"/>
          </a:p>
          <a:p>
            <a:r>
              <a:rPr lang="zh-CN" altLang="en-US" dirty="0"/>
              <a:t>每一种特定架构的计算机都有它独特的机器语言，例如数据中心里的服务器、我们平时用的台式机、笔记本等等大部分都是</a:t>
            </a:r>
            <a:r>
              <a:rPr lang="en-US" altLang="zh-CN" dirty="0"/>
              <a:t>Intel</a:t>
            </a:r>
            <a:r>
              <a:rPr lang="zh-CN" altLang="en-US" dirty="0"/>
              <a:t>的</a:t>
            </a:r>
            <a:r>
              <a:rPr lang="en-US" altLang="zh-CN" dirty="0"/>
              <a:t>x86_64</a:t>
            </a:r>
            <a:r>
              <a:rPr lang="zh-CN" altLang="en-US" dirty="0"/>
              <a:t>架构；</a:t>
            </a:r>
            <a:endParaRPr lang="en-US" altLang="zh-CN" dirty="0"/>
          </a:p>
          <a:p>
            <a:endParaRPr lang="en-US" altLang="zh-CN" dirty="0"/>
          </a:p>
          <a:p>
            <a:r>
              <a:rPr lang="zh-CN" altLang="en-US" dirty="0"/>
              <a:t>我们经常使用的智能手机，绝大部分是用的</a:t>
            </a:r>
            <a:r>
              <a:rPr lang="en-US" altLang="zh-CN" dirty="0"/>
              <a:t>ARM</a:t>
            </a:r>
            <a:r>
              <a:rPr lang="zh-CN" altLang="en-US" dirty="0"/>
              <a:t>架构；</a:t>
            </a:r>
            <a:endParaRPr lang="en-US" altLang="zh-CN" dirty="0"/>
          </a:p>
          <a:p>
            <a:endParaRPr lang="en-US" altLang="zh-CN" dirty="0"/>
          </a:p>
          <a:p>
            <a:r>
              <a:rPr lang="zh-CN" altLang="en-US" dirty="0"/>
              <a:t>还有一些其他时下比较热门的开源精简指令集</a:t>
            </a:r>
            <a:r>
              <a:rPr lang="en-US" altLang="zh-CN" dirty="0"/>
              <a:t>RISC-V</a:t>
            </a:r>
            <a:r>
              <a:rPr lang="zh-CN" altLang="en-US" dirty="0"/>
              <a:t>（读作</a:t>
            </a:r>
            <a:r>
              <a:rPr lang="en-US" altLang="zh-CN" dirty="0"/>
              <a:t>risk five</a:t>
            </a:r>
            <a:r>
              <a:rPr lang="zh-CN" altLang="en-US" dirty="0"/>
              <a:t>）。</a:t>
            </a:r>
            <a:r>
              <a:rPr lang="en-US" altLang="zh-CN" dirty="0"/>
              <a:t>x86</a:t>
            </a:r>
            <a:r>
              <a:rPr lang="zh-CN" altLang="en-US" dirty="0"/>
              <a:t>和</a:t>
            </a:r>
            <a:r>
              <a:rPr lang="en-US" altLang="zh-CN" dirty="0"/>
              <a:t>ARM</a:t>
            </a:r>
            <a:r>
              <a:rPr lang="zh-CN" altLang="en-US" dirty="0"/>
              <a:t>的问题在于，这两种机器语言架构的硬件设计是受制于两家公司的（</a:t>
            </a:r>
            <a:r>
              <a:rPr lang="en-US" altLang="zh-CN" dirty="0"/>
              <a:t>intel</a:t>
            </a:r>
            <a:r>
              <a:rPr lang="zh-CN" altLang="en-US" dirty="0"/>
              <a:t>和</a:t>
            </a:r>
            <a:r>
              <a:rPr lang="en-US" altLang="zh-CN" dirty="0"/>
              <a:t>ARM</a:t>
            </a:r>
            <a:r>
              <a:rPr lang="zh-CN" altLang="en-US" dirty="0"/>
              <a:t>），而</a:t>
            </a:r>
            <a:r>
              <a:rPr lang="en-US" altLang="zh-CN" dirty="0"/>
              <a:t>RISC-V</a:t>
            </a:r>
            <a:r>
              <a:rPr lang="zh-CN" altLang="en-US" dirty="0"/>
              <a:t>是开源的，同样作为精简指令集，设计芯片时不需要向</a:t>
            </a:r>
            <a:r>
              <a:rPr lang="en-US" altLang="zh-CN" dirty="0"/>
              <a:t>ARM</a:t>
            </a:r>
            <a:r>
              <a:rPr lang="zh-CN" altLang="en-US" dirty="0"/>
              <a:t>公司支付授权费用。而这也将会是国产芯片</a:t>
            </a:r>
            <a:r>
              <a:rPr lang="zh-CN" altLang="en-US" b="1" dirty="0"/>
              <a:t>设计</a:t>
            </a:r>
            <a:r>
              <a:rPr lang="zh-CN" altLang="en-US" dirty="0"/>
              <a:t>领域的一个重点突破口，例如华为就已经开始生产基于</a:t>
            </a:r>
            <a:r>
              <a:rPr lang="en-US" altLang="zh-CN" dirty="0"/>
              <a:t>RISC-V</a:t>
            </a:r>
            <a:r>
              <a:rPr lang="zh-CN" altLang="en-US" dirty="0"/>
              <a:t>指令的芯片，相信在不远的将来我们就能用上真正自主国产知识产权的芯片了。</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extLst>
      <p:ext uri="{BB962C8B-B14F-4D97-AF65-F5344CB8AC3E}">
        <p14:creationId xmlns:p14="http://schemas.microsoft.com/office/powerpoint/2010/main" val="4173148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那机器语言具体是什么样的呢？举个例子。我们将右边的</a:t>
            </a:r>
            <a:r>
              <a:rPr lang="en-US" altLang="zh-CN" dirty="0" err="1"/>
              <a:t>hello.c</a:t>
            </a:r>
            <a:r>
              <a:rPr lang="zh-CN" altLang="en-US" dirty="0"/>
              <a:t>编译成可执行文件</a:t>
            </a:r>
            <a:r>
              <a:rPr lang="en-US" altLang="zh-CN" dirty="0"/>
              <a:t>hello</a:t>
            </a:r>
            <a:r>
              <a:rPr lang="zh-CN" altLang="en-US" dirty="0"/>
              <a:t>以后，再用</a:t>
            </a:r>
            <a:r>
              <a:rPr lang="en-US" altLang="zh-CN" dirty="0" err="1"/>
              <a:t>readelf</a:t>
            </a:r>
            <a:r>
              <a:rPr lang="zh-CN" altLang="en-US" dirty="0"/>
              <a:t>查看</a:t>
            </a:r>
            <a:r>
              <a:rPr lang="en-US" altLang="zh-CN" dirty="0"/>
              <a:t>hello</a:t>
            </a:r>
            <a:r>
              <a:rPr lang="zh-CN" altLang="en-US" dirty="0"/>
              <a:t>的二进制形式（这里为了节省空间，用十六进制来表示，本质上跟二进制是一样的）。</a:t>
            </a:r>
            <a:endParaRPr lang="en-US" altLang="zh-CN" dirty="0"/>
          </a:p>
          <a:p>
            <a:endParaRPr lang="en-US" altLang="zh-CN" dirty="0"/>
          </a:p>
          <a:p>
            <a:r>
              <a:rPr lang="zh-CN" altLang="en-US" dirty="0"/>
              <a:t>我们可以看到，</a:t>
            </a:r>
            <a:r>
              <a:rPr lang="en-US" altLang="zh-CN" dirty="0"/>
              <a:t>hello</a:t>
            </a:r>
            <a:r>
              <a:rPr lang="zh-CN" altLang="en-US" dirty="0"/>
              <a:t>这个程序的的主程序代码从地址</a:t>
            </a:r>
            <a:r>
              <a:rPr lang="en-US" altLang="zh-CN" dirty="0"/>
              <a:t>0x00001070</a:t>
            </a:r>
            <a:r>
              <a:rPr lang="zh-CN" altLang="en-US" dirty="0"/>
              <a:t>开始，计算机的</a:t>
            </a:r>
            <a:r>
              <a:rPr lang="en-US" altLang="zh-CN" dirty="0"/>
              <a:t>CPU</a:t>
            </a:r>
            <a:r>
              <a:rPr lang="zh-CN" altLang="en-US" dirty="0"/>
              <a:t>从这个地址开始执行，从</a:t>
            </a:r>
            <a:r>
              <a:rPr lang="en-US" altLang="zh-CN" dirty="0"/>
              <a:t>CPU</a:t>
            </a:r>
            <a:r>
              <a:rPr lang="zh-CN" altLang="en-US" dirty="0"/>
              <a:t>的角度来看，它看到的就是一连串的</a:t>
            </a:r>
            <a:r>
              <a:rPr lang="en-US" altLang="zh-CN" dirty="0"/>
              <a:t>0</a:t>
            </a:r>
            <a:r>
              <a:rPr lang="zh-CN" altLang="en-US" dirty="0"/>
              <a:t>和</a:t>
            </a:r>
            <a:r>
              <a:rPr lang="en-US" altLang="zh-CN" dirty="0"/>
              <a:t>1</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extLst>
      <p:ext uri="{BB962C8B-B14F-4D97-AF65-F5344CB8AC3E}">
        <p14:creationId xmlns:p14="http://schemas.microsoft.com/office/powerpoint/2010/main" val="153545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但是对于人类来说，使用</a:t>
            </a:r>
            <a:r>
              <a:rPr lang="en-US" altLang="zh-CN" dirty="0"/>
              <a:t>0</a:t>
            </a:r>
            <a:r>
              <a:rPr lang="zh-CN" altLang="en-US" dirty="0"/>
              <a:t>和</a:t>
            </a:r>
            <a:r>
              <a:rPr lang="en-US" altLang="zh-CN" dirty="0"/>
              <a:t>1</a:t>
            </a:r>
            <a:r>
              <a:rPr lang="zh-CN" altLang="en-US" dirty="0"/>
              <a:t>来编程不仅非常繁琐低效，而且是非常反人类的。</a:t>
            </a:r>
            <a:endParaRPr lang="en-US" altLang="zh-CN" dirty="0"/>
          </a:p>
          <a:p>
            <a:endParaRPr lang="en-US" altLang="zh-CN" dirty="0"/>
          </a:p>
          <a:p>
            <a:r>
              <a:rPr lang="zh-CN" altLang="en-US" dirty="0"/>
              <a:t>所以计算机科学家们又发明了一种跟英语类似的简化术语（</a:t>
            </a:r>
            <a:r>
              <a:rPr lang="zh-CN" altLang="en-US" b="1" dirty="0"/>
              <a:t>助记符</a:t>
            </a:r>
            <a:r>
              <a:rPr lang="zh-CN" altLang="en-US" dirty="0"/>
              <a:t>）来表示这些最基本的二进制（十六进制）代码。这种简化术语称为汇编语言。</a:t>
            </a:r>
            <a:endParaRPr lang="en-US" altLang="zh-CN" dirty="0"/>
          </a:p>
          <a:p>
            <a:endParaRPr lang="en-US" altLang="zh-CN" dirty="0"/>
          </a:p>
          <a:p>
            <a:r>
              <a:rPr lang="zh-CN" altLang="en-US" dirty="0"/>
              <a:t>右图是可执行文件</a:t>
            </a:r>
            <a:r>
              <a:rPr lang="en-US" altLang="zh-CN" dirty="0"/>
              <a:t>hello</a:t>
            </a:r>
            <a:r>
              <a:rPr lang="zh-CN" altLang="en-US" dirty="0"/>
              <a:t>的二进制形式对应的</a:t>
            </a:r>
            <a:r>
              <a:rPr lang="en-US" altLang="zh-CN" dirty="0"/>
              <a:t>x86</a:t>
            </a:r>
            <a:r>
              <a:rPr lang="zh-CN" altLang="en-US" dirty="0"/>
              <a:t>汇编语言形式。在大多数情况下，每一行汇编语言代码都唯一对应一串固定的二进制代码。例如</a:t>
            </a:r>
            <a:r>
              <a:rPr lang="en-US" altLang="zh-CN" dirty="0"/>
              <a:t>f3 0f 1e fb</a:t>
            </a:r>
            <a:r>
              <a:rPr lang="zh-CN" altLang="en-US" dirty="0"/>
              <a:t>就对应</a:t>
            </a:r>
            <a:r>
              <a:rPr lang="en-US" altLang="zh-CN" dirty="0"/>
              <a:t>endbr32</a:t>
            </a:r>
            <a:r>
              <a:rPr lang="zh-CN" altLang="en-US" dirty="0"/>
              <a:t>这个指令。需要注意的是，汇编语言并不是与机器语言平等的</a:t>
            </a:r>
            <a:r>
              <a:rPr lang="zh-CN" altLang="en-US" b="1" dirty="0"/>
              <a:t>另一种编程语言</a:t>
            </a:r>
            <a:r>
              <a:rPr lang="zh-CN" altLang="en-US" dirty="0"/>
              <a:t>，汇编语言仅仅是为了让人类便于理解机器语言的一种助记符，是一种一一映射。在某种意义上，汇编语言就是机器语言，只不过计算机不能直接理解汇编语言，需要通过汇编器</a:t>
            </a:r>
            <a:r>
              <a:rPr lang="en-US" altLang="zh-CN" dirty="0"/>
              <a:t>(Assembler)</a:t>
            </a:r>
            <a:r>
              <a:rPr lang="zh-CN" altLang="en-US" dirty="0"/>
              <a:t>将汇编语言转化成二进制形式才能让</a:t>
            </a:r>
            <a:r>
              <a:rPr lang="en-US" altLang="zh-CN" dirty="0"/>
              <a:t>CPU</a:t>
            </a:r>
            <a:r>
              <a:rPr lang="zh-CN" altLang="en-US" dirty="0"/>
              <a:t>执行命令。</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extLst>
      <p:ext uri="{BB962C8B-B14F-4D97-AF65-F5344CB8AC3E}">
        <p14:creationId xmlns:p14="http://schemas.microsoft.com/office/powerpoint/2010/main" val="1911666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大致地，我们可以将编程语言分成三类，那就是</a:t>
            </a:r>
            <a:r>
              <a:rPr lang="en-US" altLang="zh-CN" dirty="0"/>
              <a:t>1.</a:t>
            </a:r>
            <a:r>
              <a:rPr lang="zh-CN" altLang="en-US" dirty="0"/>
              <a:t> 机器语言；</a:t>
            </a:r>
            <a:r>
              <a:rPr lang="en-US" altLang="zh-CN" dirty="0"/>
              <a:t>2.</a:t>
            </a:r>
            <a:r>
              <a:rPr lang="zh-CN" altLang="en-US" dirty="0"/>
              <a:t> 汇编语言；</a:t>
            </a:r>
            <a:r>
              <a:rPr lang="en-US" altLang="zh-CN" dirty="0"/>
              <a:t>3.</a:t>
            </a:r>
            <a:r>
              <a:rPr lang="zh-CN" altLang="en-US" dirty="0"/>
              <a:t> 高级语言（例如我们这学期要学的</a:t>
            </a:r>
            <a:r>
              <a:rPr lang="en-US" altLang="zh-CN" dirty="0"/>
              <a:t>C</a:t>
            </a:r>
            <a:r>
              <a:rPr lang="zh-CN" altLang="en-US" dirty="0"/>
              <a:t>和下学期要学的</a:t>
            </a:r>
            <a:r>
              <a:rPr lang="en-US" altLang="zh-CN" dirty="0"/>
              <a:t>C++</a:t>
            </a:r>
            <a:r>
              <a:rPr lang="zh-CN" altLang="en-US" dirty="0"/>
              <a:t>，都是高级语言）</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extLst>
      <p:ext uri="{BB962C8B-B14F-4D97-AF65-F5344CB8AC3E}">
        <p14:creationId xmlns:p14="http://schemas.microsoft.com/office/powerpoint/2010/main" val="158701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高级语言本质上都需要通过转换成计算机能理解的机器语言才能运行。具体怎么转换，通常有两种方法：</a:t>
            </a:r>
            <a:r>
              <a:rPr lang="en-US" altLang="zh-CN" dirty="0"/>
              <a:t>1.</a:t>
            </a:r>
            <a:r>
              <a:rPr lang="zh-CN" altLang="en-US" dirty="0"/>
              <a:t> 将整个程序编译成机器语言，再运行； </a:t>
            </a:r>
            <a:r>
              <a:rPr lang="en-US" altLang="zh-CN" dirty="0"/>
              <a:t>2.</a:t>
            </a:r>
            <a:r>
              <a:rPr lang="zh-CN" altLang="en-US" dirty="0"/>
              <a:t> 一行一行地运行。前者叫做编译型语言，例如</a:t>
            </a:r>
            <a:r>
              <a:rPr lang="en-US" altLang="zh-CN" dirty="0"/>
              <a:t>C/C++</a:t>
            </a:r>
            <a:r>
              <a:rPr lang="zh-CN" altLang="en-US" dirty="0"/>
              <a:t>，</a:t>
            </a:r>
            <a:r>
              <a:rPr lang="en-US" altLang="zh-CN" dirty="0"/>
              <a:t>Rust</a:t>
            </a:r>
            <a:r>
              <a:rPr lang="zh-CN" altLang="en-US" dirty="0"/>
              <a:t>和</a:t>
            </a:r>
            <a:r>
              <a:rPr lang="en-US" altLang="zh-CN" dirty="0"/>
              <a:t>Go</a:t>
            </a:r>
            <a:r>
              <a:rPr lang="zh-CN" altLang="en-US" dirty="0"/>
              <a:t>；后者则被称为解释型语言，例如</a:t>
            </a:r>
            <a:r>
              <a:rPr lang="en-US" altLang="zh-CN" dirty="0"/>
              <a:t>Python</a:t>
            </a:r>
            <a:r>
              <a:rPr lang="zh-CN" altLang="en-US" dirty="0"/>
              <a:t>，</a:t>
            </a:r>
            <a:r>
              <a:rPr lang="en-US" altLang="zh-CN" dirty="0"/>
              <a:t>Lisp</a:t>
            </a:r>
            <a:r>
              <a:rPr lang="zh-CN" altLang="en-US" dirty="0"/>
              <a:t>。说句题外话，其实这样的划分并不是非黑即白的，随着现代编程语言技术的发展，特别是</a:t>
            </a:r>
            <a:r>
              <a:rPr lang="en-US" altLang="zh-CN" dirty="0"/>
              <a:t>JIT</a:t>
            </a:r>
            <a:r>
              <a:rPr lang="zh-CN" altLang="en-US" dirty="0"/>
              <a:t>（即时编译技术）的出现，很多现代编程语言混合了编译型和解释型的优点，所以并不能笼统的归类为其中的一种。即时编译技术，简单来说，就是把程序源代码编译成字节码（</a:t>
            </a:r>
            <a:r>
              <a:rPr lang="en-US" altLang="zh-CN" dirty="0"/>
              <a:t>bytecode</a:t>
            </a:r>
            <a:r>
              <a:rPr lang="zh-CN" altLang="en-US" dirty="0"/>
              <a:t>），等到执行时，再将字节码直接翻译成机器语言之后再执行。</a:t>
            </a:r>
            <a:r>
              <a:rPr lang="en-US" altLang="zh-CN" dirty="0"/>
              <a:t>Java</a:t>
            </a:r>
            <a:r>
              <a:rPr lang="zh-CN" altLang="en-US" dirty="0"/>
              <a:t>就是即时编译技术的代表。（</a:t>
            </a:r>
            <a:r>
              <a:rPr lang="zh-CN" altLang="en-US" dirty="0">
                <a:solidFill>
                  <a:srgbClr val="FF0000"/>
                </a:solidFill>
              </a:rPr>
              <a:t>不过万一，假如考试时出现了让你判断</a:t>
            </a:r>
            <a:r>
              <a:rPr lang="en-US" altLang="zh-CN" dirty="0">
                <a:solidFill>
                  <a:srgbClr val="FF0000"/>
                </a:solidFill>
              </a:rPr>
              <a:t>Java</a:t>
            </a:r>
            <a:r>
              <a:rPr lang="zh-CN" altLang="en-US" dirty="0">
                <a:solidFill>
                  <a:srgbClr val="FF0000"/>
                </a:solidFill>
              </a:rPr>
              <a:t>是属于编译型语言还是解释型语言的话，那么还是选解释型，因为它更接近解释型</a:t>
            </a:r>
            <a:r>
              <a:rPr lang="zh-CN" altLang="en-US" dirty="0"/>
              <a:t>）</a:t>
            </a:r>
            <a:endParaRPr lang="en-US" altLang="zh-CN" dirty="0"/>
          </a:p>
          <a:p>
            <a:endParaRPr lang="en-US" altLang="zh-CN" dirty="0"/>
          </a:p>
          <a:p>
            <a:r>
              <a:rPr lang="en-US" altLang="zh-CN" dirty="0"/>
              <a:t>C</a:t>
            </a:r>
            <a:r>
              <a:rPr lang="zh-CN" altLang="en-US" dirty="0"/>
              <a:t>语言是一种静态类型、弱类型、编译型的编程语言。编译型很好理解，因为整个</a:t>
            </a:r>
            <a:r>
              <a:rPr lang="en-US" altLang="zh-CN" dirty="0"/>
              <a:t>C</a:t>
            </a:r>
            <a:r>
              <a:rPr lang="zh-CN" altLang="en-US" dirty="0"/>
              <a:t>源文件必须编译完成才能运行；静态类型是表示所有变量类型在编译时就已经确定，不会在运行时改变；弱类型是指程序员可以将一种类型的变量强制类型转换成另一种类型，比如说可以将</a:t>
            </a:r>
            <a:r>
              <a:rPr lang="en-US" altLang="zh-CN" dirty="0"/>
              <a:t>long</a:t>
            </a:r>
            <a:r>
              <a:rPr lang="zh-CN" altLang="en-US" dirty="0"/>
              <a:t>类型转换成</a:t>
            </a:r>
            <a:r>
              <a:rPr lang="en-US" altLang="zh-CN" dirty="0"/>
              <a:t>pointer</a:t>
            </a:r>
            <a:r>
              <a:rPr lang="zh-CN" altLang="en-US" dirty="0"/>
              <a:t>类型。这些内容会在后面的章节中详细介绍，这里只需要了解基本的概念。</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25</a:t>
            </a:fld>
            <a:endParaRPr lang="zh-CN" altLang="en-US"/>
          </a:p>
        </p:txBody>
      </p:sp>
    </p:spTree>
    <p:extLst>
      <p:ext uri="{BB962C8B-B14F-4D97-AF65-F5344CB8AC3E}">
        <p14:creationId xmlns:p14="http://schemas.microsoft.com/office/powerpoint/2010/main" val="3129560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 widely adopted == </a:t>
            </a:r>
            <a:r>
              <a:rPr lang="zh-CN" altLang="en-US" dirty="0"/>
              <a:t>基本没人用</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26</a:t>
            </a:fld>
            <a:endParaRPr lang="zh-CN" altLang="en-US"/>
          </a:p>
        </p:txBody>
      </p:sp>
    </p:spTree>
    <p:extLst>
      <p:ext uri="{BB962C8B-B14F-4D97-AF65-F5344CB8AC3E}">
        <p14:creationId xmlns:p14="http://schemas.microsoft.com/office/powerpoint/2010/main" val="654018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27</a:t>
            </a:fld>
            <a:endParaRPr lang="zh-CN" altLang="en-US"/>
          </a:p>
        </p:txBody>
      </p:sp>
    </p:spTree>
    <p:extLst>
      <p:ext uri="{BB962C8B-B14F-4D97-AF65-F5344CB8AC3E}">
        <p14:creationId xmlns:p14="http://schemas.microsoft.com/office/powerpoint/2010/main" val="3587188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a:t>C</a:t>
            </a:r>
            <a:r>
              <a:rPr lang="zh-CN" altLang="en-US" dirty="0"/>
              <a:t>语言的高性能，高可移植性的特点，</a:t>
            </a:r>
            <a:r>
              <a:rPr lang="en-US" altLang="zh-CN" dirty="0"/>
              <a:t>C</a:t>
            </a:r>
            <a:r>
              <a:rPr lang="zh-CN" altLang="en-US" dirty="0"/>
              <a:t>语言被广泛的应用在各种对性能要求比较高的领域，比如操作系统，嵌入式系统，实时系统，通信系统等等。</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28</a:t>
            </a:fld>
            <a:endParaRPr lang="zh-CN" altLang="en-US"/>
          </a:p>
        </p:txBody>
      </p:sp>
    </p:spTree>
    <p:extLst>
      <p:ext uri="{BB962C8B-B14F-4D97-AF65-F5344CB8AC3E}">
        <p14:creationId xmlns:p14="http://schemas.microsoft.com/office/powerpoint/2010/main" val="2879012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a:t>C</a:t>
            </a:r>
            <a:r>
              <a:rPr lang="zh-CN" altLang="en-US" dirty="0"/>
              <a:t>语言的高性能，高可移植性的特点，</a:t>
            </a:r>
            <a:r>
              <a:rPr lang="en-US" altLang="zh-CN" dirty="0"/>
              <a:t>C</a:t>
            </a:r>
            <a:r>
              <a:rPr lang="zh-CN" altLang="en-US" dirty="0"/>
              <a:t>语言被广泛的应用在各种对性能要求比较高的领域，比如操作系统，嵌入式系统，实时系统，通信系统等等。</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29</a:t>
            </a:fld>
            <a:endParaRPr lang="zh-CN" altLang="en-US"/>
          </a:p>
        </p:txBody>
      </p:sp>
    </p:spTree>
    <p:extLst>
      <p:ext uri="{BB962C8B-B14F-4D97-AF65-F5344CB8AC3E}">
        <p14:creationId xmlns:p14="http://schemas.microsoft.com/office/powerpoint/2010/main" val="290441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92856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30</a:t>
            </a:fld>
            <a:endParaRPr lang="zh-CN" altLang="en-US"/>
          </a:p>
        </p:txBody>
      </p:sp>
    </p:spTree>
    <p:extLst>
      <p:ext uri="{BB962C8B-B14F-4D97-AF65-F5344CB8AC3E}">
        <p14:creationId xmlns:p14="http://schemas.microsoft.com/office/powerpoint/2010/main" val="3563803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34</a:t>
            </a:fld>
            <a:endParaRPr lang="zh-CN" altLang="en-US"/>
          </a:p>
        </p:txBody>
      </p:sp>
    </p:spTree>
    <p:extLst>
      <p:ext uri="{BB962C8B-B14F-4D97-AF65-F5344CB8AC3E}">
        <p14:creationId xmlns:p14="http://schemas.microsoft.com/office/powerpoint/2010/main" val="3664532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35</a:t>
            </a:fld>
            <a:endParaRPr lang="zh-CN" altLang="en-US"/>
          </a:p>
        </p:txBody>
      </p:sp>
    </p:spTree>
    <p:extLst>
      <p:ext uri="{BB962C8B-B14F-4D97-AF65-F5344CB8AC3E}">
        <p14:creationId xmlns:p14="http://schemas.microsoft.com/office/powerpoint/2010/main" val="1215274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36</a:t>
            </a:fld>
            <a:endParaRPr lang="zh-CN" altLang="en-US"/>
          </a:p>
        </p:txBody>
      </p:sp>
    </p:spTree>
    <p:extLst>
      <p:ext uri="{BB962C8B-B14F-4D97-AF65-F5344CB8AC3E}">
        <p14:creationId xmlns:p14="http://schemas.microsoft.com/office/powerpoint/2010/main" val="660443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38</a:t>
            </a:fld>
            <a:endParaRPr lang="zh-CN" altLang="en-US"/>
          </a:p>
        </p:txBody>
      </p:sp>
    </p:spTree>
    <p:extLst>
      <p:ext uri="{BB962C8B-B14F-4D97-AF65-F5344CB8AC3E}">
        <p14:creationId xmlns:p14="http://schemas.microsoft.com/office/powerpoint/2010/main" val="510541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CA64F-26C3-9B16-13CA-C93CCEA1D4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10A8D6-3AAD-9C38-FE0D-E874FE8D85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0A1B5F-E4D6-AE8A-F77A-EBABFBA9551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C2F15BC-8F2A-3C1F-0BDB-5AF1712F674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23120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42</a:t>
            </a:fld>
            <a:endParaRPr lang="zh-CN" altLang="en-US"/>
          </a:p>
        </p:txBody>
      </p:sp>
    </p:spTree>
    <p:extLst>
      <p:ext uri="{BB962C8B-B14F-4D97-AF65-F5344CB8AC3E}">
        <p14:creationId xmlns:p14="http://schemas.microsoft.com/office/powerpoint/2010/main" val="2891092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像</a:t>
            </a:r>
            <a:r>
              <a:rPr lang="en-US" altLang="zh-CN" dirty="0"/>
              <a:t>Dev-C++</a:t>
            </a:r>
            <a:r>
              <a:rPr lang="zh-CN" altLang="en-US" dirty="0"/>
              <a:t>这样的</a:t>
            </a:r>
            <a:r>
              <a:rPr lang="en-US" altLang="zh-CN" dirty="0"/>
              <a:t>IDE</a:t>
            </a:r>
            <a:r>
              <a:rPr lang="zh-CN" altLang="en-US" dirty="0"/>
              <a:t>大大简化了从</a:t>
            </a:r>
            <a:r>
              <a:rPr lang="en-US" altLang="zh-CN" dirty="0"/>
              <a:t>C</a:t>
            </a:r>
            <a:r>
              <a:rPr lang="zh-CN" altLang="en-US" dirty="0"/>
              <a:t>源文件到生成可执行文件的编译过程。这一个</a:t>
            </a:r>
            <a:r>
              <a:rPr lang="en-US" altLang="zh-CN" dirty="0"/>
              <a:t>F9</a:t>
            </a:r>
            <a:r>
              <a:rPr lang="zh-CN" altLang="en-US" dirty="0"/>
              <a:t>按键当中实际上经历了哪些步骤，才使得我们的这段</a:t>
            </a:r>
            <a:r>
              <a:rPr lang="en-US" altLang="zh-CN" dirty="0"/>
              <a:t>hello</a:t>
            </a:r>
            <a:r>
              <a:rPr lang="zh-CN" altLang="en-US" dirty="0"/>
              <a:t> </a:t>
            </a:r>
            <a:r>
              <a:rPr lang="en-US" altLang="zh-CN" dirty="0"/>
              <a:t>world</a:t>
            </a:r>
            <a:r>
              <a:rPr lang="zh-CN" altLang="en-US" dirty="0"/>
              <a:t>代码转换成能让</a:t>
            </a:r>
            <a:r>
              <a:rPr lang="en-US" altLang="zh-CN" dirty="0"/>
              <a:t>CPU</a:t>
            </a:r>
            <a:r>
              <a:rPr lang="zh-CN" altLang="en-US" dirty="0"/>
              <a:t>执行的代码呢？</a:t>
            </a:r>
            <a:endParaRPr lang="en-US" altLang="zh-CN" dirty="0"/>
          </a:p>
          <a:p>
            <a:endParaRPr lang="en-US" altLang="zh-CN" dirty="0"/>
          </a:p>
          <a:p>
            <a:r>
              <a:rPr lang="zh-CN" altLang="en-US" dirty="0"/>
              <a:t>这其中编译的时候</a:t>
            </a:r>
            <a:r>
              <a:rPr lang="en-US" altLang="zh-CN" dirty="0" err="1"/>
              <a:t>gcc</a:t>
            </a:r>
            <a:r>
              <a:rPr lang="zh-CN" altLang="en-US" dirty="0"/>
              <a:t>其实是集成了编译器</a:t>
            </a:r>
            <a:r>
              <a:rPr lang="en-US" altLang="zh-CN" dirty="0"/>
              <a:t>(cc1)</a:t>
            </a:r>
            <a:r>
              <a:rPr lang="zh-CN" altLang="en-US" dirty="0"/>
              <a:t>、汇编器</a:t>
            </a:r>
            <a:r>
              <a:rPr lang="en-US" altLang="zh-CN" dirty="0"/>
              <a:t>(as)</a:t>
            </a:r>
            <a:r>
              <a:rPr lang="zh-CN" altLang="en-US" dirty="0"/>
              <a:t>和链接器</a:t>
            </a:r>
            <a:r>
              <a:rPr lang="en-US" altLang="zh-CN" dirty="0"/>
              <a:t>(</a:t>
            </a:r>
            <a:r>
              <a:rPr lang="en-US" altLang="zh-CN" dirty="0" err="1"/>
              <a:t>ld</a:t>
            </a:r>
            <a:r>
              <a:rPr lang="en-US" altLang="zh-CN" dirty="0"/>
              <a:t>)</a:t>
            </a:r>
            <a:r>
              <a:rPr lang="zh-CN" altLang="en-US" dirty="0"/>
              <a:t>于一身的命令集合。我们平时用</a:t>
            </a:r>
            <a:r>
              <a:rPr lang="en-US" altLang="zh-CN" dirty="0" err="1"/>
              <a:t>gcc</a:t>
            </a:r>
            <a:r>
              <a:rPr lang="zh-CN" altLang="en-US" dirty="0"/>
              <a:t>编译器直接生成可执行文件，其实说的是</a:t>
            </a:r>
            <a:r>
              <a:rPr lang="en-US" altLang="zh-CN" dirty="0" err="1"/>
              <a:t>gcc</a:t>
            </a:r>
            <a:r>
              <a:rPr lang="zh-CN" altLang="en-US" dirty="0"/>
              <a:t>编译器工具链</a:t>
            </a:r>
            <a:r>
              <a:rPr lang="en-US" altLang="zh-CN" dirty="0"/>
              <a:t>(toolchain)</a:t>
            </a:r>
            <a:r>
              <a:rPr lang="zh-CN" altLang="en-US" dirty="0"/>
              <a:t>。</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43</a:t>
            </a:fld>
            <a:endParaRPr lang="zh-CN" altLang="en-US"/>
          </a:p>
        </p:txBody>
      </p:sp>
    </p:spTree>
    <p:extLst>
      <p:ext uri="{BB962C8B-B14F-4D97-AF65-F5344CB8AC3E}">
        <p14:creationId xmlns:p14="http://schemas.microsoft.com/office/powerpoint/2010/main" val="1291354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像</a:t>
            </a:r>
            <a:r>
              <a:rPr lang="en-US" altLang="zh-CN" dirty="0"/>
              <a:t>Dev-C++</a:t>
            </a:r>
            <a:r>
              <a:rPr lang="zh-CN" altLang="en-US" dirty="0"/>
              <a:t>这样的</a:t>
            </a:r>
            <a:r>
              <a:rPr lang="en-US" altLang="zh-CN" dirty="0"/>
              <a:t>IDE</a:t>
            </a:r>
            <a:r>
              <a:rPr lang="zh-CN" altLang="en-US" dirty="0"/>
              <a:t>大大简化了从</a:t>
            </a:r>
            <a:r>
              <a:rPr lang="en-US" altLang="zh-CN" dirty="0"/>
              <a:t>C</a:t>
            </a:r>
            <a:r>
              <a:rPr lang="zh-CN" altLang="en-US" dirty="0"/>
              <a:t>源文件到生成可执行文件的编译过程。这一个</a:t>
            </a:r>
            <a:r>
              <a:rPr lang="en-US" altLang="zh-CN" dirty="0"/>
              <a:t>F9</a:t>
            </a:r>
            <a:r>
              <a:rPr lang="zh-CN" altLang="en-US" dirty="0"/>
              <a:t>按键当中实际上经历了哪些步骤，才使得我们的这段</a:t>
            </a:r>
            <a:r>
              <a:rPr lang="en-US" altLang="zh-CN" dirty="0"/>
              <a:t>hello</a:t>
            </a:r>
            <a:r>
              <a:rPr lang="zh-CN" altLang="en-US" dirty="0"/>
              <a:t> </a:t>
            </a:r>
            <a:r>
              <a:rPr lang="en-US" altLang="zh-CN" dirty="0"/>
              <a:t>world</a:t>
            </a:r>
            <a:r>
              <a:rPr lang="zh-CN" altLang="en-US" dirty="0"/>
              <a:t>代码转换成能让</a:t>
            </a:r>
            <a:r>
              <a:rPr lang="en-US" altLang="zh-CN" dirty="0"/>
              <a:t>CPU</a:t>
            </a:r>
            <a:r>
              <a:rPr lang="zh-CN" altLang="en-US" dirty="0"/>
              <a:t>执行的代码呢？不同的参考书上对编译过程具体分为几个阶段有不一样的说法，比如在推荐参考书</a:t>
            </a:r>
            <a:r>
              <a:rPr lang="en-US" altLang="zh-CN" dirty="0"/>
              <a:t>《C How to Program》</a:t>
            </a:r>
            <a:r>
              <a:rPr lang="zh-CN" altLang="en-US" dirty="0"/>
              <a:t>里，它将预处理</a:t>
            </a:r>
            <a:r>
              <a:rPr lang="en-US" altLang="zh-CN" dirty="0"/>
              <a:t>(preprocessing)</a:t>
            </a:r>
            <a:r>
              <a:rPr lang="zh-CN" altLang="en-US" dirty="0"/>
              <a:t>当作一个编译的步骤，而把汇编</a:t>
            </a:r>
            <a:r>
              <a:rPr lang="en-US" altLang="zh-CN" dirty="0"/>
              <a:t>(assembly)</a:t>
            </a:r>
            <a:r>
              <a:rPr lang="zh-CN" altLang="en-US" dirty="0"/>
              <a:t>这个步骤忽略了。编译过程的具体步骤其实并没有一个统一的标准的说法，在这门课程里我们主要针对从高级语言到汇编语言再到机器语言的转换，将编译过程大致分为三个主要阶段：</a:t>
            </a:r>
            <a:endParaRPr lang="en-US" altLang="zh-CN" dirty="0"/>
          </a:p>
          <a:p>
            <a:endParaRPr lang="en-US" altLang="zh-CN" dirty="0"/>
          </a:p>
          <a:p>
            <a:pPr marL="228600" indent="-228600">
              <a:buAutoNum type="arabicPeriod"/>
            </a:pPr>
            <a:r>
              <a:rPr lang="zh-CN" altLang="en-US" dirty="0"/>
              <a:t>第一步是通过编译器（</a:t>
            </a:r>
            <a:r>
              <a:rPr lang="en-US" altLang="zh-CN" dirty="0"/>
              <a:t>cc1</a:t>
            </a:r>
            <a:r>
              <a:rPr lang="zh-CN" altLang="en-US" dirty="0"/>
              <a:t>命令，注意</a:t>
            </a:r>
            <a:r>
              <a:rPr lang="en-US" altLang="zh-CN" dirty="0"/>
              <a:t>cc1</a:t>
            </a:r>
            <a:r>
              <a:rPr lang="zh-CN" altLang="en-US" dirty="0"/>
              <a:t>命令并不在默认路径里，可能需要输入其绝对路径</a:t>
            </a:r>
            <a:r>
              <a:rPr lang="en-US" altLang="zh-CN" b="1" dirty="0"/>
              <a:t>/</a:t>
            </a:r>
            <a:r>
              <a:rPr lang="en-US" altLang="zh-CN" b="1" dirty="0" err="1"/>
              <a:t>usr</a:t>
            </a:r>
            <a:r>
              <a:rPr lang="en-US" altLang="zh-CN" b="1" dirty="0"/>
              <a:t>/lib/</a:t>
            </a:r>
            <a:r>
              <a:rPr lang="en-US" altLang="zh-CN" b="1" dirty="0" err="1"/>
              <a:t>gcc</a:t>
            </a:r>
            <a:r>
              <a:rPr lang="en-US" altLang="zh-CN" b="1" dirty="0"/>
              <a:t>/x86_64-linux-gnu/9/cc1</a:t>
            </a:r>
            <a:r>
              <a:rPr lang="zh-CN" altLang="en-US" dirty="0"/>
              <a:t>）将</a:t>
            </a:r>
            <a:r>
              <a:rPr lang="en-US" altLang="zh-CN" dirty="0"/>
              <a:t>C</a:t>
            </a:r>
            <a:r>
              <a:rPr lang="zh-CN" altLang="en-US" dirty="0"/>
              <a:t>源文件编译成汇编代码。汇编代码文件通常以</a:t>
            </a:r>
            <a:r>
              <a:rPr lang="en-US" altLang="zh-CN" dirty="0"/>
              <a:t>".s"</a:t>
            </a:r>
            <a:r>
              <a:rPr lang="zh-CN" altLang="en-US" dirty="0"/>
              <a:t>作为后缀名。想了解汇编语言具体是什么，可以参考前面机器语言那几页幻灯片</a:t>
            </a:r>
            <a:endParaRPr lang="en-US" altLang="zh-CN" dirty="0"/>
          </a:p>
          <a:p>
            <a:pPr marL="228600" indent="-228600">
              <a:buAutoNum type="arabicPeriod"/>
            </a:pPr>
            <a:r>
              <a:rPr lang="zh-CN" altLang="en-US" dirty="0"/>
              <a:t>第二步是通过汇编器（</a:t>
            </a:r>
            <a:r>
              <a:rPr lang="en-US" altLang="zh-CN" dirty="0"/>
              <a:t>as</a:t>
            </a:r>
            <a:r>
              <a:rPr lang="zh-CN" altLang="en-US" dirty="0"/>
              <a:t>命令），将汇编代码转换成计算机能直接识别的目标文件（也就是机器语言代码），通常以</a:t>
            </a:r>
            <a:r>
              <a:rPr lang="en-US" altLang="zh-CN" dirty="0"/>
              <a:t>".o"</a:t>
            </a:r>
            <a:r>
              <a:rPr lang="zh-CN" altLang="en-US" dirty="0"/>
              <a:t>作为后缀名结尾。注意，这个阶段生成的目标文件虽然能被</a:t>
            </a:r>
            <a:r>
              <a:rPr lang="en-US" altLang="zh-CN" dirty="0"/>
              <a:t>CPU</a:t>
            </a:r>
            <a:r>
              <a:rPr lang="zh-CN" altLang="en-US" dirty="0"/>
              <a:t>理解，但是它不能单独运行，因为我们的</a:t>
            </a:r>
            <a:r>
              <a:rPr lang="en-US" altLang="zh-CN" dirty="0"/>
              <a:t>hello</a:t>
            </a:r>
            <a:r>
              <a:rPr lang="zh-CN" altLang="en-US" dirty="0"/>
              <a:t> </a:t>
            </a:r>
            <a:r>
              <a:rPr lang="en-US" altLang="zh-CN" dirty="0"/>
              <a:t>world</a:t>
            </a:r>
            <a:r>
              <a:rPr lang="zh-CN" altLang="en-US" dirty="0"/>
              <a:t>文件里调用了一个</a:t>
            </a:r>
            <a:r>
              <a:rPr lang="en-US" altLang="zh-CN" dirty="0"/>
              <a:t>C</a:t>
            </a:r>
            <a:r>
              <a:rPr lang="zh-CN" altLang="en-US" dirty="0"/>
              <a:t>语言库函数</a:t>
            </a:r>
            <a:r>
              <a:rPr lang="en-US" altLang="zh-CN" dirty="0" err="1"/>
              <a:t>printf</a:t>
            </a:r>
            <a:r>
              <a:rPr lang="en-US" altLang="zh-CN" dirty="0"/>
              <a:t>()</a:t>
            </a:r>
            <a:r>
              <a:rPr lang="zh-CN" altLang="en-US" dirty="0"/>
              <a:t>，而这个</a:t>
            </a:r>
            <a:r>
              <a:rPr lang="en-US" altLang="zh-CN" dirty="0" err="1"/>
              <a:t>printf</a:t>
            </a:r>
            <a:r>
              <a:rPr lang="zh-CN" altLang="en-US" dirty="0"/>
              <a:t>函数是定义在其他地方的，</a:t>
            </a:r>
            <a:r>
              <a:rPr lang="en-US" altLang="zh-CN" dirty="0" err="1"/>
              <a:t>hello.o</a:t>
            </a:r>
            <a:r>
              <a:rPr lang="zh-CN" altLang="en-US" dirty="0"/>
              <a:t>这个目标文件里并没有</a:t>
            </a:r>
            <a:r>
              <a:rPr lang="en-US" altLang="zh-CN" dirty="0" err="1"/>
              <a:t>printf</a:t>
            </a:r>
            <a:r>
              <a:rPr lang="en-US" altLang="zh-CN" dirty="0"/>
              <a:t>()</a:t>
            </a:r>
            <a:r>
              <a:rPr lang="zh-CN" altLang="en-US" dirty="0"/>
              <a:t>函数的定义。所以我们称这个</a:t>
            </a:r>
            <a:r>
              <a:rPr lang="en-US" altLang="zh-CN" dirty="0" err="1"/>
              <a:t>hello.o</a:t>
            </a:r>
            <a:r>
              <a:rPr lang="zh-CN" altLang="en-US" dirty="0"/>
              <a:t>文件为目标文件</a:t>
            </a:r>
            <a:r>
              <a:rPr lang="en-US" altLang="zh-CN" dirty="0"/>
              <a:t>(object file)</a:t>
            </a:r>
            <a:r>
              <a:rPr lang="zh-CN" altLang="en-US" dirty="0"/>
              <a:t>，并不是一个单独的可以执行的文件</a:t>
            </a:r>
            <a:endParaRPr lang="en-US" altLang="zh-CN" dirty="0"/>
          </a:p>
          <a:p>
            <a:pPr marL="228600" indent="-228600">
              <a:buAutoNum type="arabicPeriod"/>
            </a:pPr>
            <a:r>
              <a:rPr lang="zh-CN" altLang="en-US" dirty="0"/>
              <a:t>第三步是通过链接器（在</a:t>
            </a:r>
            <a:r>
              <a:rPr lang="en-US" altLang="zh-CN" dirty="0"/>
              <a:t>Linux</a:t>
            </a:r>
            <a:r>
              <a:rPr lang="zh-CN" altLang="en-US" dirty="0"/>
              <a:t>里面是</a:t>
            </a:r>
            <a:r>
              <a:rPr lang="en-US" altLang="zh-CN" dirty="0" err="1"/>
              <a:t>ld</a:t>
            </a:r>
            <a:r>
              <a:rPr lang="zh-CN" altLang="en-US" dirty="0"/>
              <a:t>命令）将上一步生成的</a:t>
            </a:r>
            <a:r>
              <a:rPr lang="en-US" altLang="zh-CN" dirty="0" err="1"/>
              <a:t>hello.o</a:t>
            </a:r>
            <a:r>
              <a:rPr lang="zh-CN" altLang="en-US" dirty="0"/>
              <a:t>目标文件跟其他必要的目标文件和库文件</a:t>
            </a:r>
            <a:r>
              <a:rPr lang="zh-CN" altLang="en-US" b="1" dirty="0"/>
              <a:t>链接</a:t>
            </a:r>
            <a:r>
              <a:rPr lang="zh-CN" altLang="en-US" dirty="0"/>
              <a:t>（也就是合并）起来，组成一个能够被操作系统加载并运行的可执行文件（</a:t>
            </a:r>
            <a:r>
              <a:rPr lang="en-US" altLang="zh-CN" dirty="0"/>
              <a:t>executable file)</a:t>
            </a:r>
            <a:r>
              <a:rPr lang="zh-CN" altLang="en-US" dirty="0"/>
              <a:t>。链接的过程这本身也是一个可以单独成书的内容，以后在学习操作系统的时候会更详细地介绍。到此为止，编译的过程就完成了，已经生成了一个可以直接运行的可执行文件</a:t>
            </a:r>
            <a:r>
              <a:rPr lang="en-US" altLang="zh-CN" dirty="0"/>
              <a:t>"hello"</a:t>
            </a:r>
            <a:r>
              <a:rPr lang="zh-CN" altLang="en-US" dirty="0"/>
              <a:t>。</a:t>
            </a:r>
            <a:endParaRPr lang="en-US" altLang="zh-CN" dirty="0"/>
          </a:p>
          <a:p>
            <a:pPr marL="228600" indent="-228600">
              <a:buAutoNum type="arabicPeriod"/>
            </a:pPr>
            <a:r>
              <a:rPr lang="zh-CN" altLang="en-US" dirty="0"/>
              <a:t>运行</a:t>
            </a:r>
            <a:r>
              <a:rPr lang="en-US" altLang="zh-CN" dirty="0"/>
              <a:t>hello</a:t>
            </a:r>
            <a:r>
              <a:rPr lang="zh-CN" altLang="en-US" dirty="0"/>
              <a:t>的时候，操作系统会调用加载器（</a:t>
            </a:r>
            <a:r>
              <a:rPr lang="en-US" altLang="zh-CN" dirty="0"/>
              <a:t>Loader</a:t>
            </a:r>
            <a:r>
              <a:rPr lang="zh-CN" altLang="en-US" dirty="0"/>
              <a:t>），将</a:t>
            </a:r>
            <a:r>
              <a:rPr lang="en-US" altLang="zh-CN" dirty="0"/>
              <a:t>hello</a:t>
            </a:r>
            <a:r>
              <a:rPr lang="zh-CN" altLang="en-US" dirty="0"/>
              <a:t>的二进制内容加载到内存里并赋予每一个字节一个内存地址，然后</a:t>
            </a:r>
            <a:r>
              <a:rPr lang="en-US" altLang="zh-CN" dirty="0"/>
              <a:t>CPU</a:t>
            </a:r>
            <a:r>
              <a:rPr lang="zh-CN" altLang="en-US" dirty="0"/>
              <a:t>就会从</a:t>
            </a:r>
            <a:r>
              <a:rPr lang="en-US" altLang="zh-CN" dirty="0"/>
              <a:t>main()</a:t>
            </a:r>
            <a:r>
              <a:rPr lang="zh-CN" altLang="en-US" dirty="0"/>
              <a:t>函数的内存地址处开始执行。</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44</a:t>
            </a:fld>
            <a:endParaRPr lang="zh-CN" altLang="en-US"/>
          </a:p>
        </p:txBody>
      </p:sp>
    </p:spTree>
    <p:extLst>
      <p:ext uri="{BB962C8B-B14F-4D97-AF65-F5344CB8AC3E}">
        <p14:creationId xmlns:p14="http://schemas.microsoft.com/office/powerpoint/2010/main" val="1472674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像</a:t>
            </a:r>
            <a:r>
              <a:rPr lang="en-US" altLang="zh-CN" dirty="0"/>
              <a:t>Dev-C++</a:t>
            </a:r>
            <a:r>
              <a:rPr lang="zh-CN" altLang="en-US" dirty="0"/>
              <a:t>这样的</a:t>
            </a:r>
            <a:r>
              <a:rPr lang="en-US" altLang="zh-CN" dirty="0"/>
              <a:t>IDE</a:t>
            </a:r>
            <a:r>
              <a:rPr lang="zh-CN" altLang="en-US" dirty="0"/>
              <a:t>大大简化了从</a:t>
            </a:r>
            <a:r>
              <a:rPr lang="en-US" altLang="zh-CN" dirty="0"/>
              <a:t>C</a:t>
            </a:r>
            <a:r>
              <a:rPr lang="zh-CN" altLang="en-US" dirty="0"/>
              <a:t>源文件到生成可执行文件的编译过程。这一个</a:t>
            </a:r>
            <a:r>
              <a:rPr lang="en-US" altLang="zh-CN" dirty="0"/>
              <a:t>F9</a:t>
            </a:r>
            <a:r>
              <a:rPr lang="zh-CN" altLang="en-US" dirty="0"/>
              <a:t>按键当中实际上经历了哪些步骤，才使得我们的这段</a:t>
            </a:r>
            <a:r>
              <a:rPr lang="en-US" altLang="zh-CN" dirty="0"/>
              <a:t>hello</a:t>
            </a:r>
            <a:r>
              <a:rPr lang="zh-CN" altLang="en-US" dirty="0"/>
              <a:t> </a:t>
            </a:r>
            <a:r>
              <a:rPr lang="en-US" altLang="zh-CN" dirty="0"/>
              <a:t>world</a:t>
            </a:r>
            <a:r>
              <a:rPr lang="zh-CN" altLang="en-US" dirty="0"/>
              <a:t>代码转换成能让</a:t>
            </a:r>
            <a:r>
              <a:rPr lang="en-US" altLang="zh-CN" dirty="0"/>
              <a:t>CPU</a:t>
            </a:r>
            <a:r>
              <a:rPr lang="zh-CN" altLang="en-US" dirty="0"/>
              <a:t>执行的代码呢？不同的参考书上对编译过程具体分为几个阶段有不一样的说法，比如在推荐参考书</a:t>
            </a:r>
            <a:r>
              <a:rPr lang="en-US" altLang="zh-CN" dirty="0"/>
              <a:t>《C How to Program》</a:t>
            </a:r>
            <a:r>
              <a:rPr lang="zh-CN" altLang="en-US" dirty="0"/>
              <a:t>里，它将预处理</a:t>
            </a:r>
            <a:r>
              <a:rPr lang="en-US" altLang="zh-CN" dirty="0"/>
              <a:t>(preprocessing)</a:t>
            </a:r>
            <a:r>
              <a:rPr lang="zh-CN" altLang="en-US" dirty="0"/>
              <a:t>当作一个编译的步骤，而把汇编</a:t>
            </a:r>
            <a:r>
              <a:rPr lang="en-US" altLang="zh-CN" dirty="0"/>
              <a:t>(assembly)</a:t>
            </a:r>
            <a:r>
              <a:rPr lang="zh-CN" altLang="en-US" dirty="0"/>
              <a:t>这个步骤忽略了。编译过程的具体步骤其实并没有一个统一的标准的说法，在这门课程里我们主要针对从高级语言到汇编语言再到机器语言的转换，将编译过程大致分为三个主要阶段：</a:t>
            </a:r>
            <a:endParaRPr lang="en-US" altLang="zh-CN" dirty="0"/>
          </a:p>
          <a:p>
            <a:endParaRPr lang="en-US" altLang="zh-CN" dirty="0"/>
          </a:p>
          <a:p>
            <a:pPr marL="228600" indent="-228600">
              <a:buAutoNum type="arabicPeriod"/>
            </a:pPr>
            <a:r>
              <a:rPr lang="zh-CN" altLang="en-US" dirty="0"/>
              <a:t>第一步是通过编译器（</a:t>
            </a:r>
            <a:r>
              <a:rPr lang="en-US" altLang="zh-CN" dirty="0"/>
              <a:t>cc1</a:t>
            </a:r>
            <a:r>
              <a:rPr lang="zh-CN" altLang="en-US" dirty="0"/>
              <a:t>命令，注意</a:t>
            </a:r>
            <a:r>
              <a:rPr lang="en-US" altLang="zh-CN" dirty="0"/>
              <a:t>cc1</a:t>
            </a:r>
            <a:r>
              <a:rPr lang="zh-CN" altLang="en-US" dirty="0"/>
              <a:t>命令并不在默认路径里，可能需要输入其绝对路径</a:t>
            </a:r>
            <a:r>
              <a:rPr lang="en-US" altLang="zh-CN" b="1" dirty="0"/>
              <a:t>/</a:t>
            </a:r>
            <a:r>
              <a:rPr lang="en-US" altLang="zh-CN" b="1" dirty="0" err="1"/>
              <a:t>usr</a:t>
            </a:r>
            <a:r>
              <a:rPr lang="en-US" altLang="zh-CN" b="1" dirty="0"/>
              <a:t>/lib/</a:t>
            </a:r>
            <a:r>
              <a:rPr lang="en-US" altLang="zh-CN" b="1" dirty="0" err="1"/>
              <a:t>gcc</a:t>
            </a:r>
            <a:r>
              <a:rPr lang="en-US" altLang="zh-CN" b="1" dirty="0"/>
              <a:t>/x86_64-linux-gnu/9/cc1</a:t>
            </a:r>
            <a:r>
              <a:rPr lang="zh-CN" altLang="en-US" dirty="0"/>
              <a:t>）将</a:t>
            </a:r>
            <a:r>
              <a:rPr lang="en-US" altLang="zh-CN" dirty="0"/>
              <a:t>C</a:t>
            </a:r>
            <a:r>
              <a:rPr lang="zh-CN" altLang="en-US" dirty="0"/>
              <a:t>源文件编译成汇编代码。汇编代码文件通常以</a:t>
            </a:r>
            <a:r>
              <a:rPr lang="en-US" altLang="zh-CN" dirty="0"/>
              <a:t>".s"</a:t>
            </a:r>
            <a:r>
              <a:rPr lang="zh-CN" altLang="en-US" dirty="0"/>
              <a:t>作为后缀名。想了解汇编语言具体是什么，可以参考前面机器语言那几页幻灯片</a:t>
            </a:r>
            <a:endParaRPr lang="en-US" altLang="zh-CN" dirty="0"/>
          </a:p>
          <a:p>
            <a:pPr marL="228600" indent="-228600">
              <a:buAutoNum type="arabicPeriod"/>
            </a:pPr>
            <a:r>
              <a:rPr lang="zh-CN" altLang="en-US" dirty="0"/>
              <a:t>第二步是通过汇编器（</a:t>
            </a:r>
            <a:r>
              <a:rPr lang="en-US" altLang="zh-CN" dirty="0"/>
              <a:t>as</a:t>
            </a:r>
            <a:r>
              <a:rPr lang="zh-CN" altLang="en-US" dirty="0"/>
              <a:t>命令），将汇编代码转换成计算机能直接识别的目标文件（也就是机器语言代码），通常以</a:t>
            </a:r>
            <a:r>
              <a:rPr lang="en-US" altLang="zh-CN" dirty="0"/>
              <a:t>".o"</a:t>
            </a:r>
            <a:r>
              <a:rPr lang="zh-CN" altLang="en-US" dirty="0"/>
              <a:t>作为后缀名结尾。注意，这个阶段生成的目标文件虽然能被</a:t>
            </a:r>
            <a:r>
              <a:rPr lang="en-US" altLang="zh-CN" dirty="0"/>
              <a:t>CPU</a:t>
            </a:r>
            <a:r>
              <a:rPr lang="zh-CN" altLang="en-US" dirty="0"/>
              <a:t>理解，但是它不能单独运行，因为我们的</a:t>
            </a:r>
            <a:r>
              <a:rPr lang="en-US" altLang="zh-CN" dirty="0"/>
              <a:t>hello</a:t>
            </a:r>
            <a:r>
              <a:rPr lang="zh-CN" altLang="en-US" dirty="0"/>
              <a:t> </a:t>
            </a:r>
            <a:r>
              <a:rPr lang="en-US" altLang="zh-CN" dirty="0"/>
              <a:t>world</a:t>
            </a:r>
            <a:r>
              <a:rPr lang="zh-CN" altLang="en-US" dirty="0"/>
              <a:t>文件里调用了一个</a:t>
            </a:r>
            <a:r>
              <a:rPr lang="en-US" altLang="zh-CN" dirty="0"/>
              <a:t>C</a:t>
            </a:r>
            <a:r>
              <a:rPr lang="zh-CN" altLang="en-US" dirty="0"/>
              <a:t>语言库函数</a:t>
            </a:r>
            <a:r>
              <a:rPr lang="en-US" altLang="zh-CN" dirty="0" err="1"/>
              <a:t>printf</a:t>
            </a:r>
            <a:r>
              <a:rPr lang="en-US" altLang="zh-CN" dirty="0"/>
              <a:t>()</a:t>
            </a:r>
            <a:r>
              <a:rPr lang="zh-CN" altLang="en-US" dirty="0"/>
              <a:t>，而这个</a:t>
            </a:r>
            <a:r>
              <a:rPr lang="en-US" altLang="zh-CN" dirty="0" err="1"/>
              <a:t>printf</a:t>
            </a:r>
            <a:r>
              <a:rPr lang="zh-CN" altLang="en-US" dirty="0"/>
              <a:t>函数是定义在其他地方的，</a:t>
            </a:r>
            <a:r>
              <a:rPr lang="en-US" altLang="zh-CN" dirty="0" err="1"/>
              <a:t>hello.o</a:t>
            </a:r>
            <a:r>
              <a:rPr lang="zh-CN" altLang="en-US" dirty="0"/>
              <a:t>这个目标文件里并没有</a:t>
            </a:r>
            <a:r>
              <a:rPr lang="en-US" altLang="zh-CN" dirty="0" err="1"/>
              <a:t>printf</a:t>
            </a:r>
            <a:r>
              <a:rPr lang="en-US" altLang="zh-CN" dirty="0"/>
              <a:t>()</a:t>
            </a:r>
            <a:r>
              <a:rPr lang="zh-CN" altLang="en-US" dirty="0"/>
              <a:t>函数的定义。所以我们称这个</a:t>
            </a:r>
            <a:r>
              <a:rPr lang="en-US" altLang="zh-CN" dirty="0" err="1"/>
              <a:t>hello.o</a:t>
            </a:r>
            <a:r>
              <a:rPr lang="zh-CN" altLang="en-US" dirty="0"/>
              <a:t>文件为目标文件</a:t>
            </a:r>
            <a:r>
              <a:rPr lang="en-US" altLang="zh-CN" dirty="0"/>
              <a:t>(object file)</a:t>
            </a:r>
            <a:r>
              <a:rPr lang="zh-CN" altLang="en-US" dirty="0"/>
              <a:t>，并不是一个单独的可以执行的文件</a:t>
            </a:r>
            <a:endParaRPr lang="en-US" altLang="zh-CN" dirty="0"/>
          </a:p>
          <a:p>
            <a:pPr marL="228600" indent="-228600">
              <a:buAutoNum type="arabicPeriod"/>
            </a:pPr>
            <a:r>
              <a:rPr lang="zh-CN" altLang="en-US" dirty="0"/>
              <a:t>第三步是通过链接器（在</a:t>
            </a:r>
            <a:r>
              <a:rPr lang="en-US" altLang="zh-CN" dirty="0"/>
              <a:t>Linux</a:t>
            </a:r>
            <a:r>
              <a:rPr lang="zh-CN" altLang="en-US" dirty="0"/>
              <a:t>里面是</a:t>
            </a:r>
            <a:r>
              <a:rPr lang="en-US" altLang="zh-CN" dirty="0" err="1"/>
              <a:t>ld</a:t>
            </a:r>
            <a:r>
              <a:rPr lang="zh-CN" altLang="en-US" dirty="0"/>
              <a:t>命令）将上一步生成的</a:t>
            </a:r>
            <a:r>
              <a:rPr lang="en-US" altLang="zh-CN" dirty="0" err="1"/>
              <a:t>hello.o</a:t>
            </a:r>
            <a:r>
              <a:rPr lang="zh-CN" altLang="en-US" dirty="0"/>
              <a:t>目标文件跟其他必要的目标文件和库文件</a:t>
            </a:r>
            <a:r>
              <a:rPr lang="zh-CN" altLang="en-US" b="1" dirty="0"/>
              <a:t>链接</a:t>
            </a:r>
            <a:r>
              <a:rPr lang="zh-CN" altLang="en-US" dirty="0"/>
              <a:t>（也就是合并）起来，组成一个能够被操作系统加载并运行的可执行文件（</a:t>
            </a:r>
            <a:r>
              <a:rPr lang="en-US" altLang="zh-CN" dirty="0"/>
              <a:t>executable file)</a:t>
            </a:r>
            <a:r>
              <a:rPr lang="zh-CN" altLang="en-US" dirty="0"/>
              <a:t>。链接的过程这本身也是一个可以单独成书的内容，以后在学习操作系统的时候会更详细地介绍。到此为止，编译的过程就完成了，已经生成了一个可以直接运行的可执行文件</a:t>
            </a:r>
            <a:r>
              <a:rPr lang="en-US" altLang="zh-CN" dirty="0"/>
              <a:t>"hello"</a:t>
            </a:r>
            <a:r>
              <a:rPr lang="zh-CN" altLang="en-US" dirty="0"/>
              <a:t>。</a:t>
            </a:r>
            <a:endParaRPr lang="en-US" altLang="zh-CN" dirty="0"/>
          </a:p>
          <a:p>
            <a:pPr marL="228600" indent="-228600">
              <a:buAutoNum type="arabicPeriod"/>
            </a:pPr>
            <a:r>
              <a:rPr lang="zh-CN" altLang="en-US" dirty="0"/>
              <a:t>运行</a:t>
            </a:r>
            <a:r>
              <a:rPr lang="en-US" altLang="zh-CN" dirty="0"/>
              <a:t>hello</a:t>
            </a:r>
            <a:r>
              <a:rPr lang="zh-CN" altLang="en-US" dirty="0"/>
              <a:t>的时候，操作系统会调用加载器（</a:t>
            </a:r>
            <a:r>
              <a:rPr lang="en-US" altLang="zh-CN" dirty="0"/>
              <a:t>Loader</a:t>
            </a:r>
            <a:r>
              <a:rPr lang="zh-CN" altLang="en-US" dirty="0"/>
              <a:t>），将</a:t>
            </a:r>
            <a:r>
              <a:rPr lang="en-US" altLang="zh-CN" dirty="0"/>
              <a:t>hello</a:t>
            </a:r>
            <a:r>
              <a:rPr lang="zh-CN" altLang="en-US" dirty="0"/>
              <a:t>的二进制内容加载到内存里并赋予每一个字节一个内存地址，然后</a:t>
            </a:r>
            <a:r>
              <a:rPr lang="en-US" altLang="zh-CN" dirty="0"/>
              <a:t>CPU</a:t>
            </a:r>
            <a:r>
              <a:rPr lang="zh-CN" altLang="en-US" dirty="0"/>
              <a:t>就会从</a:t>
            </a:r>
            <a:r>
              <a:rPr lang="en-US" altLang="zh-CN" dirty="0"/>
              <a:t>main()</a:t>
            </a:r>
            <a:r>
              <a:rPr lang="zh-CN" altLang="en-US" dirty="0"/>
              <a:t>函数的内存地址处开始执行。</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45</a:t>
            </a:fld>
            <a:endParaRPr lang="zh-CN" altLang="en-US"/>
          </a:p>
        </p:txBody>
      </p:sp>
    </p:spTree>
    <p:extLst>
      <p:ext uri="{BB962C8B-B14F-4D97-AF65-F5344CB8AC3E}">
        <p14:creationId xmlns:p14="http://schemas.microsoft.com/office/powerpoint/2010/main" val="2138488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介绍完了编译及运行的过程，我们接下来主要通过这个简单的</a:t>
            </a:r>
            <a:r>
              <a:rPr lang="en-US" altLang="zh-CN" dirty="0"/>
              <a:t>hello</a:t>
            </a:r>
            <a:r>
              <a:rPr lang="zh-CN" altLang="en-US" dirty="0"/>
              <a:t> </a:t>
            </a:r>
            <a:r>
              <a:rPr lang="en-US" altLang="zh-CN" dirty="0"/>
              <a:t>world</a:t>
            </a:r>
            <a:r>
              <a:rPr lang="zh-CN" altLang="en-US" dirty="0"/>
              <a:t>，来介绍</a:t>
            </a:r>
            <a:r>
              <a:rPr lang="en-US" altLang="zh-CN" dirty="0"/>
              <a:t>C</a:t>
            </a:r>
            <a:r>
              <a:rPr lang="zh-CN" altLang="en-US" dirty="0"/>
              <a:t>语言程序的基本格式。</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46</a:t>
            </a:fld>
            <a:endParaRPr lang="zh-CN" altLang="en-US"/>
          </a:p>
        </p:txBody>
      </p:sp>
    </p:spTree>
    <p:extLst>
      <p:ext uri="{BB962C8B-B14F-4D97-AF65-F5344CB8AC3E}">
        <p14:creationId xmlns:p14="http://schemas.microsoft.com/office/powerpoint/2010/main" val="3446312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介绍完了编译及运行的过程，我们接下来主要通过这个简单的</a:t>
            </a:r>
            <a:r>
              <a:rPr lang="en-US" altLang="zh-CN" dirty="0"/>
              <a:t>hello</a:t>
            </a:r>
            <a:r>
              <a:rPr lang="zh-CN" altLang="en-US" dirty="0"/>
              <a:t> </a:t>
            </a:r>
            <a:r>
              <a:rPr lang="en-US" altLang="zh-CN" dirty="0"/>
              <a:t>world</a:t>
            </a:r>
            <a:r>
              <a:rPr lang="zh-CN" altLang="en-US" dirty="0"/>
              <a:t>，来介绍</a:t>
            </a:r>
            <a:r>
              <a:rPr lang="en-US" altLang="zh-CN" dirty="0"/>
              <a:t>C</a:t>
            </a:r>
            <a:r>
              <a:rPr lang="zh-CN" altLang="en-US" dirty="0"/>
              <a:t>语言程序的基本格式。</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47</a:t>
            </a:fld>
            <a:endParaRPr lang="zh-CN" altLang="en-US"/>
          </a:p>
        </p:txBody>
      </p:sp>
    </p:spTree>
    <p:extLst>
      <p:ext uri="{BB962C8B-B14F-4D97-AF65-F5344CB8AC3E}">
        <p14:creationId xmlns:p14="http://schemas.microsoft.com/office/powerpoint/2010/main" val="1953680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我们拿</a:t>
            </a:r>
            <a:r>
              <a:rPr lang="en-US" altLang="zh-CN" dirty="0" err="1"/>
              <a:t>printf</a:t>
            </a:r>
            <a:r>
              <a:rPr lang="en-US" altLang="zh-CN" dirty="0"/>
              <a:t>("Hello, world!\n");</a:t>
            </a:r>
            <a:r>
              <a:rPr lang="zh-CN" altLang="en-US" dirty="0"/>
              <a:t>这个简单的语句作为例子，来介绍</a:t>
            </a:r>
            <a:r>
              <a:rPr lang="en-US" altLang="zh-CN" dirty="0"/>
              <a:t>C</a:t>
            </a:r>
            <a:r>
              <a:rPr lang="zh-CN" altLang="en-US" dirty="0"/>
              <a:t>语言的基本语法。</a:t>
            </a:r>
            <a:endParaRPr lang="en-US" altLang="zh-CN" dirty="0"/>
          </a:p>
          <a:p>
            <a:endParaRPr lang="en-US" altLang="zh-CN" dirty="0"/>
          </a:p>
          <a:p>
            <a:r>
              <a:rPr lang="en-US" altLang="zh-CN" dirty="0"/>
              <a:t>References:</a:t>
            </a:r>
          </a:p>
          <a:p>
            <a:r>
              <a:rPr lang="en-US" altLang="zh-CN" dirty="0"/>
              <a:t>https://</a:t>
            </a:r>
            <a:r>
              <a:rPr lang="en-US" altLang="zh-CN" dirty="0" err="1"/>
              <a:t>www.geeksforgeeks.org</a:t>
            </a:r>
            <a:r>
              <a:rPr lang="en-US" altLang="zh-CN" dirty="0"/>
              <a:t>/tokens-in-c/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Appendix A.2 The C Programming Language.</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48</a:t>
            </a:fld>
            <a:endParaRPr lang="zh-CN" altLang="en-US"/>
          </a:p>
        </p:txBody>
      </p:sp>
    </p:spTree>
    <p:extLst>
      <p:ext uri="{BB962C8B-B14F-4D97-AF65-F5344CB8AC3E}">
        <p14:creationId xmlns:p14="http://schemas.microsoft.com/office/powerpoint/2010/main" val="151608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我们拿</a:t>
            </a:r>
            <a:r>
              <a:rPr lang="en-US" altLang="zh-CN" dirty="0" err="1"/>
              <a:t>printf</a:t>
            </a:r>
            <a:r>
              <a:rPr lang="en-US" altLang="zh-CN" dirty="0"/>
              <a:t>("Hello, world!\n");</a:t>
            </a:r>
            <a:r>
              <a:rPr lang="zh-CN" altLang="en-US" dirty="0"/>
              <a:t>这个简单的语句作为例子，来介绍</a:t>
            </a:r>
            <a:r>
              <a:rPr lang="en-US" altLang="zh-CN" dirty="0"/>
              <a:t>C</a:t>
            </a:r>
            <a:r>
              <a:rPr lang="zh-CN" altLang="en-US" dirty="0"/>
              <a:t>语言的基本语法。</a:t>
            </a:r>
            <a:endParaRPr lang="en-US" altLang="zh-CN" dirty="0"/>
          </a:p>
          <a:p>
            <a:r>
              <a:rPr lang="en-US" altLang="zh-CN" dirty="0"/>
              <a:t>C</a:t>
            </a:r>
            <a:r>
              <a:rPr lang="zh-CN" altLang="en-US" dirty="0"/>
              <a:t>程序是由函数作为基本单位组成的；而单个函数又是由一系列的语句组成的，语句之间用分号</a:t>
            </a:r>
            <a:r>
              <a:rPr lang="en-US" altLang="zh-CN" b="1" dirty="0"/>
              <a:t>;</a:t>
            </a:r>
            <a:r>
              <a:rPr lang="zh-CN" altLang="en-US" dirty="0"/>
              <a:t>分隔开（或者说简单语句以分号</a:t>
            </a:r>
            <a:r>
              <a:rPr lang="en-US" altLang="zh-CN" dirty="0"/>
              <a:t>;</a:t>
            </a:r>
            <a:r>
              <a:rPr lang="zh-CN" altLang="en-US" dirty="0"/>
              <a:t>结束）；每个简单语句又是由令牌（</a:t>
            </a:r>
            <a:r>
              <a:rPr lang="en-US" altLang="zh-CN" dirty="0"/>
              <a:t>tokens</a:t>
            </a:r>
            <a:r>
              <a:rPr lang="zh-CN" altLang="en-US" dirty="0"/>
              <a:t>）组成的。令牌之间经常会用空格、</a:t>
            </a:r>
            <a:r>
              <a:rPr lang="en-US" altLang="zh-CN" dirty="0"/>
              <a:t>TAB</a:t>
            </a:r>
            <a:r>
              <a:rPr lang="zh-CN" altLang="en-US" dirty="0"/>
              <a:t>等</a:t>
            </a:r>
            <a:r>
              <a:rPr lang="zh-CN" altLang="en-US" b="1" dirty="0"/>
              <a:t>空白字元</a:t>
            </a:r>
            <a:r>
              <a:rPr lang="zh-CN" altLang="en-US" dirty="0"/>
              <a:t>隔开，但是</a:t>
            </a:r>
            <a:r>
              <a:rPr lang="zh-CN" altLang="en-US" b="1" dirty="0"/>
              <a:t>空白字元</a:t>
            </a:r>
            <a:r>
              <a:rPr lang="zh-CN" altLang="en-US" dirty="0"/>
              <a:t>本身并不是令牌（</a:t>
            </a:r>
            <a:r>
              <a:rPr lang="en-US" altLang="zh-CN" dirty="0"/>
              <a:t>tokens</a:t>
            </a:r>
            <a:r>
              <a:rPr lang="zh-CN" altLang="en-US" dirty="0"/>
              <a:t>）。</a:t>
            </a:r>
            <a:endParaRPr lang="en-US" altLang="zh-CN" dirty="0"/>
          </a:p>
          <a:p>
            <a:endParaRPr lang="en-US" altLang="zh-CN" dirty="0"/>
          </a:p>
          <a:p>
            <a:r>
              <a:rPr lang="en-US" altLang="zh-CN" dirty="0"/>
              <a:t>References:</a:t>
            </a:r>
          </a:p>
          <a:p>
            <a:r>
              <a:rPr lang="en-US" altLang="zh-CN" dirty="0"/>
              <a:t>https://</a:t>
            </a:r>
            <a:r>
              <a:rPr lang="en-US" altLang="zh-CN" dirty="0" err="1"/>
              <a:t>www.geeksforgeeks.org</a:t>
            </a:r>
            <a:r>
              <a:rPr lang="en-US" altLang="zh-CN" dirty="0"/>
              <a:t>/tokens-in-c/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Appendix A.2 The C Programming Language.</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49</a:t>
            </a:fld>
            <a:endParaRPr lang="zh-CN" altLang="en-US"/>
          </a:p>
        </p:txBody>
      </p:sp>
    </p:spTree>
    <p:extLst>
      <p:ext uri="{BB962C8B-B14F-4D97-AF65-F5344CB8AC3E}">
        <p14:creationId xmlns:p14="http://schemas.microsoft.com/office/powerpoint/2010/main" val="3987304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课上，老师会有大屏幕演示练习题，学生们执行代码，或在机器上重新敲一遍，排除错误</a:t>
            </a:r>
            <a:endParaRPr lang="en-US" altLang="zh-CN" sz="1200" dirty="0">
              <a:solidFill>
                <a:srgbClr val="C00000"/>
              </a:solidFill>
              <a:latin typeface="微软雅黑" panose="020B0503020204020204" pitchFamily="34" charset="-122"/>
              <a:ea typeface="微软雅黑" panose="020B0503020204020204" pitchFamily="34" charset="-122"/>
            </a:endParaRPr>
          </a:p>
          <a:p>
            <a:endParaRPr lang="en-US" altLang="zh-CN" sz="1200" dirty="0">
              <a:solidFill>
                <a:srgbClr val="C00000"/>
              </a:solidFill>
              <a:latin typeface="微软雅黑" panose="020B0503020204020204" pitchFamily="34" charset="-122"/>
              <a:ea typeface="微软雅黑" panose="020B0503020204020204" pitchFamily="34" charset="-122"/>
            </a:endParaRPr>
          </a:p>
          <a:p>
            <a:r>
              <a:rPr lang="zh-CN" altLang="en-US" sz="1200" dirty="0">
                <a:solidFill>
                  <a:srgbClr val="C00000"/>
                </a:solidFill>
                <a:latin typeface="微软雅黑" panose="020B0503020204020204" pitchFamily="34" charset="-122"/>
                <a:ea typeface="微软雅黑" panose="020B0503020204020204" pitchFamily="34" charset="-122"/>
              </a:rPr>
              <a:t>课程主页依托中山大学在线教学平台</a:t>
            </a:r>
            <a:r>
              <a:rPr lang="en-US" altLang="zh-CN" sz="1200" dirty="0">
                <a:solidFill>
                  <a:srgbClr val="C00000"/>
                </a:solidFill>
                <a:latin typeface="微软雅黑" panose="020B0503020204020204" pitchFamily="34" charset="-122"/>
                <a:ea typeface="微软雅黑" panose="020B0503020204020204" pitchFamily="34" charset="-122"/>
              </a:rPr>
              <a:t>(</a:t>
            </a:r>
            <a:r>
              <a:rPr lang="en-US" altLang="zh-CN" sz="1200" dirty="0" err="1">
                <a:solidFill>
                  <a:srgbClr val="C00000"/>
                </a:solidFill>
                <a:latin typeface="微软雅黑" panose="020B0503020204020204" pitchFamily="34" charset="-122"/>
                <a:ea typeface="微软雅黑" panose="020B0503020204020204" pitchFamily="34" charset="-122"/>
              </a:rPr>
              <a:t>lms.sysu.edu.cn</a:t>
            </a:r>
            <a:r>
              <a:rPr lang="en-US" altLang="zh-CN" sz="1200" dirty="0">
                <a:solidFill>
                  <a:srgbClr val="C00000"/>
                </a:solidFill>
                <a:latin typeface="微软雅黑" panose="020B0503020204020204" pitchFamily="34" charset="-122"/>
                <a:ea typeface="微软雅黑" panose="020B0503020204020204" pitchFamily="34" charset="-122"/>
              </a:rPr>
              <a:t>)</a:t>
            </a:r>
            <a:r>
              <a:rPr lang="zh-CN" altLang="en-US" sz="1200" dirty="0">
                <a:solidFill>
                  <a:srgbClr val="C00000"/>
                </a:solidFill>
                <a:latin typeface="微软雅黑" panose="020B0503020204020204" pitchFamily="34" charset="-122"/>
                <a:ea typeface="微软雅黑" panose="020B0503020204020204" pitchFamily="34" charset="-122"/>
              </a:rPr>
              <a:t>，课件及相关学习资料会在上课之前提交到课程主页上，以便学生提前预习。</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853398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做一个小测试，请大家分解一下这个简单语句：</a:t>
            </a:r>
            <a:r>
              <a:rPr lang="en-US" altLang="zh-CN" dirty="0" err="1"/>
              <a:t>printf</a:t>
            </a:r>
            <a:r>
              <a:rPr lang="en-US" altLang="zh-CN" dirty="0"/>
              <a:t>("1+2=%d\n", 1+2);</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50</a:t>
            </a:fld>
            <a:endParaRPr lang="zh-CN" altLang="en-US"/>
          </a:p>
        </p:txBody>
      </p:sp>
    </p:spTree>
    <p:extLst>
      <p:ext uri="{BB962C8B-B14F-4D97-AF65-F5344CB8AC3E}">
        <p14:creationId xmlns:p14="http://schemas.microsoft.com/office/powerpoint/2010/main" val="687338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做一个小测试，请大家分解一下这个简单语句：</a:t>
            </a:r>
            <a:r>
              <a:rPr lang="en-US" altLang="zh-CN" dirty="0" err="1"/>
              <a:t>printf</a:t>
            </a:r>
            <a:r>
              <a:rPr lang="en-US" altLang="zh-CN" dirty="0"/>
              <a:t>("1+2=%d\n", 1+2);</a:t>
            </a:r>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51</a:t>
            </a:fld>
            <a:endParaRPr lang="zh-CN" altLang="en-US"/>
          </a:p>
        </p:txBody>
      </p:sp>
    </p:spTree>
    <p:extLst>
      <p:ext uri="{BB962C8B-B14F-4D97-AF65-F5344CB8AC3E}">
        <p14:creationId xmlns:p14="http://schemas.microsoft.com/office/powerpoint/2010/main" val="621410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不要求全部都记住</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52</a:t>
            </a:fld>
            <a:endParaRPr lang="zh-CN" altLang="en-US"/>
          </a:p>
        </p:txBody>
      </p:sp>
    </p:spTree>
    <p:extLst>
      <p:ext uri="{BB962C8B-B14F-4D97-AF65-F5344CB8AC3E}">
        <p14:creationId xmlns:p14="http://schemas.microsoft.com/office/powerpoint/2010/main" val="1569483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不要求全部都记住</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53</a:t>
            </a:fld>
            <a:endParaRPr lang="zh-CN" altLang="en-US"/>
          </a:p>
        </p:txBody>
      </p:sp>
    </p:spTree>
    <p:extLst>
      <p:ext uri="{BB962C8B-B14F-4D97-AF65-F5344CB8AC3E}">
        <p14:creationId xmlns:p14="http://schemas.microsoft.com/office/powerpoint/2010/main" val="2417842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不要求全部都记住</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54</a:t>
            </a:fld>
            <a:endParaRPr lang="zh-CN" altLang="en-US"/>
          </a:p>
        </p:txBody>
      </p:sp>
    </p:spTree>
    <p:extLst>
      <p:ext uri="{BB962C8B-B14F-4D97-AF65-F5344CB8AC3E}">
        <p14:creationId xmlns:p14="http://schemas.microsoft.com/office/powerpoint/2010/main" val="27523488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不要求全部都记住</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55</a:t>
            </a:fld>
            <a:endParaRPr lang="zh-CN" altLang="en-US"/>
          </a:p>
        </p:txBody>
      </p:sp>
    </p:spTree>
    <p:extLst>
      <p:ext uri="{BB962C8B-B14F-4D97-AF65-F5344CB8AC3E}">
        <p14:creationId xmlns:p14="http://schemas.microsoft.com/office/powerpoint/2010/main" val="1694413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不要求全部都记住</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56</a:t>
            </a:fld>
            <a:endParaRPr lang="zh-CN" altLang="en-US"/>
          </a:p>
        </p:txBody>
      </p:sp>
    </p:spTree>
    <p:extLst>
      <p:ext uri="{BB962C8B-B14F-4D97-AF65-F5344CB8AC3E}">
        <p14:creationId xmlns:p14="http://schemas.microsoft.com/office/powerpoint/2010/main" val="2459561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不要求全部都记住</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57</a:t>
            </a:fld>
            <a:endParaRPr lang="zh-CN" altLang="en-US"/>
          </a:p>
        </p:txBody>
      </p:sp>
    </p:spTree>
    <p:extLst>
      <p:ext uri="{BB962C8B-B14F-4D97-AF65-F5344CB8AC3E}">
        <p14:creationId xmlns:p14="http://schemas.microsoft.com/office/powerpoint/2010/main" val="9390289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a:t>
            </a:r>
            <a:r>
              <a:rPr lang="en-US" altLang="zh-CN" dirty="0" err="1"/>
              <a:t>printf</a:t>
            </a:r>
            <a:r>
              <a:rPr lang="en-US" altLang="zh-CN" dirty="0"/>
              <a:t>()</a:t>
            </a:r>
            <a:r>
              <a:rPr lang="zh-CN" altLang="en-US" dirty="0"/>
              <a:t>函数会在</a:t>
            </a:r>
            <a:r>
              <a:rPr lang="en-US" altLang="zh-CN" dirty="0"/>
              <a:t>matrix</a:t>
            </a:r>
            <a:r>
              <a:rPr lang="zh-CN" altLang="en-US" dirty="0"/>
              <a:t>练习题里出现，这里稍微简单介绍一下这个函数的用法。</a:t>
            </a:r>
            <a:endParaRPr lang="en-US" altLang="zh-CN" dirty="0"/>
          </a:p>
          <a:p>
            <a:endParaRPr lang="en-US" altLang="zh-CN" dirty="0"/>
          </a:p>
          <a:p>
            <a:r>
              <a:rPr lang="en-US" altLang="zh-CN" dirty="0" err="1"/>
              <a:t>printf</a:t>
            </a:r>
            <a:r>
              <a:rPr lang="en-US" altLang="zh-CN" dirty="0"/>
              <a:t>()</a:t>
            </a:r>
            <a:r>
              <a:rPr lang="zh-CN" altLang="en-US" dirty="0"/>
              <a:t>函数的第一个参数是一个字符串，这个字符串里面可能包含若干个以</a:t>
            </a:r>
            <a:r>
              <a:rPr lang="en-US" altLang="zh-CN" dirty="0"/>
              <a:t>%</a:t>
            </a:r>
            <a:r>
              <a:rPr lang="zh-CN" altLang="en-US" dirty="0"/>
              <a:t>开头的转换指示符（</a:t>
            </a:r>
            <a:r>
              <a:rPr lang="en-US" altLang="zh-CN" dirty="0"/>
              <a:t>specifier</a:t>
            </a:r>
            <a:r>
              <a:rPr lang="zh-CN" altLang="en-US" dirty="0"/>
              <a:t>），假设有</a:t>
            </a:r>
            <a:r>
              <a:rPr lang="en-US" altLang="zh-CN" dirty="0"/>
              <a:t>N</a:t>
            </a:r>
            <a:r>
              <a:rPr lang="zh-CN" altLang="en-US" dirty="0"/>
              <a:t>个这样以</a:t>
            </a:r>
            <a:r>
              <a:rPr lang="en-US" altLang="zh-CN" dirty="0"/>
              <a:t>%</a:t>
            </a:r>
            <a:r>
              <a:rPr lang="zh-CN" altLang="en-US" dirty="0"/>
              <a:t>开头的标签，那么第一个参数后面还会跟着</a:t>
            </a:r>
            <a:r>
              <a:rPr lang="en-US" altLang="zh-CN" dirty="0"/>
              <a:t>N</a:t>
            </a:r>
            <a:r>
              <a:rPr lang="zh-CN" altLang="en-US" dirty="0"/>
              <a:t>个参数，用逗号隔开。如果第一个字符串参数里面没有</a:t>
            </a:r>
            <a:r>
              <a:rPr lang="en-US" altLang="zh-CN" dirty="0"/>
              <a:t>specifier</a:t>
            </a:r>
            <a:r>
              <a:rPr lang="zh-CN" altLang="en-US" dirty="0"/>
              <a:t>，那后面则不需要额外的参数，即使加上了额外的参数，</a:t>
            </a:r>
            <a:r>
              <a:rPr lang="en-US" altLang="zh-CN" dirty="0" err="1"/>
              <a:t>printf</a:t>
            </a:r>
            <a:r>
              <a:rPr lang="zh-CN" altLang="en-US" dirty="0"/>
              <a:t>也会忽略掉，也就是说</a:t>
            </a:r>
            <a:r>
              <a:rPr lang="en-US" altLang="zh-CN" dirty="0" err="1"/>
              <a:t>printf</a:t>
            </a:r>
            <a:r>
              <a:rPr lang="zh-CN" altLang="en-US" dirty="0"/>
              <a:t>只会输出第一个参数（字符串）。</a:t>
            </a:r>
            <a:endParaRPr lang="en-US" altLang="zh-CN" dirty="0"/>
          </a:p>
          <a:p>
            <a:endParaRPr lang="en-US" altLang="zh-CN" dirty="0"/>
          </a:p>
          <a:p>
            <a:r>
              <a:rPr lang="zh-CN" altLang="en-US" dirty="0"/>
              <a:t>左边的表格里列出了一些常用的转换指示符以及它们对应的解释。右图的代码里演示了这些转换指示符的范例，大家可以自行编译、修改，来探索一下运行结果会是怎么样？</a:t>
            </a:r>
            <a:endParaRPr lang="en-US" altLang="zh-CN" dirty="0"/>
          </a:p>
          <a:p>
            <a:r>
              <a:rPr lang="zh-CN" altLang="en-US" dirty="0"/>
              <a:t>比如说可以把变量</a:t>
            </a:r>
            <a:r>
              <a:rPr lang="en-US" altLang="zh-CN" dirty="0"/>
              <a:t>a</a:t>
            </a:r>
            <a:r>
              <a:rPr lang="zh-CN" altLang="en-US" dirty="0"/>
              <a:t>的值改成负数</a:t>
            </a:r>
            <a:r>
              <a:rPr lang="en-US" altLang="zh-CN" dirty="0"/>
              <a:t>(int a = -42;)</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58</a:t>
            </a:fld>
            <a:endParaRPr lang="zh-CN" altLang="en-US"/>
          </a:p>
        </p:txBody>
      </p:sp>
    </p:spTree>
    <p:extLst>
      <p:ext uri="{BB962C8B-B14F-4D97-AF65-F5344CB8AC3E}">
        <p14:creationId xmlns:p14="http://schemas.microsoft.com/office/powerpoint/2010/main" val="17139369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59</a:t>
            </a:fld>
            <a:endParaRPr lang="zh-CN" altLang="en-US"/>
          </a:p>
        </p:txBody>
      </p:sp>
    </p:spTree>
    <p:extLst>
      <p:ext uri="{BB962C8B-B14F-4D97-AF65-F5344CB8AC3E}">
        <p14:creationId xmlns:p14="http://schemas.microsoft.com/office/powerpoint/2010/main" val="592241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课上，老师会有大屏幕演示练习题，学生们执行代码，或在机器上重新敲一遍，排除错误</a:t>
            </a:r>
            <a:endParaRPr lang="en-US" altLang="zh-CN" sz="1200" dirty="0">
              <a:solidFill>
                <a:srgbClr val="C00000"/>
              </a:solidFill>
              <a:latin typeface="微软雅黑" panose="020B0503020204020204" pitchFamily="34" charset="-122"/>
              <a:ea typeface="微软雅黑" panose="020B0503020204020204" pitchFamily="34" charset="-122"/>
            </a:endParaRPr>
          </a:p>
          <a:p>
            <a:endParaRPr lang="en-US" altLang="zh-CN" sz="1200" dirty="0">
              <a:solidFill>
                <a:srgbClr val="C00000"/>
              </a:solidFill>
              <a:latin typeface="微软雅黑" panose="020B0503020204020204" pitchFamily="34" charset="-122"/>
              <a:ea typeface="微软雅黑" panose="020B0503020204020204" pitchFamily="34" charset="-122"/>
            </a:endParaRPr>
          </a:p>
          <a:p>
            <a:r>
              <a:rPr lang="zh-CN" altLang="en-US" sz="1200" dirty="0">
                <a:solidFill>
                  <a:srgbClr val="C00000"/>
                </a:solidFill>
                <a:latin typeface="微软雅黑" panose="020B0503020204020204" pitchFamily="34" charset="-122"/>
                <a:ea typeface="微软雅黑" panose="020B0503020204020204" pitchFamily="34" charset="-122"/>
              </a:rPr>
              <a:t>课程主页依托中山大学在线教学平台</a:t>
            </a:r>
            <a:r>
              <a:rPr lang="en-US" altLang="zh-CN" sz="1200" dirty="0">
                <a:solidFill>
                  <a:srgbClr val="C00000"/>
                </a:solidFill>
                <a:latin typeface="微软雅黑" panose="020B0503020204020204" pitchFamily="34" charset="-122"/>
                <a:ea typeface="微软雅黑" panose="020B0503020204020204" pitchFamily="34" charset="-122"/>
              </a:rPr>
              <a:t>(</a:t>
            </a:r>
            <a:r>
              <a:rPr lang="en-US" altLang="zh-CN" sz="1200" dirty="0" err="1">
                <a:solidFill>
                  <a:srgbClr val="C00000"/>
                </a:solidFill>
                <a:latin typeface="微软雅黑" panose="020B0503020204020204" pitchFamily="34" charset="-122"/>
                <a:ea typeface="微软雅黑" panose="020B0503020204020204" pitchFamily="34" charset="-122"/>
              </a:rPr>
              <a:t>lms.sysu.edu.cn</a:t>
            </a:r>
            <a:r>
              <a:rPr lang="en-US" altLang="zh-CN" sz="1200" dirty="0">
                <a:solidFill>
                  <a:srgbClr val="C00000"/>
                </a:solidFill>
                <a:latin typeface="微软雅黑" panose="020B0503020204020204" pitchFamily="34" charset="-122"/>
                <a:ea typeface="微软雅黑" panose="020B0503020204020204" pitchFamily="34" charset="-122"/>
              </a:rPr>
              <a:t>)</a:t>
            </a:r>
            <a:r>
              <a:rPr lang="zh-CN" altLang="en-US" sz="1200" dirty="0">
                <a:solidFill>
                  <a:srgbClr val="C00000"/>
                </a:solidFill>
                <a:latin typeface="微软雅黑" panose="020B0503020204020204" pitchFamily="34" charset="-122"/>
                <a:ea typeface="微软雅黑" panose="020B0503020204020204" pitchFamily="34" charset="-122"/>
              </a:rPr>
              <a:t>，课件及相关学习资料会在上课之前提交到课程主页上，以便学生提前预习。</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560098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60</a:t>
            </a:fld>
            <a:endParaRPr lang="zh-CN" altLang="en-US"/>
          </a:p>
        </p:txBody>
      </p:sp>
    </p:spTree>
    <p:extLst>
      <p:ext uri="{BB962C8B-B14F-4D97-AF65-F5344CB8AC3E}">
        <p14:creationId xmlns:p14="http://schemas.microsoft.com/office/powerpoint/2010/main" val="27699653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程序执行过程： </a:t>
            </a:r>
            <a:r>
              <a:rPr lang="en-US" altLang="zh-CN" sz="1200" dirty="0">
                <a:solidFill>
                  <a:srgbClr val="C00000"/>
                </a:solidFill>
                <a:latin typeface="微软雅黑" panose="020B0503020204020204" pitchFamily="34" charset="-122"/>
                <a:ea typeface="微软雅黑" panose="020B0503020204020204" pitchFamily="34" charset="-122"/>
              </a:rPr>
              <a:t>Global and static variables </a:t>
            </a:r>
            <a:r>
              <a:rPr lang="zh-CN" altLang="en-US" sz="1200" dirty="0">
                <a:solidFill>
                  <a:srgbClr val="C00000"/>
                </a:solidFill>
                <a:latin typeface="微软雅黑" panose="020B0503020204020204" pitchFamily="34" charset="-122"/>
                <a:ea typeface="微软雅黑" panose="020B0503020204020204" pitchFamily="34" charset="-122"/>
              </a:rPr>
              <a:t>定义在</a:t>
            </a:r>
            <a:r>
              <a:rPr lang="en-US" altLang="zh-CN" sz="1200" dirty="0">
                <a:solidFill>
                  <a:srgbClr val="C00000"/>
                </a:solidFill>
                <a:latin typeface="微软雅黑" panose="020B0503020204020204" pitchFamily="34" charset="-122"/>
                <a:ea typeface="微软雅黑" panose="020B0503020204020204" pitchFamily="34" charset="-122"/>
              </a:rPr>
              <a:t> main </a:t>
            </a:r>
            <a:r>
              <a:rPr lang="zh-CN" altLang="en-US" sz="1200" dirty="0">
                <a:solidFill>
                  <a:srgbClr val="C00000"/>
                </a:solidFill>
                <a:latin typeface="微软雅黑" panose="020B0503020204020204" pitchFamily="34" charset="-122"/>
                <a:ea typeface="微软雅黑" panose="020B0503020204020204" pitchFamily="34" charset="-122"/>
              </a:rPr>
              <a:t>函数之上， 编译的时候就放进内存了。运行时找到</a:t>
            </a:r>
            <a:r>
              <a:rPr lang="en-US" altLang="zh-CN" sz="1200" dirty="0">
                <a:solidFill>
                  <a:srgbClr val="C00000"/>
                </a:solidFill>
                <a:latin typeface="微软雅黑" panose="020B0503020204020204" pitchFamily="34" charset="-122"/>
                <a:ea typeface="微软雅黑" panose="020B0503020204020204" pitchFamily="34" charset="-122"/>
              </a:rPr>
              <a:t>main()</a:t>
            </a:r>
            <a:r>
              <a:rPr lang="zh-CN" altLang="en-US" sz="1200" dirty="0">
                <a:solidFill>
                  <a:srgbClr val="C00000"/>
                </a:solidFill>
                <a:latin typeface="微软雅黑" panose="020B0503020204020204" pitchFamily="34" charset="-122"/>
                <a:ea typeface="微软雅黑" panose="020B0503020204020204" pitchFamily="34" charset="-122"/>
              </a:rPr>
              <a:t>开始读写下面的地址块。</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61</a:t>
            </a:fld>
            <a:endParaRPr lang="zh-CN" altLang="en-US"/>
          </a:p>
        </p:txBody>
      </p:sp>
    </p:spTree>
    <p:extLst>
      <p:ext uri="{BB962C8B-B14F-4D97-AF65-F5344CB8AC3E}">
        <p14:creationId xmlns:p14="http://schemas.microsoft.com/office/powerpoint/2010/main" val="431142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程序执行过程： </a:t>
            </a:r>
            <a:r>
              <a:rPr lang="en-US" altLang="zh-CN" sz="1200" dirty="0">
                <a:solidFill>
                  <a:srgbClr val="C00000"/>
                </a:solidFill>
                <a:latin typeface="微软雅黑" panose="020B0503020204020204" pitchFamily="34" charset="-122"/>
                <a:ea typeface="微软雅黑" panose="020B0503020204020204" pitchFamily="34" charset="-122"/>
              </a:rPr>
              <a:t>Global and static variables </a:t>
            </a:r>
            <a:r>
              <a:rPr lang="zh-CN" altLang="en-US" sz="1200" dirty="0">
                <a:solidFill>
                  <a:srgbClr val="C00000"/>
                </a:solidFill>
                <a:latin typeface="微软雅黑" panose="020B0503020204020204" pitchFamily="34" charset="-122"/>
                <a:ea typeface="微软雅黑" panose="020B0503020204020204" pitchFamily="34" charset="-122"/>
              </a:rPr>
              <a:t>定义在</a:t>
            </a:r>
            <a:r>
              <a:rPr lang="en-US" altLang="zh-CN" sz="1200" dirty="0">
                <a:solidFill>
                  <a:srgbClr val="C00000"/>
                </a:solidFill>
                <a:latin typeface="微软雅黑" panose="020B0503020204020204" pitchFamily="34" charset="-122"/>
                <a:ea typeface="微软雅黑" panose="020B0503020204020204" pitchFamily="34" charset="-122"/>
              </a:rPr>
              <a:t> main </a:t>
            </a:r>
            <a:r>
              <a:rPr lang="zh-CN" altLang="en-US" sz="1200" dirty="0">
                <a:solidFill>
                  <a:srgbClr val="C00000"/>
                </a:solidFill>
                <a:latin typeface="微软雅黑" panose="020B0503020204020204" pitchFamily="34" charset="-122"/>
                <a:ea typeface="微软雅黑" panose="020B0503020204020204" pitchFamily="34" charset="-122"/>
              </a:rPr>
              <a:t>函数之上， 编译的时候就放进内存了。运行时找到</a:t>
            </a:r>
            <a:r>
              <a:rPr lang="en-US" altLang="zh-CN" sz="1200" dirty="0">
                <a:solidFill>
                  <a:srgbClr val="C00000"/>
                </a:solidFill>
                <a:latin typeface="微软雅黑" panose="020B0503020204020204" pitchFamily="34" charset="-122"/>
                <a:ea typeface="微软雅黑" panose="020B0503020204020204" pitchFamily="34" charset="-122"/>
              </a:rPr>
              <a:t>main()</a:t>
            </a:r>
            <a:r>
              <a:rPr lang="zh-CN" altLang="en-US" sz="1200" dirty="0">
                <a:solidFill>
                  <a:srgbClr val="C00000"/>
                </a:solidFill>
                <a:latin typeface="微软雅黑" panose="020B0503020204020204" pitchFamily="34" charset="-122"/>
                <a:ea typeface="微软雅黑" panose="020B0503020204020204" pitchFamily="34" charset="-122"/>
              </a:rPr>
              <a:t>开始读写下面的地址块。</a:t>
            </a:r>
            <a:endParaRPr lang="en-US" altLang="zh-CN" sz="1200" dirty="0">
              <a:solidFill>
                <a:srgbClr val="C00000"/>
              </a:solidFill>
              <a:latin typeface="微软雅黑" panose="020B0503020204020204" pitchFamily="34" charset="-122"/>
              <a:ea typeface="微软雅黑" panose="020B0503020204020204" pitchFamily="34" charset="-122"/>
            </a:endParaRPr>
          </a:p>
          <a:p>
            <a:r>
              <a:rPr lang="en-US" altLang="zh-CN" sz="1200" dirty="0">
                <a:solidFill>
                  <a:srgbClr val="C00000"/>
                </a:solidFill>
                <a:latin typeface="微软雅黑" panose="020B0503020204020204" pitchFamily="34" charset="-122"/>
                <a:ea typeface="微软雅黑" panose="020B0503020204020204" pitchFamily="34" charset="-122"/>
              </a:rPr>
              <a:t>x86 Linux non-PIE, main() usually starts from somewhere between 0x401000—0x4fffff (</a:t>
            </a:r>
            <a:r>
              <a:rPr lang="en-US" dirty="0"/>
              <a:t>(executable code)</a:t>
            </a:r>
            <a:r>
              <a:rPr lang="en-US" altLang="zh-CN" sz="1200" dirty="0">
                <a:solidFill>
                  <a:srgbClr val="C00000"/>
                </a:solidFill>
                <a:latin typeface="微软雅黑" panose="020B0503020204020204" pitchFamily="34" charset="-122"/>
                <a:ea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62</a:t>
            </a:fld>
            <a:endParaRPr lang="zh-CN" altLang="en-US"/>
          </a:p>
        </p:txBody>
      </p:sp>
    </p:spTree>
    <p:extLst>
      <p:ext uri="{BB962C8B-B14F-4D97-AF65-F5344CB8AC3E}">
        <p14:creationId xmlns:p14="http://schemas.microsoft.com/office/powerpoint/2010/main" val="3122318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solidFill>
                  <a:srgbClr val="C00000"/>
                </a:solidFill>
                <a:latin typeface="微软雅黑" panose="020B0503020204020204" pitchFamily="34" charset="-122"/>
                <a:ea typeface="微软雅黑" panose="020B0503020204020204" pitchFamily="34" charset="-122"/>
              </a:rPr>
              <a:t>公众号壹课</a:t>
            </a:r>
            <a:endParaRPr lang="zh-CN" altLang="en-US"/>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extLst>
      <p:ext uri="{BB962C8B-B14F-4D97-AF65-F5344CB8AC3E}">
        <p14:creationId xmlns:p14="http://schemas.microsoft.com/office/powerpoint/2010/main" val="3407011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extLst>
      <p:ext uri="{BB962C8B-B14F-4D97-AF65-F5344CB8AC3E}">
        <p14:creationId xmlns:p14="http://schemas.microsoft.com/office/powerpoint/2010/main" val="197542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指针、数组、字符串会是本课程的难点。</a:t>
            </a:r>
            <a:endParaRPr lang="en-US" altLang="zh-CN" dirty="0"/>
          </a:p>
          <a:p>
            <a:r>
              <a:rPr lang="en-US" altLang="zh-CN" dirty="0"/>
              <a:t>2025</a:t>
            </a:r>
            <a:r>
              <a:rPr lang="zh-CN" altLang="en-US" dirty="0"/>
              <a:t>新增：</a:t>
            </a:r>
            <a:r>
              <a:rPr lang="en-US" altLang="zh-CN" dirty="0"/>
              <a:t>LLM4Code (ref.: https://llm4code.github.io/)</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extLst>
      <p:ext uri="{BB962C8B-B14F-4D97-AF65-F5344CB8AC3E}">
        <p14:creationId xmlns:p14="http://schemas.microsoft.com/office/powerpoint/2010/main" val="887958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2025/9/8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3289762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2025/9/8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402855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2025/9/8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3737697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2025/9/8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73864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2025/9/8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3007374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2025/9/8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124846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2025/9/8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4126319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t>2025/9/8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338266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2025/9/8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448800" y="6463334"/>
            <a:ext cx="2743200" cy="365125"/>
          </a:xfrm>
        </p:spPr>
        <p:txBody>
          <a:bodyPr/>
          <a:lstStyle>
            <a:lvl1pPr>
              <a:defRPr sz="2000" b="1">
                <a:solidFill>
                  <a:schemeClr val="tx1"/>
                </a:solidFill>
              </a:defRPr>
            </a:lvl1pPr>
          </a:lstStyle>
          <a:p>
            <a:fld id="{A8537B7A-7510-410A-AA53-45D600DA0276}" type="slidenum">
              <a:rPr lang="zh-CN" altLang="en-US" smtClean="0"/>
              <a:t>‹#›</a:t>
            </a:fld>
            <a:endParaRPr lang="zh-CN" altLang="en-US"/>
          </a:p>
        </p:txBody>
      </p:sp>
      <p:pic>
        <p:nvPicPr>
          <p:cNvPr id="5" name="图片 4">
            <a:extLst>
              <a:ext uri="{FF2B5EF4-FFF2-40B4-BE49-F238E27FC236}">
                <a16:creationId xmlns:a16="http://schemas.microsoft.com/office/drawing/2014/main" id="{9D53835E-2D9F-4358-A619-ECD468B2B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05" y="-334629"/>
            <a:ext cx="2508327" cy="1146352"/>
          </a:xfrm>
          <a:prstGeom prst="rect">
            <a:avLst/>
          </a:prstGeom>
        </p:spPr>
      </p:pic>
    </p:spTree>
    <p:extLst>
      <p:ext uri="{BB962C8B-B14F-4D97-AF65-F5344CB8AC3E}">
        <p14:creationId xmlns:p14="http://schemas.microsoft.com/office/powerpoint/2010/main" val="64898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2025/9/8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124676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2025/9/8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4211145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2025/9/8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6">
            <a:extLst>
              <a:ext uri="{FF2B5EF4-FFF2-40B4-BE49-F238E27FC236}">
                <a16:creationId xmlns:a16="http://schemas.microsoft.com/office/drawing/2014/main" id="{911CDB0F-6ECC-14A6-741B-CA10CB7181E1}"/>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51063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3.gif"/><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file:///C:\Users\Administrator\AppData\Local\Temp\wps\INetCache\e03d4cadbe01997e63cbafd72545595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0xxz.github.io/"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4.jpe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file:///C:\Users\Administrator\AppData\Local\Temp\wps\INetCache\e03d4cadbe01997e63cbafd725455952"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hyperlink" Target="https://bloodshed-dev-c.en.softonic.com/"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s://www.jetbrains.com/clion/" TargetMode="External"/><Relationship Id="rId4" Type="http://schemas.openxmlformats.org/officeDocument/2006/relationships/hyperlink" Target="https://code.visualstudio.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embarcadero.com/free-tools/dev-cpp"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hyperlink" Target="https://matrix.sysu.edu.cn/" TargetMode="External"/><Relationship Id="rId4" Type="http://schemas.openxmlformats.org/officeDocument/2006/relationships/hyperlink" Target="https://lms.sysu.edu.cn/pluginfile.php/241948/mod_label/intro/Embarcadero_Dev-Cpp_6.3_TDM-GCC_9.2_Setup.ex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lms.sysu.edu.cn/course/view.php?id=1004276"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cppreference.com/w/c/language/identifier"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lms.sysu.edu.cn/course/view.php?id=2867"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21604" b="46967"/>
          <a:stretch>
            <a:fillRect/>
          </a:stretch>
        </p:blipFill>
        <p:spPr>
          <a:xfrm>
            <a:off x="0" y="2176476"/>
            <a:ext cx="12209296" cy="2877923"/>
          </a:xfrm>
          <a:prstGeom prst="rect">
            <a:avLst/>
          </a:prstGeom>
        </p:spPr>
      </p:pic>
      <p:sp>
        <p:nvSpPr>
          <p:cNvPr id="8" name="矩形 7"/>
          <p:cNvSpPr/>
          <p:nvPr/>
        </p:nvSpPr>
        <p:spPr>
          <a:xfrm>
            <a:off x="0" y="2176477"/>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59161" y="2793810"/>
            <a:ext cx="6993477" cy="1015663"/>
          </a:xfrm>
          <a:prstGeom prst="rect">
            <a:avLst/>
          </a:prstGeom>
          <a:noFill/>
        </p:spPr>
        <p:txBody>
          <a:bodyPr wrap="square" rtlCol="0">
            <a:spAutoFit/>
          </a:bodyPr>
          <a:lstStyle/>
          <a:p>
            <a:pPr algn="ctr"/>
            <a:r>
              <a:rPr lang="zh-CN" altLang="en-US" sz="6000" b="1" dirty="0">
                <a:solidFill>
                  <a:schemeClr val="bg1">
                    <a:lumMod val="95000"/>
                  </a:schemeClr>
                </a:solidFill>
                <a:latin typeface="微软雅黑" panose="020B0503020204020204" pitchFamily="34" charset="-122"/>
                <a:ea typeface="微软雅黑" panose="020B0503020204020204" pitchFamily="34" charset="-122"/>
              </a:rPr>
              <a:t>程序设计</a:t>
            </a:r>
            <a:r>
              <a:rPr lang="en-US" altLang="zh-CN" sz="6000" b="1" dirty="0">
                <a:solidFill>
                  <a:schemeClr val="bg1">
                    <a:lumMod val="95000"/>
                  </a:schemeClr>
                </a:solidFill>
                <a:latin typeface="微软雅黑" panose="020B0503020204020204" pitchFamily="34" charset="-122"/>
                <a:ea typeface="微软雅黑" panose="020B0503020204020204" pitchFamily="34" charset="-122"/>
              </a:rPr>
              <a:t>I </a:t>
            </a:r>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课程介绍</a:t>
            </a:r>
          </a:p>
        </p:txBody>
      </p:sp>
      <p:sp>
        <p:nvSpPr>
          <p:cNvPr id="16"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a:solidFill>
                  <a:schemeClr val="bg1">
                    <a:lumMod val="95000"/>
                  </a:schemeClr>
                </a:solidFill>
                <a:latin typeface="微软雅黑" panose="020B0503020204020204" pitchFamily="34" charset="-122"/>
                <a:ea typeface="微软雅黑" panose="020B0503020204020204" pitchFamily="34" charset="-122"/>
              </a:rPr>
              <a:t>中山大学计算机学院</a:t>
            </a:r>
            <a:endParaRPr lang="en-US" altLang="zh-CN" sz="280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t="21200" r="2284" b="11992"/>
          <a:stretch>
            <a:fillRect/>
          </a:stretch>
        </p:blipFill>
        <p:spPr>
          <a:xfrm>
            <a:off x="4339400" y="923192"/>
            <a:ext cx="3433000" cy="1072662"/>
          </a:xfrm>
          <a:prstGeom prst="rect">
            <a:avLst/>
          </a:prstGeom>
        </p:spPr>
      </p:pic>
      <p:sp>
        <p:nvSpPr>
          <p:cNvPr id="17" name="TextBox 6"/>
          <p:cNvSpPr txBox="1"/>
          <p:nvPr/>
        </p:nvSpPr>
        <p:spPr>
          <a:xfrm>
            <a:off x="5270365" y="5644929"/>
            <a:ext cx="1979981"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a:solidFill>
                  <a:srgbClr val="014723"/>
                </a:solidFill>
                <a:latin typeface="微软雅黑" panose="020B0503020204020204" pitchFamily="34" charset="-122"/>
                <a:ea typeface="微软雅黑" panose="020B0503020204020204" pitchFamily="34" charset="-122"/>
              </a:rPr>
              <a:t>讲课人</a:t>
            </a:r>
            <a:r>
              <a:rPr lang="zh-CN" altLang="en-US">
                <a:solidFill>
                  <a:srgbClr val="014723"/>
                </a:solidFill>
                <a:latin typeface="微软雅黑" panose="020B0503020204020204" pitchFamily="34" charset="-122"/>
                <a:ea typeface="微软雅黑" panose="020B0503020204020204" pitchFamily="34" charset="-122"/>
              </a:rPr>
              <a:t>：张晓溪</a:t>
            </a:r>
            <a:endParaRPr lang="en-US" altLang="zh-CN">
              <a:solidFill>
                <a:srgbClr val="014723"/>
              </a:solidFill>
              <a:latin typeface="微软雅黑" panose="020B0503020204020204" pitchFamily="34" charset="-122"/>
              <a:ea typeface="微软雅黑" panose="020B0503020204020204" pitchFamily="34" charset="-122"/>
            </a:endParaRPr>
          </a:p>
        </p:txBody>
      </p:sp>
      <p:sp>
        <p:nvSpPr>
          <p:cNvPr id="18" name="Freeform 7"/>
          <p:cNvSpPr>
            <a:spLocks noChangeAspect="1" noEditPoints="1"/>
          </p:cNvSpPr>
          <p:nvPr/>
        </p:nvSpPr>
        <p:spPr bwMode="auto">
          <a:xfrm>
            <a:off x="4549092"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14723"/>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7DA095AC-7174-3483-4D77-F2CD0204C79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本课程微信群</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pic>
        <p:nvPicPr>
          <p:cNvPr id="4" name="Picture 3" descr="A screenshot of a qr code&#10;&#10;AI-generated content may be incorrect.">
            <a:extLst>
              <a:ext uri="{FF2B5EF4-FFF2-40B4-BE49-F238E27FC236}">
                <a16:creationId xmlns:a16="http://schemas.microsoft.com/office/drawing/2014/main" id="{DB1E7598-EEBA-F1A0-61A8-5CD4281C6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551" y="1407660"/>
            <a:ext cx="3466898" cy="5447983"/>
          </a:xfrm>
          <a:prstGeom prst="rect">
            <a:avLst/>
          </a:prstGeom>
        </p:spPr>
      </p:pic>
    </p:spTree>
    <p:extLst>
      <p:ext uri="{BB962C8B-B14F-4D97-AF65-F5344CB8AC3E}">
        <p14:creationId xmlns:p14="http://schemas.microsoft.com/office/powerpoint/2010/main" val="1259839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373343-70B3-C4B8-EACA-31205563F649}"/>
              </a:ext>
            </a:extLst>
          </p:cNvPr>
          <p:cNvPicPr>
            <a:picLocks noChangeAspect="1"/>
          </p:cNvPicPr>
          <p:nvPr/>
        </p:nvPicPr>
        <p:blipFill>
          <a:blip r:embed="rId3"/>
          <a:stretch>
            <a:fillRect/>
          </a:stretch>
        </p:blipFill>
        <p:spPr>
          <a:xfrm>
            <a:off x="0" y="0"/>
            <a:ext cx="10325100" cy="6859104"/>
          </a:xfrm>
          <a:prstGeom prst="rect">
            <a:avLst/>
          </a:prstGeom>
        </p:spPr>
      </p:pic>
      <p:pic>
        <p:nvPicPr>
          <p:cNvPr id="1038" name="Picture 14">
            <a:extLst>
              <a:ext uri="{FF2B5EF4-FFF2-40B4-BE49-F238E27FC236}">
                <a16:creationId xmlns:a16="http://schemas.microsoft.com/office/drawing/2014/main" id="{3AEDA01A-5C70-D87D-892B-291AAEA9B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402847"/>
            <a:ext cx="1155700" cy="12773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554567B-5EA3-82A0-9E04-423C67C8E258}"/>
              </a:ext>
            </a:extLst>
          </p:cNvPr>
          <p:cNvPicPr>
            <a:picLocks noChangeAspect="1"/>
          </p:cNvPicPr>
          <p:nvPr/>
        </p:nvPicPr>
        <p:blipFill>
          <a:blip r:embed="rId5"/>
          <a:stretch>
            <a:fillRect/>
          </a:stretch>
        </p:blipFill>
        <p:spPr>
          <a:xfrm>
            <a:off x="10325100" y="1"/>
            <a:ext cx="1866900" cy="2264740"/>
          </a:xfrm>
          <a:prstGeom prst="rect">
            <a:avLst/>
          </a:prstGeom>
        </p:spPr>
      </p:pic>
      <p:pic>
        <p:nvPicPr>
          <p:cNvPr id="11" name="Picture 10">
            <a:extLst>
              <a:ext uri="{FF2B5EF4-FFF2-40B4-BE49-F238E27FC236}">
                <a16:creationId xmlns:a16="http://schemas.microsoft.com/office/drawing/2014/main" id="{452D6EFE-3C33-67EF-D8AE-E061D65251DF}"/>
              </a:ext>
            </a:extLst>
          </p:cNvPr>
          <p:cNvPicPr>
            <a:picLocks noChangeAspect="1"/>
          </p:cNvPicPr>
          <p:nvPr/>
        </p:nvPicPr>
        <p:blipFill>
          <a:blip r:embed="rId6"/>
          <a:stretch>
            <a:fillRect/>
          </a:stretch>
        </p:blipFill>
        <p:spPr>
          <a:xfrm>
            <a:off x="10325100" y="4493837"/>
            <a:ext cx="1866900" cy="2364162"/>
          </a:xfrm>
          <a:prstGeom prst="rect">
            <a:avLst/>
          </a:prstGeom>
        </p:spPr>
      </p:pic>
      <p:sp>
        <p:nvSpPr>
          <p:cNvPr id="12" name="TextBox 11">
            <a:extLst>
              <a:ext uri="{FF2B5EF4-FFF2-40B4-BE49-F238E27FC236}">
                <a16:creationId xmlns:a16="http://schemas.microsoft.com/office/drawing/2014/main" id="{4F1D795D-6AF7-E28B-99D8-8194352BC735}"/>
              </a:ext>
            </a:extLst>
          </p:cNvPr>
          <p:cNvSpPr txBox="1"/>
          <p:nvPr/>
        </p:nvSpPr>
        <p:spPr>
          <a:xfrm>
            <a:off x="3761025" y="5168900"/>
            <a:ext cx="1723549" cy="707886"/>
          </a:xfrm>
          <a:prstGeom prst="rect">
            <a:avLst/>
          </a:prstGeom>
          <a:noFill/>
        </p:spPr>
        <p:txBody>
          <a:bodyPr wrap="none" rtlCol="0">
            <a:spAutoFit/>
          </a:bodyPr>
          <a:lstStyle/>
          <a:p>
            <a:r>
              <a:rPr lang="en-US" sz="4000" dirty="0" err="1">
                <a:solidFill>
                  <a:srgbClr val="FF0000"/>
                </a:solidFill>
                <a:latin typeface="Microsoft YaHei" panose="020B0503020204020204" pitchFamily="34" charset="-122"/>
                <a:ea typeface="Microsoft YaHei" panose="020B0503020204020204" pitchFamily="34" charset="-122"/>
              </a:rPr>
              <a:t>加油</a:t>
            </a:r>
            <a:r>
              <a:rPr lang="zh-CN" altLang="en-US" sz="4000" dirty="0">
                <a:solidFill>
                  <a:srgbClr val="FF0000"/>
                </a:solidFill>
                <a:latin typeface="Microsoft YaHei" panose="020B0503020204020204" pitchFamily="34" charset="-122"/>
                <a:ea typeface="Microsoft YaHei" panose="020B0503020204020204" pitchFamily="34" charset="-122"/>
              </a:rPr>
              <a:t>！</a:t>
            </a:r>
            <a:endParaRPr lang="en-US" sz="4000" dirty="0">
              <a:solidFill>
                <a:srgbClr val="FF0000"/>
              </a:solidFill>
              <a:latin typeface="Microsoft YaHei" panose="020B0503020204020204" pitchFamily="34" charset="-122"/>
              <a:ea typeface="Microsoft YaHei" panose="020B0503020204020204" pitchFamily="34" charset="-122"/>
            </a:endParaRPr>
          </a:p>
        </p:txBody>
      </p:sp>
      <p:sp>
        <p:nvSpPr>
          <p:cNvPr id="2" name="TextBox 1">
            <a:extLst>
              <a:ext uri="{FF2B5EF4-FFF2-40B4-BE49-F238E27FC236}">
                <a16:creationId xmlns:a16="http://schemas.microsoft.com/office/drawing/2014/main" id="{C46645CC-EDCB-7F67-18C4-6407B870A8FE}"/>
              </a:ext>
            </a:extLst>
          </p:cNvPr>
          <p:cNvSpPr txBox="1"/>
          <p:nvPr/>
        </p:nvSpPr>
        <p:spPr>
          <a:xfrm>
            <a:off x="5210826" y="741247"/>
            <a:ext cx="5114273" cy="5018938"/>
          </a:xfrm>
          <a:prstGeom prst="rect">
            <a:avLst/>
          </a:prstGeom>
          <a:noFill/>
        </p:spPr>
        <p:txBody>
          <a:bodyPr wrap="square" rtlCol="0">
            <a:spAutoFit/>
          </a:bodyPr>
          <a:lstStyle/>
          <a:p>
            <a:pPr>
              <a:lnSpc>
                <a:spcPct val="150000"/>
              </a:lnSpc>
            </a:pPr>
            <a:r>
              <a:rPr lang="en-US" sz="2400" b="1" dirty="0">
                <a:solidFill>
                  <a:srgbClr val="0432FF"/>
                </a:solidFill>
                <a:latin typeface="Consolas" panose="020B0609020204030204" pitchFamily="49" charset="0"/>
                <a:cs typeface="Consolas" panose="020B0609020204030204" pitchFamily="49" charset="0"/>
              </a:rPr>
              <a:t>How to </a:t>
            </a:r>
            <a:r>
              <a:rPr lang="en-US" sz="2400" b="1" strike="sngStrike" dirty="0">
                <a:solidFill>
                  <a:srgbClr val="0432FF"/>
                </a:solidFill>
                <a:latin typeface="Consolas" panose="020B0609020204030204" pitchFamily="49" charset="0"/>
                <a:cs typeface="Consolas" panose="020B0609020204030204" pitchFamily="49" charset="0"/>
              </a:rPr>
              <a:t>survive</a:t>
            </a:r>
            <a:r>
              <a:rPr lang="en-US" sz="2400" b="1" dirty="0">
                <a:solidFill>
                  <a:srgbClr val="0432FF"/>
                </a:solidFill>
                <a:latin typeface="Consolas" panose="020B0609020204030204" pitchFamily="49" charset="0"/>
                <a:cs typeface="Consolas" panose="020B0609020204030204" pitchFamily="49" charset="0"/>
              </a:rPr>
              <a:t> succeed in this course?</a:t>
            </a:r>
          </a:p>
          <a:p>
            <a:pPr>
              <a:lnSpc>
                <a:spcPct val="150000"/>
              </a:lnSpc>
            </a:pPr>
            <a:endParaRPr lang="en-US" sz="2400" b="1" dirty="0">
              <a:solidFill>
                <a:srgbClr val="0432FF"/>
              </a:solidFill>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400" b="1" dirty="0">
                <a:solidFill>
                  <a:srgbClr val="0432FF"/>
                </a:solidFill>
                <a:latin typeface="Consolas" panose="020B0609020204030204" pitchFamily="49" charset="0"/>
                <a:cs typeface="Consolas" panose="020B0609020204030204" pitchFamily="49" charset="0"/>
              </a:rPr>
              <a:t>Attend classes</a:t>
            </a:r>
          </a:p>
          <a:p>
            <a:pPr marL="342900" indent="-342900">
              <a:lnSpc>
                <a:spcPct val="150000"/>
              </a:lnSpc>
              <a:buFont typeface="Arial" panose="020B0604020202020204" pitchFamily="34" charset="0"/>
              <a:buChar char="•"/>
            </a:pPr>
            <a:r>
              <a:rPr lang="en-US" sz="2400" b="1" dirty="0">
                <a:solidFill>
                  <a:srgbClr val="0432FF"/>
                </a:solidFill>
                <a:latin typeface="Consolas" panose="020B0609020204030204" pitchFamily="49" charset="0"/>
                <a:cs typeface="Consolas" panose="020B0609020204030204" pitchFamily="49" charset="0"/>
              </a:rPr>
              <a:t>Do your homework</a:t>
            </a:r>
          </a:p>
          <a:p>
            <a:pPr marL="342900" indent="-342900">
              <a:lnSpc>
                <a:spcPct val="150000"/>
              </a:lnSpc>
              <a:buFont typeface="Arial" panose="020B0604020202020204" pitchFamily="34" charset="0"/>
              <a:buChar char="•"/>
            </a:pPr>
            <a:r>
              <a:rPr lang="en-US" sz="2400" b="1" dirty="0">
                <a:solidFill>
                  <a:srgbClr val="0432FF"/>
                </a:solidFill>
                <a:latin typeface="Consolas" panose="020B0609020204030204" pitchFamily="49" charset="0"/>
                <a:cs typeface="Consolas" panose="020B0609020204030204" pitchFamily="49" charset="0"/>
              </a:rPr>
              <a:t>If you have questions, ask your TAs </a:t>
            </a:r>
            <a:r>
              <a:rPr lang="en-US" sz="2400" b="1" dirty="0">
                <a:solidFill>
                  <a:srgbClr val="FF0000"/>
                </a:solidFill>
                <a:latin typeface="Consolas" panose="020B0609020204030204" pitchFamily="49" charset="0"/>
                <a:cs typeface="Consolas" panose="020B0609020204030204" pitchFamily="49" charset="0"/>
              </a:rPr>
              <a:t>DURING OFFICE HOURS!</a:t>
            </a:r>
          </a:p>
          <a:p>
            <a:pPr marL="342900" indent="-342900">
              <a:lnSpc>
                <a:spcPct val="150000"/>
              </a:lnSpc>
              <a:buFont typeface="Arial" panose="020B0604020202020204" pitchFamily="34" charset="0"/>
              <a:buChar char="•"/>
            </a:pPr>
            <a:endParaRPr lang="en-US" sz="2400" b="1" dirty="0">
              <a:solidFill>
                <a:srgbClr val="0432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39360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21604" b="46967"/>
          <a:stretch>
            <a:fillRect/>
          </a:stretch>
        </p:blipFill>
        <p:spPr>
          <a:xfrm>
            <a:off x="0" y="2176476"/>
            <a:ext cx="12209296" cy="2877923"/>
          </a:xfrm>
          <a:prstGeom prst="rect">
            <a:avLst/>
          </a:prstGeom>
        </p:spPr>
      </p:pic>
      <p:sp>
        <p:nvSpPr>
          <p:cNvPr id="8" name="矩形 7"/>
          <p:cNvSpPr/>
          <p:nvPr/>
        </p:nvSpPr>
        <p:spPr>
          <a:xfrm>
            <a:off x="0" y="2176477"/>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59161" y="2793810"/>
            <a:ext cx="6993477" cy="1015663"/>
          </a:xfrm>
          <a:prstGeom prst="rect">
            <a:avLst/>
          </a:prstGeom>
          <a:noFill/>
        </p:spPr>
        <p:txBody>
          <a:bodyPr wrap="square" rtlCol="0">
            <a:spAutoFit/>
          </a:bodyPr>
          <a:lstStyle/>
          <a:p>
            <a:pPr algn="ctr"/>
            <a:r>
              <a:rPr lang="en-US" altLang="zh-CN" sz="6000" b="1" dirty="0">
                <a:solidFill>
                  <a:schemeClr val="bg1">
                    <a:lumMod val="95000"/>
                  </a:schemeClr>
                </a:solidFill>
                <a:latin typeface="微软雅黑" panose="020B0503020204020204" pitchFamily="34" charset="-122"/>
                <a:ea typeface="微软雅黑" panose="020B0503020204020204" pitchFamily="34" charset="-122"/>
              </a:rPr>
              <a:t>C</a:t>
            </a:r>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语言概述</a:t>
            </a:r>
          </a:p>
        </p:txBody>
      </p:sp>
      <p:sp>
        <p:nvSpPr>
          <p:cNvPr id="16"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a:solidFill>
                  <a:schemeClr val="bg1">
                    <a:lumMod val="95000"/>
                  </a:schemeClr>
                </a:solidFill>
                <a:latin typeface="微软雅黑" panose="020B0503020204020204" pitchFamily="34" charset="-122"/>
                <a:ea typeface="微软雅黑" panose="020B0503020204020204" pitchFamily="34" charset="-122"/>
              </a:rPr>
              <a:t>中山大学计算机学院</a:t>
            </a:r>
            <a:endParaRPr lang="en-US" altLang="zh-CN" sz="280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t="21200" r="2284" b="11992"/>
          <a:stretch>
            <a:fillRect/>
          </a:stretch>
        </p:blipFill>
        <p:spPr>
          <a:xfrm>
            <a:off x="4339400" y="923192"/>
            <a:ext cx="3433000" cy="1072662"/>
          </a:xfrm>
          <a:prstGeom prst="rect">
            <a:avLst/>
          </a:prstGeom>
        </p:spPr>
      </p:pic>
      <p:sp>
        <p:nvSpPr>
          <p:cNvPr id="17" name="TextBox 6"/>
          <p:cNvSpPr txBox="1"/>
          <p:nvPr/>
        </p:nvSpPr>
        <p:spPr>
          <a:xfrm>
            <a:off x="5270365" y="5644929"/>
            <a:ext cx="1979981"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a:solidFill>
                  <a:srgbClr val="014723"/>
                </a:solidFill>
                <a:latin typeface="微软雅黑" panose="020B0503020204020204" pitchFamily="34" charset="-122"/>
                <a:ea typeface="微软雅黑" panose="020B0503020204020204" pitchFamily="34" charset="-122"/>
              </a:rPr>
              <a:t>讲课人</a:t>
            </a:r>
            <a:r>
              <a:rPr lang="zh-CN" altLang="en-US">
                <a:solidFill>
                  <a:srgbClr val="014723"/>
                </a:solidFill>
                <a:latin typeface="微软雅黑" panose="020B0503020204020204" pitchFamily="34" charset="-122"/>
                <a:ea typeface="微软雅黑" panose="020B0503020204020204" pitchFamily="34" charset="-122"/>
              </a:rPr>
              <a:t>：张晓溪</a:t>
            </a:r>
            <a:endParaRPr lang="en-US" altLang="zh-CN">
              <a:solidFill>
                <a:srgbClr val="014723"/>
              </a:solidFill>
              <a:latin typeface="微软雅黑" panose="020B0503020204020204" pitchFamily="34" charset="-122"/>
              <a:ea typeface="微软雅黑" panose="020B0503020204020204" pitchFamily="34" charset="-122"/>
            </a:endParaRPr>
          </a:p>
        </p:txBody>
      </p:sp>
      <p:sp>
        <p:nvSpPr>
          <p:cNvPr id="18" name="Freeform 7"/>
          <p:cNvSpPr>
            <a:spLocks noChangeAspect="1" noEditPoints="1"/>
          </p:cNvSpPr>
          <p:nvPr/>
        </p:nvSpPr>
        <p:spPr bwMode="auto">
          <a:xfrm>
            <a:off x="4549092"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14723"/>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613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E481B2-7E74-8599-F1CF-89B8EEF766FC}"/>
              </a:ext>
            </a:extLst>
          </p:cNvPr>
          <p:cNvSpPr txBox="1"/>
          <p:nvPr/>
        </p:nvSpPr>
        <p:spPr>
          <a:xfrm>
            <a:off x="1143000" y="1280160"/>
            <a:ext cx="6370320" cy="5139869"/>
          </a:xfrm>
          <a:prstGeom prst="rect">
            <a:avLst/>
          </a:prstGeom>
          <a:noFill/>
        </p:spPr>
        <p:txBody>
          <a:bodyPr wrap="square" rtlCol="0">
            <a:spAutoFit/>
          </a:bodyPr>
          <a:lstStyle/>
          <a:p>
            <a:pPr marL="342900" indent="-342900">
              <a:lnSpc>
                <a:spcPct val="200000"/>
              </a:lnSpc>
              <a:buFont typeface="+mj-lt"/>
              <a:buAutoNum type="arabicPeriod"/>
            </a:pPr>
            <a:r>
              <a:rPr lang="en-US" sz="2800" b="1" dirty="0" err="1">
                <a:latin typeface="Consolas" panose="020B0609020204030204" pitchFamily="49" charset="0"/>
                <a:ea typeface="Microsoft YaHei" panose="020B0503020204020204" pitchFamily="34" charset="-122"/>
                <a:cs typeface="Consolas" panose="020B0609020204030204" pitchFamily="49" charset="0"/>
              </a:rPr>
              <a:t>计算机语言基础</a:t>
            </a:r>
            <a:endParaRPr lang="en-US" sz="2800" b="1" dirty="0">
              <a:latin typeface="Consolas" panose="020B0609020204030204" pitchFamily="49" charset="0"/>
              <a:ea typeface="Microsoft YaHei" panose="020B0503020204020204" pitchFamily="34" charset="-122"/>
              <a:cs typeface="Consolas" panose="020B0609020204030204" pitchFamily="49" charset="0"/>
            </a:endParaRPr>
          </a:p>
          <a:p>
            <a:pPr marL="342900" indent="-342900">
              <a:lnSpc>
                <a:spcPct val="200000"/>
              </a:lnSpc>
              <a:buFont typeface="+mj-lt"/>
              <a:buAutoNum type="arabicPeriod"/>
            </a:pPr>
            <a:r>
              <a:rPr lang="en-US" sz="2800" b="1" dirty="0" err="1">
                <a:latin typeface="Consolas" panose="020B0609020204030204" pitchFamily="49" charset="0"/>
                <a:ea typeface="Microsoft YaHei" panose="020B0503020204020204" pitchFamily="34" charset="-122"/>
                <a:cs typeface="Consolas" panose="020B0609020204030204" pitchFamily="49" charset="0"/>
              </a:rPr>
              <a:t>C语言IDE</a:t>
            </a:r>
            <a:r>
              <a:rPr lang="en-US" sz="2800" b="1" dirty="0">
                <a:latin typeface="Consolas" panose="020B0609020204030204" pitchFamily="49" charset="0"/>
                <a:ea typeface="Microsoft YaHei" panose="020B0503020204020204" pitchFamily="34" charset="-122"/>
                <a:cs typeface="Consolas" panose="020B0609020204030204" pitchFamily="49" charset="0"/>
              </a:rPr>
              <a:t> (Dev-C++)</a:t>
            </a:r>
          </a:p>
          <a:p>
            <a:pPr marL="342900" indent="-342900">
              <a:lnSpc>
                <a:spcPct val="200000"/>
              </a:lnSpc>
              <a:buFont typeface="+mj-lt"/>
              <a:buAutoNum type="arabicPeriod"/>
            </a:pPr>
            <a:r>
              <a:rPr lang="en-US" sz="2800" b="1" dirty="0">
                <a:latin typeface="Consolas" panose="020B0609020204030204" pitchFamily="49" charset="0"/>
                <a:ea typeface="Microsoft YaHei" panose="020B0503020204020204" pitchFamily="34" charset="-122"/>
                <a:cs typeface="Consolas" panose="020B0609020204030204" pitchFamily="49" charset="0"/>
              </a:rPr>
              <a:t>Hello </a:t>
            </a:r>
            <a:r>
              <a:rPr lang="en-US" sz="2800" b="1" dirty="0" err="1">
                <a:latin typeface="Consolas" panose="020B0609020204030204" pitchFamily="49" charset="0"/>
                <a:ea typeface="Microsoft YaHei" panose="020B0503020204020204" pitchFamily="34" charset="-122"/>
                <a:cs typeface="Consolas" panose="020B0609020204030204" pitchFamily="49" charset="0"/>
              </a:rPr>
              <a:t>World演示程序</a:t>
            </a:r>
            <a:endParaRPr lang="en-US" sz="2800" b="1" dirty="0">
              <a:latin typeface="Consolas" panose="020B0609020204030204" pitchFamily="49" charset="0"/>
              <a:ea typeface="Microsoft YaHei" panose="020B0503020204020204" pitchFamily="34" charset="-122"/>
              <a:cs typeface="Consolas" panose="020B0609020204030204" pitchFamily="49" charset="0"/>
            </a:endParaRPr>
          </a:p>
          <a:p>
            <a:pPr marL="342900" indent="-342900">
              <a:lnSpc>
                <a:spcPct val="200000"/>
              </a:lnSpc>
              <a:buFont typeface="+mj-lt"/>
              <a:buAutoNum type="arabicPeriod"/>
            </a:pPr>
            <a:r>
              <a:rPr lang="en-US" sz="2800" b="1" dirty="0" err="1">
                <a:latin typeface="Consolas" panose="020B0609020204030204" pitchFamily="49" charset="0"/>
                <a:ea typeface="Microsoft YaHei" panose="020B0503020204020204" pitchFamily="34" charset="-122"/>
                <a:cs typeface="Consolas" panose="020B0609020204030204" pitchFamily="49" charset="0"/>
              </a:rPr>
              <a:t>编译过程</a:t>
            </a:r>
            <a:endParaRPr lang="en-US" sz="2800" b="1" dirty="0">
              <a:latin typeface="Consolas" panose="020B0609020204030204" pitchFamily="49" charset="0"/>
              <a:ea typeface="Microsoft YaHei" panose="020B0503020204020204" pitchFamily="34" charset="-122"/>
              <a:cs typeface="Consolas" panose="020B0609020204030204" pitchFamily="49" charset="0"/>
            </a:endParaRPr>
          </a:p>
          <a:p>
            <a:pPr marL="342900" indent="-342900">
              <a:lnSpc>
                <a:spcPct val="200000"/>
              </a:lnSpc>
              <a:buFont typeface="+mj-lt"/>
              <a:buAutoNum type="arabicPeriod"/>
            </a:pPr>
            <a:r>
              <a:rPr lang="en-US" sz="2800" b="1" dirty="0" err="1">
                <a:latin typeface="Consolas" panose="020B0609020204030204" pitchFamily="49" charset="0"/>
                <a:ea typeface="Microsoft YaHei" panose="020B0503020204020204" pitchFamily="34" charset="-122"/>
                <a:cs typeface="Consolas" panose="020B0609020204030204" pitchFamily="49" charset="0"/>
              </a:rPr>
              <a:t>C语言基本语法</a:t>
            </a:r>
            <a:endParaRPr lang="en-US" sz="2800" b="1" dirty="0">
              <a:latin typeface="Consolas" panose="020B0609020204030204" pitchFamily="49" charset="0"/>
              <a:ea typeface="Microsoft YaHei" panose="020B0503020204020204" pitchFamily="34" charset="-122"/>
              <a:cs typeface="Consolas" panose="020B0609020204030204" pitchFamily="49" charset="0"/>
            </a:endParaRPr>
          </a:p>
          <a:p>
            <a:pPr marL="342900" indent="-342900">
              <a:lnSpc>
                <a:spcPct val="200000"/>
              </a:lnSpc>
              <a:buFont typeface="+mj-lt"/>
              <a:buAutoNum type="arabicPeriod"/>
            </a:pPr>
            <a:endParaRPr lang="en-US" sz="2800" b="1" dirty="0">
              <a:latin typeface="Consolas" panose="020B0609020204030204" pitchFamily="49" charset="0"/>
              <a:ea typeface="Microsoft YaHei" panose="020B0503020204020204" pitchFamily="34" charset="-122"/>
              <a:cs typeface="Consolas" panose="020B0609020204030204" pitchFamily="49"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latin typeface="Microsoft YaHei" panose="020B0503020204020204" pitchFamily="34" charset="-122"/>
                <a:ea typeface="Microsoft YaHei" panose="020B0503020204020204" pitchFamily="34" charset="-122"/>
              </a:rPr>
              <a:t>在计算机的内部，主要的电子元件都是由晶体管</a:t>
            </a:r>
            <a:r>
              <a:rPr lang="en-US" altLang="zh-CN" sz="3200" dirty="0">
                <a:latin typeface="Microsoft YaHei" panose="020B0503020204020204" pitchFamily="34" charset="-122"/>
                <a:ea typeface="Microsoft YaHei" panose="020B0503020204020204" pitchFamily="34" charset="-122"/>
                <a:cs typeface="Consolas" panose="020B0609020204030204" pitchFamily="49" charset="0"/>
              </a:rPr>
              <a:t>(Transistors)</a:t>
            </a:r>
            <a:r>
              <a:rPr lang="zh-CN" altLang="en-US" sz="3200" dirty="0">
                <a:latin typeface="Microsoft YaHei" panose="020B0503020204020204" pitchFamily="34" charset="-122"/>
                <a:ea typeface="Microsoft YaHei" panose="020B0503020204020204" pitchFamily="34" charset="-122"/>
              </a:rPr>
              <a:t>构成的，这就意味着计算机只能理解</a:t>
            </a:r>
            <a:r>
              <a:rPr lang="en-US" altLang="zh-CN" sz="32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0</a:t>
            </a:r>
            <a:r>
              <a:rPr lang="en-US" altLang="zh-CN" sz="3200" dirty="0">
                <a:latin typeface="Microsoft YaHei" panose="020B0503020204020204" pitchFamily="34" charset="-122"/>
                <a:ea typeface="Microsoft YaHei" panose="020B0503020204020204" pitchFamily="34" charset="-122"/>
              </a:rPr>
              <a:t>(</a:t>
            </a:r>
            <a:r>
              <a:rPr lang="zh-CN" altLang="en-US" sz="3200" dirty="0">
                <a:latin typeface="Microsoft YaHei" panose="020B0503020204020204" pitchFamily="34" charset="-122"/>
                <a:ea typeface="Microsoft YaHei" panose="020B0503020204020204" pitchFamily="34" charset="-122"/>
              </a:rPr>
              <a:t>低电平</a:t>
            </a:r>
            <a:r>
              <a:rPr lang="en-US" altLang="zh-CN" sz="3200" dirty="0">
                <a:latin typeface="Microsoft YaHei" panose="020B0503020204020204" pitchFamily="34" charset="-122"/>
                <a:ea typeface="Microsoft YaHei" panose="020B0503020204020204" pitchFamily="34" charset="-122"/>
              </a:rPr>
              <a:t>)</a:t>
            </a:r>
            <a:r>
              <a:rPr lang="zh-CN" altLang="en-US" sz="3200" dirty="0">
                <a:latin typeface="Microsoft YaHei" panose="020B0503020204020204" pitchFamily="34" charset="-122"/>
                <a:ea typeface="Microsoft YaHei" panose="020B0503020204020204" pitchFamily="34" charset="-122"/>
              </a:rPr>
              <a:t>和</a:t>
            </a:r>
            <a:r>
              <a:rPr lang="en-US" altLang="zh-CN" sz="3200" dirty="0">
                <a:solidFill>
                  <a:srgbClr val="00B050"/>
                </a:solidFill>
                <a:latin typeface="Consolas" panose="020B0609020204030204" pitchFamily="49" charset="0"/>
                <a:ea typeface="Microsoft YaHei" panose="020B0503020204020204" pitchFamily="34" charset="-122"/>
                <a:cs typeface="Consolas" panose="020B0609020204030204" pitchFamily="49" charset="0"/>
              </a:rPr>
              <a:t>1</a:t>
            </a:r>
            <a:r>
              <a:rPr lang="en-US" altLang="zh-CN" sz="3200" dirty="0">
                <a:latin typeface="Microsoft YaHei" panose="020B0503020204020204" pitchFamily="34" charset="-122"/>
                <a:ea typeface="Microsoft YaHei" panose="020B0503020204020204" pitchFamily="34" charset="-122"/>
              </a:rPr>
              <a:t>(</a:t>
            </a:r>
            <a:r>
              <a:rPr lang="zh-CN" altLang="en-US" sz="3200" dirty="0">
                <a:latin typeface="Microsoft YaHei" panose="020B0503020204020204" pitchFamily="34" charset="-122"/>
                <a:ea typeface="Microsoft YaHei" panose="020B0503020204020204" pitchFamily="34" charset="-122"/>
              </a:rPr>
              <a:t>高电平</a:t>
            </a:r>
            <a:r>
              <a:rPr lang="en-US" altLang="zh-CN" sz="3200" dirty="0">
                <a:latin typeface="Microsoft YaHei" panose="020B0503020204020204" pitchFamily="34" charset="-122"/>
                <a:ea typeface="Microsoft YaHei" panose="020B0503020204020204" pitchFamily="34" charset="-122"/>
              </a:rPr>
              <a:t>)</a:t>
            </a:r>
          </a:p>
          <a:p>
            <a:r>
              <a:rPr lang="zh-CN" altLang="en-US" sz="3200" dirty="0">
                <a:solidFill>
                  <a:schemeClr val="tx1">
                    <a:lumMod val="65000"/>
                    <a:lumOff val="35000"/>
                  </a:schemeClr>
                </a:solidFill>
                <a:latin typeface="Microsoft YaHei" panose="020B0503020204020204" pitchFamily="34" charset="-122"/>
                <a:ea typeface="Microsoft YaHei" panose="020B0503020204020204" pitchFamily="34" charset="-122"/>
              </a:rPr>
              <a:t>如果想和计算机直接交流，就必须使用只由</a:t>
            </a:r>
            <a:r>
              <a:rPr lang="en-US" altLang="zh-CN" sz="3200" dirty="0">
                <a:solidFill>
                  <a:schemeClr val="tx1">
                    <a:lumMod val="65000"/>
                    <a:lumOff val="35000"/>
                  </a:schemeClr>
                </a:solidFill>
                <a:latin typeface="Microsoft YaHei" panose="020B0503020204020204" pitchFamily="34" charset="-122"/>
                <a:ea typeface="Microsoft YaHei" panose="020B0503020204020204" pitchFamily="34" charset="-122"/>
                <a:cs typeface="Consolas" panose="020B0609020204030204" pitchFamily="49" charset="0"/>
              </a:rPr>
              <a:t>0</a:t>
            </a:r>
            <a:r>
              <a:rPr lang="zh-CN" altLang="en-US" sz="3200" dirty="0">
                <a:solidFill>
                  <a:schemeClr val="tx1">
                    <a:lumMod val="65000"/>
                    <a:lumOff val="35000"/>
                  </a:schemeClr>
                </a:solidFill>
                <a:latin typeface="Microsoft YaHei" panose="020B0503020204020204" pitchFamily="34" charset="-122"/>
                <a:ea typeface="Microsoft YaHei" panose="020B0503020204020204" pitchFamily="34" charset="-122"/>
              </a:rPr>
              <a:t>和</a:t>
            </a:r>
            <a:r>
              <a:rPr lang="en-US" altLang="zh-CN" sz="3200" dirty="0">
                <a:solidFill>
                  <a:schemeClr val="tx1">
                    <a:lumMod val="65000"/>
                    <a:lumOff val="35000"/>
                  </a:schemeClr>
                </a:solidFill>
                <a:latin typeface="Microsoft YaHei" panose="020B0503020204020204" pitchFamily="34" charset="-122"/>
                <a:ea typeface="Microsoft YaHei" panose="020B0503020204020204" pitchFamily="34" charset="-122"/>
                <a:cs typeface="Consolas" panose="020B0609020204030204" pitchFamily="49" charset="0"/>
              </a:rPr>
              <a:t>1</a:t>
            </a:r>
            <a:r>
              <a:rPr lang="zh-CN" altLang="en-US" sz="3200" dirty="0">
                <a:solidFill>
                  <a:schemeClr val="tx1">
                    <a:lumMod val="65000"/>
                    <a:lumOff val="35000"/>
                  </a:schemeClr>
                </a:solidFill>
                <a:latin typeface="Microsoft YaHei" panose="020B0503020204020204" pitchFamily="34" charset="-122"/>
                <a:ea typeface="Microsoft YaHei" panose="020B0503020204020204" pitchFamily="34" charset="-122"/>
              </a:rPr>
              <a:t>构成的机器指令</a:t>
            </a:r>
          </a:p>
        </p:txBody>
      </p:sp>
      <p:sp>
        <p:nvSpPr>
          <p:cNvPr id="7" name="学论网-矩形 1">
            <a:extLst>
              <a:ext uri="{FF2B5EF4-FFF2-40B4-BE49-F238E27FC236}">
                <a16:creationId xmlns:a16="http://schemas.microsoft.com/office/drawing/2014/main" id="{EE5003A8-B0E1-3434-B69E-BD4E138A3D8A}"/>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机器语言</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pic>
        <p:nvPicPr>
          <p:cNvPr id="9" name="Picture 8">
            <a:extLst>
              <a:ext uri="{FF2B5EF4-FFF2-40B4-BE49-F238E27FC236}">
                <a16:creationId xmlns:a16="http://schemas.microsoft.com/office/drawing/2014/main" id="{516A27CF-E141-7722-1FF9-5F106EED25CB}"/>
              </a:ext>
            </a:extLst>
          </p:cNvPr>
          <p:cNvPicPr>
            <a:picLocks noChangeAspect="1"/>
          </p:cNvPicPr>
          <p:nvPr/>
        </p:nvPicPr>
        <p:blipFill>
          <a:blip r:embed="rId3"/>
          <a:stretch>
            <a:fillRect/>
          </a:stretch>
        </p:blipFill>
        <p:spPr>
          <a:xfrm>
            <a:off x="9296400" y="1645149"/>
            <a:ext cx="2057400" cy="2468880"/>
          </a:xfrm>
          <a:prstGeom prst="rect">
            <a:avLst/>
          </a:prstGeom>
        </p:spPr>
      </p:pic>
      <p:pic>
        <p:nvPicPr>
          <p:cNvPr id="10" name="Picture 9">
            <a:extLst>
              <a:ext uri="{FF2B5EF4-FFF2-40B4-BE49-F238E27FC236}">
                <a16:creationId xmlns:a16="http://schemas.microsoft.com/office/drawing/2014/main" id="{AE838A96-0F24-69DB-A09A-75616D506B4F}"/>
              </a:ext>
            </a:extLst>
          </p:cNvPr>
          <p:cNvPicPr>
            <a:picLocks noChangeAspect="1"/>
          </p:cNvPicPr>
          <p:nvPr/>
        </p:nvPicPr>
        <p:blipFill>
          <a:blip r:embed="rId4"/>
          <a:stretch>
            <a:fillRect/>
          </a:stretch>
        </p:blipFill>
        <p:spPr>
          <a:xfrm>
            <a:off x="6476479" y="1645149"/>
            <a:ext cx="2057400" cy="2468880"/>
          </a:xfrm>
          <a:prstGeom prst="rect">
            <a:avLst/>
          </a:prstGeom>
        </p:spPr>
      </p:pic>
      <p:pic>
        <p:nvPicPr>
          <p:cNvPr id="18" name="Picture 17">
            <a:extLst>
              <a:ext uri="{FF2B5EF4-FFF2-40B4-BE49-F238E27FC236}">
                <a16:creationId xmlns:a16="http://schemas.microsoft.com/office/drawing/2014/main" id="{AB7D8A33-BFFE-562E-FC66-2371FCFDB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5408" y="4613492"/>
            <a:ext cx="3048000" cy="1714500"/>
          </a:xfrm>
          <a:prstGeom prst="rect">
            <a:avLst/>
          </a:prstGeom>
        </p:spPr>
      </p:pic>
    </p:spTree>
    <p:extLst>
      <p:ext uri="{BB962C8B-B14F-4D97-AF65-F5344CB8AC3E}">
        <p14:creationId xmlns:p14="http://schemas.microsoft.com/office/powerpoint/2010/main" val="662530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solidFill>
                  <a:schemeClr val="tx1">
                    <a:lumMod val="65000"/>
                    <a:lumOff val="35000"/>
                  </a:schemeClr>
                </a:solidFill>
                <a:latin typeface="Microsoft YaHei" panose="020B0503020204020204" pitchFamily="34" charset="-122"/>
                <a:ea typeface="Microsoft YaHei" panose="020B0503020204020204" pitchFamily="34" charset="-122"/>
              </a:rPr>
              <a:t>在计算机的内部，主要的电子元件都是由晶体管</a:t>
            </a:r>
            <a:r>
              <a:rPr lang="en-US" altLang="zh-CN" sz="3200" dirty="0">
                <a:solidFill>
                  <a:schemeClr val="tx1">
                    <a:lumMod val="65000"/>
                    <a:lumOff val="35000"/>
                  </a:schemeClr>
                </a:solidFill>
                <a:latin typeface="Microsoft YaHei" panose="020B0503020204020204" pitchFamily="34" charset="-122"/>
                <a:ea typeface="Microsoft YaHei" panose="020B0503020204020204" pitchFamily="34" charset="-122"/>
                <a:cs typeface="Consolas" panose="020B0609020204030204" pitchFamily="49" charset="0"/>
              </a:rPr>
              <a:t>(Transistors)</a:t>
            </a:r>
            <a:r>
              <a:rPr lang="zh-CN" altLang="en-US" sz="3200" dirty="0">
                <a:solidFill>
                  <a:schemeClr val="tx1">
                    <a:lumMod val="65000"/>
                    <a:lumOff val="35000"/>
                  </a:schemeClr>
                </a:solidFill>
                <a:latin typeface="Microsoft YaHei" panose="020B0503020204020204" pitchFamily="34" charset="-122"/>
                <a:ea typeface="Microsoft YaHei" panose="020B0503020204020204" pitchFamily="34" charset="-122"/>
              </a:rPr>
              <a:t>构成的，这就意味着计算机只能理解</a:t>
            </a:r>
            <a:r>
              <a:rPr lang="en-US" altLang="zh-CN" sz="32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0</a:t>
            </a:r>
            <a:r>
              <a:rPr lang="en-US" altLang="zh-CN" sz="320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3200" dirty="0">
                <a:solidFill>
                  <a:schemeClr val="tx1">
                    <a:lumMod val="65000"/>
                    <a:lumOff val="35000"/>
                  </a:schemeClr>
                </a:solidFill>
                <a:latin typeface="Microsoft YaHei" panose="020B0503020204020204" pitchFamily="34" charset="-122"/>
                <a:ea typeface="Microsoft YaHei" panose="020B0503020204020204" pitchFamily="34" charset="-122"/>
              </a:rPr>
              <a:t>低电平</a:t>
            </a:r>
            <a:r>
              <a:rPr lang="en-US" altLang="zh-CN" sz="320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3200" dirty="0">
                <a:solidFill>
                  <a:schemeClr val="tx1">
                    <a:lumMod val="65000"/>
                    <a:lumOff val="35000"/>
                  </a:schemeClr>
                </a:solidFill>
                <a:latin typeface="Microsoft YaHei" panose="020B0503020204020204" pitchFamily="34" charset="-122"/>
                <a:ea typeface="Microsoft YaHei" panose="020B0503020204020204" pitchFamily="34" charset="-122"/>
              </a:rPr>
              <a:t>和</a:t>
            </a:r>
            <a:r>
              <a:rPr lang="en-US" altLang="zh-CN" sz="3200" dirty="0">
                <a:solidFill>
                  <a:srgbClr val="92D050"/>
                </a:solidFill>
                <a:latin typeface="Consolas" panose="020B0609020204030204" pitchFamily="49" charset="0"/>
                <a:ea typeface="Microsoft YaHei" panose="020B0503020204020204" pitchFamily="34" charset="-122"/>
                <a:cs typeface="Consolas" panose="020B0609020204030204" pitchFamily="49" charset="0"/>
              </a:rPr>
              <a:t>1</a:t>
            </a:r>
            <a:r>
              <a:rPr lang="en-US" altLang="zh-CN" sz="320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3200" dirty="0">
                <a:solidFill>
                  <a:schemeClr val="tx1">
                    <a:lumMod val="65000"/>
                    <a:lumOff val="35000"/>
                  </a:schemeClr>
                </a:solidFill>
                <a:latin typeface="Microsoft YaHei" panose="020B0503020204020204" pitchFamily="34" charset="-122"/>
                <a:ea typeface="Microsoft YaHei" panose="020B0503020204020204" pitchFamily="34" charset="-122"/>
              </a:rPr>
              <a:t>高电平</a:t>
            </a:r>
            <a:r>
              <a:rPr lang="en-US" altLang="zh-CN" sz="3200" dirty="0">
                <a:solidFill>
                  <a:schemeClr val="tx1">
                    <a:lumMod val="65000"/>
                    <a:lumOff val="35000"/>
                  </a:schemeClr>
                </a:solidFill>
                <a:latin typeface="Microsoft YaHei" panose="020B0503020204020204" pitchFamily="34" charset="-122"/>
                <a:ea typeface="Microsoft YaHei" panose="020B0503020204020204" pitchFamily="34" charset="-122"/>
              </a:rPr>
              <a:t>)</a:t>
            </a:r>
          </a:p>
          <a:p>
            <a:r>
              <a:rPr lang="zh-CN" altLang="en-US" sz="3200" dirty="0">
                <a:latin typeface="Microsoft YaHei" panose="020B0503020204020204" pitchFamily="34" charset="-122"/>
                <a:ea typeface="Microsoft YaHei" panose="020B0503020204020204" pitchFamily="34" charset="-122"/>
              </a:rPr>
              <a:t>如果想和计算机直接交流，就必须使用只由</a:t>
            </a:r>
            <a:r>
              <a:rPr lang="en-US" altLang="zh-CN" sz="3200" dirty="0">
                <a:latin typeface="Microsoft YaHei" panose="020B0503020204020204" pitchFamily="34" charset="-122"/>
                <a:ea typeface="Microsoft YaHei" panose="020B0503020204020204" pitchFamily="34" charset="-122"/>
                <a:cs typeface="Consolas" panose="020B0609020204030204" pitchFamily="49" charset="0"/>
              </a:rPr>
              <a:t>0</a:t>
            </a:r>
            <a:r>
              <a:rPr lang="zh-CN" altLang="en-US" sz="3200" dirty="0">
                <a:latin typeface="Microsoft YaHei" panose="020B0503020204020204" pitchFamily="34" charset="-122"/>
                <a:ea typeface="Microsoft YaHei" panose="020B0503020204020204" pitchFamily="34" charset="-122"/>
              </a:rPr>
              <a:t>和</a:t>
            </a:r>
            <a:r>
              <a:rPr lang="en-US" altLang="zh-CN" sz="3200" dirty="0">
                <a:latin typeface="Microsoft YaHei" panose="020B0503020204020204" pitchFamily="34" charset="-122"/>
                <a:ea typeface="Microsoft YaHei" panose="020B0503020204020204" pitchFamily="34" charset="-122"/>
                <a:cs typeface="Consolas" panose="020B0609020204030204" pitchFamily="49" charset="0"/>
              </a:rPr>
              <a:t>1</a:t>
            </a:r>
            <a:r>
              <a:rPr lang="zh-CN" altLang="en-US" sz="3200" dirty="0">
                <a:latin typeface="Microsoft YaHei" panose="020B0503020204020204" pitchFamily="34" charset="-122"/>
                <a:ea typeface="Microsoft YaHei" panose="020B0503020204020204" pitchFamily="34" charset="-122"/>
              </a:rPr>
              <a:t>构成的机器指令</a:t>
            </a:r>
          </a:p>
        </p:txBody>
      </p:sp>
      <p:sp>
        <p:nvSpPr>
          <p:cNvPr id="7" name="学论网-矩形 1">
            <a:extLst>
              <a:ext uri="{FF2B5EF4-FFF2-40B4-BE49-F238E27FC236}">
                <a16:creationId xmlns:a16="http://schemas.microsoft.com/office/drawing/2014/main" id="{EE5003A8-B0E1-3434-B69E-BD4E138A3D8A}"/>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机器语言</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pic>
        <p:nvPicPr>
          <p:cNvPr id="2" name="图片 99">
            <a:extLst>
              <a:ext uri="{FF2B5EF4-FFF2-40B4-BE49-F238E27FC236}">
                <a16:creationId xmlns:a16="http://schemas.microsoft.com/office/drawing/2014/main" id="{62BB08B7-1A32-57EF-63C1-E2FF68222DC1}"/>
              </a:ext>
            </a:extLst>
          </p:cNvPr>
          <p:cNvPicPr/>
          <p:nvPr/>
        </p:nvPicPr>
        <p:blipFill>
          <a:blip r:embed="rId3" r:link="rId4"/>
          <a:stretch>
            <a:fillRect/>
          </a:stretch>
        </p:blipFill>
        <p:spPr>
          <a:xfrm>
            <a:off x="6827520" y="2341245"/>
            <a:ext cx="4258310" cy="2675255"/>
          </a:xfrm>
          <a:prstGeom prst="rect">
            <a:avLst/>
          </a:prstGeom>
          <a:noFill/>
          <a:ln w="9525">
            <a:noFill/>
          </a:ln>
        </p:spPr>
      </p:pic>
      <p:sp>
        <p:nvSpPr>
          <p:cNvPr id="8" name="TextBox 7">
            <a:extLst>
              <a:ext uri="{FF2B5EF4-FFF2-40B4-BE49-F238E27FC236}">
                <a16:creationId xmlns:a16="http://schemas.microsoft.com/office/drawing/2014/main" id="{BF5AEE57-0E73-ABA4-3C16-4FA9FD20B29F}"/>
              </a:ext>
            </a:extLst>
          </p:cNvPr>
          <p:cNvSpPr txBox="1"/>
          <p:nvPr/>
        </p:nvSpPr>
        <p:spPr>
          <a:xfrm>
            <a:off x="6993924" y="2434281"/>
            <a:ext cx="1334530" cy="369332"/>
          </a:xfrm>
          <a:prstGeom prst="rect">
            <a:avLst/>
          </a:prstGeom>
          <a:noFill/>
        </p:spPr>
        <p:txBody>
          <a:bodyPr wrap="square" rtlCol="0">
            <a:spAutoFit/>
          </a:bodyPr>
          <a:lstStyle/>
          <a:p>
            <a:r>
              <a:rPr lang="en-CN" b="1" dirty="0">
                <a:solidFill>
                  <a:srgbClr val="0432FF"/>
                </a:solidFill>
                <a:latin typeface="Microsoft YaHei" panose="020B0503020204020204" pitchFamily="34" charset="-122"/>
                <a:ea typeface="Microsoft YaHei" panose="020B0503020204020204" pitchFamily="34" charset="-122"/>
                <a:cs typeface="Consolas" panose="020B0609020204030204" pitchFamily="49" charset="0"/>
              </a:rPr>
              <a:t>中央处理器</a:t>
            </a:r>
          </a:p>
        </p:txBody>
      </p:sp>
      <p:sp>
        <p:nvSpPr>
          <p:cNvPr id="9" name="TextBox 8">
            <a:extLst>
              <a:ext uri="{FF2B5EF4-FFF2-40B4-BE49-F238E27FC236}">
                <a16:creationId xmlns:a16="http://schemas.microsoft.com/office/drawing/2014/main" id="{C3FBC1B4-2833-8955-0994-718C9F1E7297}"/>
              </a:ext>
            </a:extLst>
          </p:cNvPr>
          <p:cNvSpPr txBox="1"/>
          <p:nvPr/>
        </p:nvSpPr>
        <p:spPr>
          <a:xfrm>
            <a:off x="9613556" y="1971913"/>
            <a:ext cx="914400" cy="369332"/>
          </a:xfrm>
          <a:prstGeom prst="rect">
            <a:avLst/>
          </a:prstGeom>
          <a:noFill/>
        </p:spPr>
        <p:txBody>
          <a:bodyPr wrap="square" rtlCol="0">
            <a:spAutoFit/>
          </a:bodyPr>
          <a:lstStyle/>
          <a:p>
            <a:r>
              <a:rPr lang="en-CN" b="1" dirty="0">
                <a:solidFill>
                  <a:srgbClr val="0432FF"/>
                </a:solidFill>
                <a:latin typeface="Microsoft YaHei" panose="020B0503020204020204" pitchFamily="34" charset="-122"/>
                <a:ea typeface="Microsoft YaHei" panose="020B0503020204020204" pitchFamily="34" charset="-122"/>
                <a:cs typeface="Consolas" panose="020B0609020204030204" pitchFamily="49" charset="0"/>
              </a:rPr>
              <a:t>内存</a:t>
            </a:r>
          </a:p>
        </p:txBody>
      </p:sp>
      <p:sp>
        <p:nvSpPr>
          <p:cNvPr id="10" name="TextBox 9">
            <a:extLst>
              <a:ext uri="{FF2B5EF4-FFF2-40B4-BE49-F238E27FC236}">
                <a16:creationId xmlns:a16="http://schemas.microsoft.com/office/drawing/2014/main" id="{83ECB951-5E5A-2923-A994-B64343B4ED8E}"/>
              </a:ext>
            </a:extLst>
          </p:cNvPr>
          <p:cNvSpPr txBox="1"/>
          <p:nvPr/>
        </p:nvSpPr>
        <p:spPr>
          <a:xfrm>
            <a:off x="9378778" y="5016500"/>
            <a:ext cx="1383957" cy="369332"/>
          </a:xfrm>
          <a:prstGeom prst="rect">
            <a:avLst/>
          </a:prstGeom>
          <a:noFill/>
        </p:spPr>
        <p:txBody>
          <a:bodyPr wrap="square" rtlCol="0">
            <a:spAutoFit/>
          </a:bodyPr>
          <a:lstStyle/>
          <a:p>
            <a:r>
              <a:rPr lang="en-CN" b="1" dirty="0">
                <a:solidFill>
                  <a:srgbClr val="FF0000"/>
                </a:solidFill>
                <a:latin typeface="Microsoft YaHei" panose="020B0503020204020204" pitchFamily="34" charset="-122"/>
                <a:ea typeface="Microsoft YaHei" panose="020B0503020204020204" pitchFamily="34" charset="-122"/>
                <a:cs typeface="Consolas" panose="020B0609020204030204" pitchFamily="49" charset="0"/>
              </a:rPr>
              <a:t>数据和指令</a:t>
            </a:r>
          </a:p>
        </p:txBody>
      </p:sp>
      <p:sp>
        <p:nvSpPr>
          <p:cNvPr id="12" name="Oval 11">
            <a:extLst>
              <a:ext uri="{FF2B5EF4-FFF2-40B4-BE49-F238E27FC236}">
                <a16:creationId xmlns:a16="http://schemas.microsoft.com/office/drawing/2014/main" id="{3CE1D041-0D7F-47D3-5167-A541646A4F55}"/>
              </a:ext>
            </a:extLst>
          </p:cNvPr>
          <p:cNvSpPr/>
          <p:nvPr/>
        </p:nvSpPr>
        <p:spPr>
          <a:xfrm>
            <a:off x="5906529" y="5301046"/>
            <a:ext cx="1383957" cy="87591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b="1" dirty="0">
                <a:solidFill>
                  <a:srgbClr val="FF0000"/>
                </a:solidFill>
                <a:latin typeface="Microsoft YaHei" panose="020B0503020204020204" pitchFamily="34" charset="-122"/>
                <a:ea typeface="Microsoft YaHei" panose="020B0503020204020204" pitchFamily="34" charset="-122"/>
                <a:cs typeface="Consolas" panose="020B0609020204030204" pitchFamily="49" charset="0"/>
              </a:rPr>
              <a:t>指令的地址</a:t>
            </a:r>
          </a:p>
        </p:txBody>
      </p:sp>
      <p:cxnSp>
        <p:nvCxnSpPr>
          <p:cNvPr id="13" name="Curved Connector 12">
            <a:extLst>
              <a:ext uri="{FF2B5EF4-FFF2-40B4-BE49-F238E27FC236}">
                <a16:creationId xmlns:a16="http://schemas.microsoft.com/office/drawing/2014/main" id="{D858F8BD-AB3D-38D2-C5B1-56689F3766D8}"/>
              </a:ext>
            </a:extLst>
          </p:cNvPr>
          <p:cNvCxnSpPr>
            <a:cxnSpLocks/>
            <a:stCxn id="12" idx="0"/>
          </p:cNvCxnSpPr>
          <p:nvPr/>
        </p:nvCxnSpPr>
        <p:spPr>
          <a:xfrm rot="5400000" flipH="1" flipV="1">
            <a:off x="6369910" y="4479322"/>
            <a:ext cx="1050322" cy="593127"/>
          </a:xfrm>
          <a:prstGeom prst="curvedConnector3">
            <a:avLst>
              <a:gd name="adj1" fmla="val 98235"/>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85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3DED4448-DBC9-A694-2CBD-5662877A31CB}"/>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图灵与图灵机 </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(Turing machine)</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pic>
        <p:nvPicPr>
          <p:cNvPr id="5" name="Picture 4">
            <a:extLst>
              <a:ext uri="{FF2B5EF4-FFF2-40B4-BE49-F238E27FC236}">
                <a16:creationId xmlns:a16="http://schemas.microsoft.com/office/drawing/2014/main" id="{BF1A07D2-B618-6B3F-B92A-D3AB4CF720DB}"/>
              </a:ext>
            </a:extLst>
          </p:cNvPr>
          <p:cNvPicPr>
            <a:picLocks noChangeAspect="1"/>
          </p:cNvPicPr>
          <p:nvPr/>
        </p:nvPicPr>
        <p:blipFill>
          <a:blip r:embed="rId3"/>
          <a:stretch>
            <a:fillRect/>
          </a:stretch>
        </p:blipFill>
        <p:spPr>
          <a:xfrm>
            <a:off x="1420292" y="2250304"/>
            <a:ext cx="2555904" cy="3810001"/>
          </a:xfrm>
          <a:prstGeom prst="rect">
            <a:avLst/>
          </a:prstGeom>
        </p:spPr>
      </p:pic>
      <p:pic>
        <p:nvPicPr>
          <p:cNvPr id="1030" name="Picture 6">
            <a:extLst>
              <a:ext uri="{FF2B5EF4-FFF2-40B4-BE49-F238E27FC236}">
                <a16:creationId xmlns:a16="http://schemas.microsoft.com/office/drawing/2014/main" id="{2D466588-DE33-D7AB-598E-6DF662F00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2391" y="2855512"/>
            <a:ext cx="6138906" cy="263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888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3DED4448-DBC9-A694-2CBD-5662877A31CB}"/>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图灵与图灵机 </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(Turing machine)</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pic>
        <p:nvPicPr>
          <p:cNvPr id="2050" name="Picture 2" descr="Fig. 3">
            <a:extLst>
              <a:ext uri="{FF2B5EF4-FFF2-40B4-BE49-F238E27FC236}">
                <a16:creationId xmlns:a16="http://schemas.microsoft.com/office/drawing/2014/main" id="{044AB985-1E6E-906C-92B4-D718DA455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391" y="2956699"/>
            <a:ext cx="6138906" cy="23972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艾伦·麦席森·图灵">
            <a:extLst>
              <a:ext uri="{FF2B5EF4-FFF2-40B4-BE49-F238E27FC236}">
                <a16:creationId xmlns:a16="http://schemas.microsoft.com/office/drawing/2014/main" id="{FB3E4342-8BEC-27D8-53AE-79CCEADB3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292" y="2250305"/>
            <a:ext cx="28098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6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约翰·冯·诺依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292" y="2250305"/>
            <a:ext cx="2924908"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学论网-矩形 1">
            <a:extLst>
              <a:ext uri="{FF2B5EF4-FFF2-40B4-BE49-F238E27FC236}">
                <a16:creationId xmlns:a16="http://schemas.microsoft.com/office/drawing/2014/main" id="{55249278-DBAC-713B-4421-6F38A742FB80}"/>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冯</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诺依曼与现代计算机体系结构</a:t>
            </a:r>
          </a:p>
        </p:txBody>
      </p:sp>
      <p:sp>
        <p:nvSpPr>
          <p:cNvPr id="6" name="TextBox 5">
            <a:extLst>
              <a:ext uri="{FF2B5EF4-FFF2-40B4-BE49-F238E27FC236}">
                <a16:creationId xmlns:a16="http://schemas.microsoft.com/office/drawing/2014/main" id="{D9D43386-130E-97C5-5FF4-EBC5E3A405BD}"/>
              </a:ext>
            </a:extLst>
          </p:cNvPr>
          <p:cNvSpPr txBox="1"/>
          <p:nvPr/>
        </p:nvSpPr>
        <p:spPr>
          <a:xfrm>
            <a:off x="7166919" y="1590117"/>
            <a:ext cx="2582758" cy="400110"/>
          </a:xfrm>
          <a:prstGeom prst="rect">
            <a:avLst/>
          </a:prstGeom>
          <a:noFill/>
        </p:spPr>
        <p:txBody>
          <a:bodyPr wrap="none" rtlCol="0">
            <a:spAutoFit/>
          </a:bodyPr>
          <a:lstStyle/>
          <a:p>
            <a:r>
              <a:rPr lang="en-US" sz="2000" b="1" dirty="0">
                <a:solidFill>
                  <a:srgbClr val="FF0000"/>
                </a:solidFill>
                <a:latin typeface="Consolas" panose="020B0609020204030204" pitchFamily="49" charset="0"/>
                <a:cs typeface="Consolas" panose="020B0609020204030204" pitchFamily="49" charset="0"/>
              </a:rPr>
              <a:t>Von Neumann model</a:t>
            </a:r>
          </a:p>
        </p:txBody>
      </p:sp>
      <p:pic>
        <p:nvPicPr>
          <p:cNvPr id="3076" name="Picture 4">
            <a:extLst>
              <a:ext uri="{FF2B5EF4-FFF2-40B4-BE49-F238E27FC236}">
                <a16:creationId xmlns:a16="http://schemas.microsoft.com/office/drawing/2014/main" id="{9EC8D9F5-B103-85E0-9454-E187D6E8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752" y="2034920"/>
            <a:ext cx="6541523" cy="415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18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学论网-矩形 1">
            <a:extLst>
              <a:ext uri="{FF2B5EF4-FFF2-40B4-BE49-F238E27FC236}">
                <a16:creationId xmlns:a16="http://schemas.microsoft.com/office/drawing/2014/main" id="{55249278-DBAC-713B-4421-6F38A742FB80}"/>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冯</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诺依曼与现代计算机体系结构</a:t>
            </a:r>
          </a:p>
        </p:txBody>
      </p:sp>
      <p:sp>
        <p:nvSpPr>
          <p:cNvPr id="6" name="TextBox 5">
            <a:extLst>
              <a:ext uri="{FF2B5EF4-FFF2-40B4-BE49-F238E27FC236}">
                <a16:creationId xmlns:a16="http://schemas.microsoft.com/office/drawing/2014/main" id="{D9D43386-130E-97C5-5FF4-EBC5E3A405BD}"/>
              </a:ext>
            </a:extLst>
          </p:cNvPr>
          <p:cNvSpPr txBox="1"/>
          <p:nvPr/>
        </p:nvSpPr>
        <p:spPr>
          <a:xfrm>
            <a:off x="7166919" y="1590117"/>
            <a:ext cx="2582758" cy="400110"/>
          </a:xfrm>
          <a:prstGeom prst="rect">
            <a:avLst/>
          </a:prstGeom>
          <a:noFill/>
        </p:spPr>
        <p:txBody>
          <a:bodyPr wrap="none" rtlCol="0">
            <a:spAutoFit/>
          </a:bodyPr>
          <a:lstStyle/>
          <a:p>
            <a:r>
              <a:rPr lang="en-US" sz="2000" b="1" dirty="0">
                <a:solidFill>
                  <a:srgbClr val="FF0000"/>
                </a:solidFill>
                <a:latin typeface="Consolas" panose="020B0609020204030204" pitchFamily="49" charset="0"/>
                <a:cs typeface="Consolas" panose="020B0609020204030204" pitchFamily="49" charset="0"/>
              </a:rPr>
              <a:t>Von Neumann model</a:t>
            </a:r>
          </a:p>
        </p:txBody>
      </p:sp>
      <p:pic>
        <p:nvPicPr>
          <p:cNvPr id="3076" name="Picture 4">
            <a:extLst>
              <a:ext uri="{FF2B5EF4-FFF2-40B4-BE49-F238E27FC236}">
                <a16:creationId xmlns:a16="http://schemas.microsoft.com/office/drawing/2014/main" id="{9EC8D9F5-B103-85E0-9454-E187D6E80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752" y="2034920"/>
            <a:ext cx="6541523" cy="41502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AD7331-42C5-1C42-A56B-82316AD4FD62}"/>
              </a:ext>
            </a:extLst>
          </p:cNvPr>
          <p:cNvSpPr txBox="1"/>
          <p:nvPr/>
        </p:nvSpPr>
        <p:spPr>
          <a:xfrm>
            <a:off x="240725" y="2426389"/>
            <a:ext cx="4862615" cy="2954655"/>
          </a:xfrm>
          <a:prstGeom prst="rect">
            <a:avLst/>
          </a:prstGeom>
          <a:noFill/>
        </p:spPr>
        <p:txBody>
          <a:bodyPr wrap="square" rtlCol="0">
            <a:spAutoFit/>
          </a:bodyPr>
          <a:lstStyle/>
          <a:p>
            <a:r>
              <a:rPr lang="en-US" sz="2400" dirty="0" err="1">
                <a:latin typeface="Microsoft YaHei" panose="020B0503020204020204" pitchFamily="34" charset="-122"/>
                <a:ea typeface="Microsoft YaHei" panose="020B0503020204020204" pitchFamily="34" charset="-122"/>
              </a:rPr>
              <a:t>冯诺依曼架构基本原则</a:t>
            </a:r>
            <a:r>
              <a:rPr lang="zh-CN" altLang="en-US" sz="2400" dirty="0">
                <a:latin typeface="Microsoft YaHei" panose="020B0503020204020204" pitchFamily="34" charset="-122"/>
                <a:ea typeface="Microsoft YaHei" panose="020B0503020204020204" pitchFamily="34" charset="-122"/>
              </a:rPr>
              <a:t>：</a:t>
            </a:r>
            <a:br>
              <a:rPr lang="en-US" altLang="zh-CN" dirty="0">
                <a:latin typeface="Microsoft YaHei" panose="020B0503020204020204" pitchFamily="34" charset="-122"/>
                <a:ea typeface="Microsoft YaHei" panose="020B0503020204020204" pitchFamily="34" charset="-122"/>
              </a:rPr>
            </a:br>
            <a:endParaRPr lang="en-US" altLang="zh-CN"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b="1" dirty="0">
                <a:latin typeface="Microsoft YaHei" panose="020B0503020204020204" pitchFamily="34" charset="-122"/>
                <a:ea typeface="Microsoft YaHei" panose="020B0503020204020204" pitchFamily="34" charset="-122"/>
              </a:rPr>
              <a:t>采用二进制</a:t>
            </a:r>
            <a:r>
              <a:rPr lang="zh-CN" altLang="en-US" dirty="0">
                <a:latin typeface="Microsoft YaHei" panose="020B0503020204020204" pitchFamily="34" charset="-122"/>
                <a:ea typeface="Microsoft YaHei" panose="020B0503020204020204" pitchFamily="34" charset="-122"/>
              </a:rPr>
              <a:t>：指令和数据均采用二进制</a:t>
            </a:r>
            <a:endParaRPr lang="en-US" altLang="zh-CN"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b="1" dirty="0">
                <a:latin typeface="Microsoft YaHei" panose="020B0503020204020204" pitchFamily="34" charset="-122"/>
                <a:ea typeface="Microsoft YaHei" panose="020B0503020204020204" pitchFamily="34" charset="-122"/>
              </a:rPr>
              <a:t>存储程序</a:t>
            </a:r>
            <a:r>
              <a:rPr lang="zh-CN" altLang="en-US" dirty="0">
                <a:latin typeface="Microsoft YaHei" panose="020B0503020204020204" pitchFamily="34" charset="-122"/>
                <a:ea typeface="Microsoft YaHei" panose="020B0503020204020204" pitchFamily="34" charset="-122"/>
              </a:rPr>
              <a:t>：指令和数据均存储在存储器中</a:t>
            </a:r>
            <a:endParaRPr lang="en-US" altLang="zh-CN"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dirty="0">
                <a:latin typeface="Microsoft YaHei" panose="020B0503020204020204" pitchFamily="34" charset="-122"/>
                <a:ea typeface="Microsoft YaHei" panose="020B0503020204020204" pitchFamily="34" charset="-122"/>
              </a:rPr>
              <a:t>计算机由</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个硬件组成：</a:t>
            </a:r>
            <a:endParaRPr lang="en-US" altLang="zh-CN" dirty="0">
              <a:latin typeface="Microsoft YaHei" panose="020B0503020204020204" pitchFamily="34" charset="-122"/>
              <a:ea typeface="Microsoft YaHei" panose="020B0503020204020204" pitchFamily="34" charset="-122"/>
            </a:endParaRPr>
          </a:p>
          <a:p>
            <a:pPr marL="914400" lvl="1" indent="-457200">
              <a:buFont typeface="+mj-lt"/>
              <a:buAutoNum type="arabicPeriod"/>
            </a:pPr>
            <a:r>
              <a:rPr lang="zh-CN" altLang="en-US" b="1" dirty="0">
                <a:latin typeface="Microsoft YaHei" panose="020B0503020204020204" pitchFamily="34" charset="-122"/>
                <a:ea typeface="Microsoft YaHei" panose="020B0503020204020204" pitchFamily="34" charset="-122"/>
              </a:rPr>
              <a:t>控制器</a:t>
            </a:r>
            <a:endParaRPr lang="en-US" altLang="zh-CN" b="1" dirty="0">
              <a:latin typeface="Microsoft YaHei" panose="020B0503020204020204" pitchFamily="34" charset="-122"/>
              <a:ea typeface="Microsoft YaHei" panose="020B0503020204020204" pitchFamily="34" charset="-122"/>
            </a:endParaRPr>
          </a:p>
          <a:p>
            <a:pPr marL="914400" lvl="1" indent="-457200">
              <a:buFont typeface="+mj-lt"/>
              <a:buAutoNum type="arabicPeriod"/>
            </a:pPr>
            <a:r>
              <a:rPr lang="zh-CN" altLang="en-US" b="1" dirty="0">
                <a:latin typeface="Microsoft YaHei" panose="020B0503020204020204" pitchFamily="34" charset="-122"/>
                <a:ea typeface="Microsoft YaHei" panose="020B0503020204020204" pitchFamily="34" charset="-122"/>
              </a:rPr>
              <a:t>运算器</a:t>
            </a:r>
            <a:endParaRPr lang="en-US" altLang="zh-CN" b="1" dirty="0">
              <a:latin typeface="Microsoft YaHei" panose="020B0503020204020204" pitchFamily="34" charset="-122"/>
              <a:ea typeface="Microsoft YaHei" panose="020B0503020204020204" pitchFamily="34" charset="-122"/>
            </a:endParaRPr>
          </a:p>
          <a:p>
            <a:pPr marL="914400" lvl="1" indent="-457200">
              <a:buFont typeface="+mj-lt"/>
              <a:buAutoNum type="arabicPeriod"/>
            </a:pPr>
            <a:r>
              <a:rPr lang="zh-CN" altLang="en-US" b="1" dirty="0">
                <a:latin typeface="Microsoft YaHei" panose="020B0503020204020204" pitchFamily="34" charset="-122"/>
                <a:ea typeface="Microsoft YaHei" panose="020B0503020204020204" pitchFamily="34" charset="-122"/>
              </a:rPr>
              <a:t>存储器</a:t>
            </a:r>
            <a:endParaRPr lang="en-US" altLang="zh-CN" b="1" dirty="0">
              <a:latin typeface="Microsoft YaHei" panose="020B0503020204020204" pitchFamily="34" charset="-122"/>
              <a:ea typeface="Microsoft YaHei" panose="020B0503020204020204" pitchFamily="34" charset="-122"/>
            </a:endParaRPr>
          </a:p>
          <a:p>
            <a:pPr marL="914400" lvl="1" indent="-457200">
              <a:buFont typeface="+mj-lt"/>
              <a:buAutoNum type="arabicPeriod"/>
            </a:pPr>
            <a:r>
              <a:rPr lang="zh-CN" altLang="en-US" b="1" dirty="0">
                <a:latin typeface="Microsoft YaHei" panose="020B0503020204020204" pitchFamily="34" charset="-122"/>
                <a:ea typeface="Microsoft YaHei" panose="020B0503020204020204" pitchFamily="34" charset="-122"/>
              </a:rPr>
              <a:t>输入设备</a:t>
            </a:r>
            <a:endParaRPr lang="en-US" altLang="zh-CN" b="1" dirty="0">
              <a:latin typeface="Microsoft YaHei" panose="020B0503020204020204" pitchFamily="34" charset="-122"/>
              <a:ea typeface="Microsoft YaHei" panose="020B0503020204020204" pitchFamily="34" charset="-122"/>
            </a:endParaRPr>
          </a:p>
          <a:p>
            <a:pPr marL="914400" lvl="1" indent="-457200">
              <a:buFont typeface="+mj-lt"/>
              <a:buAutoNum type="arabicPeriod"/>
            </a:pPr>
            <a:r>
              <a:rPr lang="zh-CN" altLang="en-US" b="1" dirty="0">
                <a:latin typeface="Microsoft YaHei" panose="020B0503020204020204" pitchFamily="34" charset="-122"/>
                <a:ea typeface="Microsoft YaHei" panose="020B0503020204020204" pitchFamily="34" charset="-122"/>
              </a:rPr>
              <a:t>输出设备</a:t>
            </a:r>
            <a:endParaRPr lang="en-US"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16992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0FF10131-F003-4461-DEF9-269E01B8122B}"/>
              </a:ext>
            </a:extLst>
          </p:cNvPr>
          <p:cNvSpPr>
            <a:spLocks noGrp="1"/>
          </p:cNvSpPr>
          <p:nvPr/>
        </p:nvSpPr>
        <p:spPr>
          <a:xfrm>
            <a:off x="496956" y="1825624"/>
            <a:ext cx="11031897" cy="49547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latin typeface="Microsoft YaHei" panose="020B0503020204020204" pitchFamily="34" charset="-122"/>
                <a:ea typeface="Microsoft YaHei" panose="020B0503020204020204" pitchFamily="34" charset="-122"/>
              </a:rPr>
              <a:t>授课教师</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张晓溪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副教授，博导，中山大学计算机学院</a:t>
            </a:r>
            <a:r>
              <a:rPr lang="en-US" sz="2400" dirty="0">
                <a:latin typeface="Microsoft YaHei" panose="020B0503020204020204" pitchFamily="34" charset="-122"/>
                <a:ea typeface="Microsoft YaHei" panose="020B0503020204020204" pitchFamily="34" charset="-122"/>
              </a:rPr>
              <a:t>)</a:t>
            </a:r>
          </a:p>
          <a:p>
            <a:pPr>
              <a:defRPr/>
            </a:pPr>
            <a:endParaRPr lang="en-US" sz="1000" dirty="0">
              <a:latin typeface="Microsoft YaHei" panose="020B0503020204020204" pitchFamily="34" charset="-122"/>
              <a:ea typeface="Microsoft YaHei" panose="020B0503020204020204" pitchFamily="34" charset="-122"/>
            </a:endParaRPr>
          </a:p>
          <a:p>
            <a:pPr>
              <a:defRPr/>
            </a:pPr>
            <a:r>
              <a:rPr lang="en-US" sz="2400" dirty="0">
                <a:latin typeface="Consolas" panose="020B0609020204030204" pitchFamily="49" charset="0"/>
                <a:ea typeface="Microsoft YaHei" panose="020B0503020204020204" pitchFamily="34" charset="-122"/>
                <a:cs typeface="Consolas" panose="020B0609020204030204" pitchFamily="49" charset="0"/>
              </a:rPr>
              <a:t>Postdoc</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卡耐基梅隆大学</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a:t>
            </a:r>
            <a:r>
              <a:rPr lang="en-US" sz="2400" dirty="0">
                <a:latin typeface="Consolas" panose="020B0609020204030204" pitchFamily="49" charset="0"/>
                <a:ea typeface="Microsoft YaHei" panose="020B0503020204020204" pitchFamily="34" charset="-122"/>
                <a:cs typeface="Consolas" panose="020B0609020204030204" pitchFamily="49" charset="0"/>
              </a:rPr>
              <a:t>CMU</a:t>
            </a:r>
            <a:r>
              <a:rPr lang="en-US" sz="2400" dirty="0">
                <a:latin typeface="Microsoft YaHei" panose="020B0503020204020204" pitchFamily="34" charset="-122"/>
                <a:ea typeface="Microsoft YaHei" panose="020B0503020204020204" pitchFamily="34" charset="-122"/>
              </a:rPr>
              <a:t>)</a:t>
            </a:r>
          </a:p>
          <a:p>
            <a:pPr>
              <a:defRPr/>
            </a:pPr>
            <a:r>
              <a:rPr lang="en-US" sz="2400" dirty="0">
                <a:latin typeface="Consolas" panose="020B0609020204030204" pitchFamily="49" charset="0"/>
                <a:ea typeface="Microsoft YaHei" panose="020B0503020204020204" pitchFamily="34" charset="-122"/>
                <a:cs typeface="Consolas" panose="020B0609020204030204" pitchFamily="49" charset="0"/>
              </a:rPr>
              <a:t>Ph.D.</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香港大学</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a:t>
            </a:r>
            <a:r>
              <a:rPr lang="en-US" sz="2400" dirty="0">
                <a:latin typeface="Consolas" panose="020B0609020204030204" pitchFamily="49" charset="0"/>
                <a:ea typeface="Microsoft YaHei" panose="020B0503020204020204" pitchFamily="34" charset="-122"/>
                <a:cs typeface="Consolas" panose="020B0609020204030204" pitchFamily="49" charset="0"/>
              </a:rPr>
              <a:t>HKU</a:t>
            </a:r>
            <a:r>
              <a:rPr lang="en-US" sz="2400" dirty="0">
                <a:latin typeface="Microsoft YaHei" panose="020B0503020204020204" pitchFamily="34" charset="-122"/>
                <a:ea typeface="Microsoft YaHei" panose="020B0503020204020204" pitchFamily="34" charset="-122"/>
              </a:rPr>
              <a:t>)</a:t>
            </a:r>
          </a:p>
          <a:p>
            <a:pPr>
              <a:defRPr/>
            </a:pPr>
            <a:r>
              <a:rPr lang="en-US" sz="2400" dirty="0">
                <a:latin typeface="Consolas" panose="020B0609020204030204" pitchFamily="49" charset="0"/>
                <a:ea typeface="Microsoft YaHei" panose="020B0503020204020204" pitchFamily="34" charset="-122"/>
                <a:cs typeface="Consolas" panose="020B0609020204030204" pitchFamily="49" charset="0"/>
              </a:rPr>
              <a:t>B.E.</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华中科技大学</a:t>
            </a:r>
            <a:r>
              <a:rPr lang="en-US" sz="2400" dirty="0">
                <a:latin typeface="Microsoft YaHei" panose="020B0503020204020204" pitchFamily="34" charset="-122"/>
                <a:ea typeface="Microsoft YaHei" panose="020B0503020204020204" pitchFamily="34" charset="-122"/>
              </a:rPr>
              <a:t> (</a:t>
            </a:r>
            <a:r>
              <a:rPr lang="en-US" sz="2400" dirty="0">
                <a:latin typeface="Consolas" panose="020B0609020204030204" pitchFamily="49" charset="0"/>
                <a:ea typeface="Microsoft YaHei" panose="020B0503020204020204" pitchFamily="34" charset="-122"/>
                <a:cs typeface="Consolas" panose="020B0609020204030204" pitchFamily="49" charset="0"/>
              </a:rPr>
              <a:t>HUST</a:t>
            </a:r>
            <a:r>
              <a:rPr lang="en-US" sz="2400" dirty="0">
                <a:latin typeface="Microsoft YaHei" panose="020B0503020204020204" pitchFamily="34" charset="-122"/>
                <a:ea typeface="Microsoft YaHei" panose="020B0503020204020204" pitchFamily="34" charset="-122"/>
              </a:rPr>
              <a:t>)</a:t>
            </a:r>
          </a:p>
          <a:p>
            <a:pPr>
              <a:defRPr/>
            </a:pPr>
            <a:endParaRPr lang="en-US" sz="2400" dirty="0">
              <a:latin typeface="Microsoft YaHei" panose="020B0503020204020204" pitchFamily="34" charset="-122"/>
              <a:ea typeface="Microsoft YaHei" panose="020B0503020204020204" pitchFamily="34" charset="-122"/>
            </a:endParaRPr>
          </a:p>
          <a:p>
            <a:pPr>
              <a:defRPr/>
            </a:pPr>
            <a:r>
              <a:rPr lang="en-US" sz="2400" dirty="0" err="1">
                <a:latin typeface="Microsoft YaHei" panose="020B0503020204020204" pitchFamily="34" charset="-122"/>
                <a:ea typeface="Microsoft YaHei" panose="020B0503020204020204" pitchFamily="34" charset="-122"/>
              </a:rPr>
              <a:t>办公地点</a:t>
            </a:r>
            <a:r>
              <a:rPr lang="en-US" sz="2400" dirty="0">
                <a:latin typeface="Microsoft YaHei" panose="020B0503020204020204" pitchFamily="34" charset="-122"/>
                <a:ea typeface="Microsoft YaHei" panose="020B0503020204020204" pitchFamily="34" charset="-122"/>
              </a:rPr>
              <a:t>: 超算中心</a:t>
            </a:r>
            <a:r>
              <a:rPr lang="en-US" sz="2400" dirty="0">
                <a:latin typeface="Consolas" panose="020B0609020204030204" pitchFamily="49" charset="0"/>
                <a:ea typeface="Microsoft YaHei" panose="020B0503020204020204" pitchFamily="34" charset="-122"/>
                <a:cs typeface="Consolas" panose="020B0609020204030204" pitchFamily="49" charset="0"/>
              </a:rPr>
              <a:t>529L</a:t>
            </a:r>
            <a:endParaRPr lang="en-US" altLang="zh-CN" sz="2400" dirty="0">
              <a:latin typeface="Consolas" panose="020B0609020204030204" pitchFamily="49" charset="0"/>
              <a:ea typeface="Microsoft YaHei" panose="020B0503020204020204" pitchFamily="34" charset="-122"/>
              <a:cs typeface="Consolas" panose="020B0609020204030204" pitchFamily="49" charset="0"/>
            </a:endParaRPr>
          </a:p>
          <a:p>
            <a:pPr>
              <a:lnSpc>
                <a:spcPct val="100000"/>
              </a:lnSpc>
            </a:pPr>
            <a:r>
              <a:rPr lang="zh-CN" altLang="en-US" sz="2400" dirty="0">
                <a:latin typeface="Microsoft YaHei" panose="020B0503020204020204" pitchFamily="34" charset="-122"/>
                <a:ea typeface="Microsoft YaHei" panose="020B0503020204020204" pitchFamily="34" charset="-122"/>
              </a:rPr>
              <a:t>电子邮箱</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zhangxx89@mail.sysu.edu.cn</a:t>
            </a:r>
          </a:p>
          <a:p>
            <a:pPr>
              <a:lnSpc>
                <a:spcPct val="100000"/>
              </a:lnSpc>
            </a:pPr>
            <a:r>
              <a:rPr lang="zh-CN" altLang="en-US" sz="2400" dirty="0">
                <a:latin typeface="Microsoft YaHei" panose="020B0503020204020204" pitchFamily="34" charset="-122"/>
                <a:ea typeface="Microsoft YaHei" panose="020B0503020204020204" pitchFamily="34" charset="-122"/>
              </a:rPr>
              <a:t>个人主页</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Consolas" panose="020B0609020204030204" pitchFamily="49" charset="0"/>
                <a:ea typeface="Microsoft YaHei" panose="020B0503020204020204" pitchFamily="34" charset="-122"/>
                <a:cs typeface="Consolas" panose="020B0609020204030204" pitchFamily="49" charset="0"/>
                <a:hlinkClick r:id="rId3"/>
              </a:rPr>
              <a:t>https://0xxz.github.io/</a:t>
            </a:r>
            <a:endParaRPr lang="en-US" altLang="zh-CN" sz="2400" dirty="0">
              <a:latin typeface="Consolas" panose="020B0609020204030204" pitchFamily="49" charset="0"/>
              <a:ea typeface="Microsoft YaHei" panose="020B0503020204020204" pitchFamily="34" charset="-122"/>
              <a:cs typeface="Consolas" panose="020B0609020204030204" pitchFamily="49" charset="0"/>
            </a:endParaRPr>
          </a:p>
        </p:txBody>
      </p:sp>
      <p:sp>
        <p:nvSpPr>
          <p:cNvPr id="2" name="学论网-矩形 1">
            <a:extLst>
              <a:ext uri="{FF2B5EF4-FFF2-40B4-BE49-F238E27FC236}">
                <a16:creationId xmlns:a16="http://schemas.microsoft.com/office/drawing/2014/main" id="{7E653F02-0AB5-705E-3991-4686D81DC402}"/>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教师简介</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Tree>
    <p:extLst>
      <p:ext uri="{BB962C8B-B14F-4D97-AF65-F5344CB8AC3E}">
        <p14:creationId xmlns:p14="http://schemas.microsoft.com/office/powerpoint/2010/main" val="35523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学论网-矩形 1">
            <a:extLst>
              <a:ext uri="{FF2B5EF4-FFF2-40B4-BE49-F238E27FC236}">
                <a16:creationId xmlns:a16="http://schemas.microsoft.com/office/drawing/2014/main" id="{59C01BA6-AA54-BF47-F441-F21CA3251CC8}"/>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编程语言</a:t>
            </a:r>
          </a:p>
        </p:txBody>
      </p:sp>
      <p:sp>
        <p:nvSpPr>
          <p:cNvPr id="10" name="Content Placeholder 8">
            <a:extLst>
              <a:ext uri="{FF2B5EF4-FFF2-40B4-BE49-F238E27FC236}">
                <a16:creationId xmlns:a16="http://schemas.microsoft.com/office/drawing/2014/main" id="{3F8F6F91-01A0-28D7-989D-3C70FA7F747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dirty="0" err="1">
                <a:latin typeface="Consolas" panose="020B0609020204030204" pitchFamily="49" charset="0"/>
                <a:cs typeface="Consolas" panose="020B0609020204030204" pitchFamily="49" charset="0"/>
              </a:rPr>
              <a:t>机器语言</a:t>
            </a:r>
            <a:r>
              <a:rPr lang="en-US" dirty="0">
                <a:latin typeface="Consolas" panose="020B0609020204030204" pitchFamily="49" charset="0"/>
                <a:cs typeface="Consolas" panose="020B0609020204030204" pitchFamily="49" charset="0"/>
              </a:rPr>
              <a:t>(Machine Language)</a:t>
            </a:r>
          </a:p>
          <a:p>
            <a:pPr>
              <a:lnSpc>
                <a:spcPct val="200000"/>
              </a:lnSpc>
            </a:pPr>
            <a:r>
              <a:rPr lang="en-US" dirty="0" err="1">
                <a:latin typeface="Consolas" panose="020B0609020204030204" pitchFamily="49" charset="0"/>
                <a:cs typeface="Consolas" panose="020B0609020204030204" pitchFamily="49" charset="0"/>
              </a:rPr>
              <a:t>汇编语言</a:t>
            </a:r>
            <a:r>
              <a:rPr lang="en-US" dirty="0">
                <a:latin typeface="Consolas" panose="020B0609020204030204" pitchFamily="49" charset="0"/>
                <a:cs typeface="Consolas" panose="020B0609020204030204" pitchFamily="49" charset="0"/>
              </a:rPr>
              <a:t>(Assembly Language)</a:t>
            </a:r>
          </a:p>
          <a:p>
            <a:pPr>
              <a:lnSpc>
                <a:spcPct val="200000"/>
              </a:lnSpc>
            </a:pPr>
            <a:r>
              <a:rPr lang="en-US" dirty="0" err="1">
                <a:latin typeface="Consolas" panose="020B0609020204030204" pitchFamily="49" charset="0"/>
                <a:cs typeface="Consolas" panose="020B0609020204030204" pitchFamily="49" charset="0"/>
              </a:rPr>
              <a:t>高级语言</a:t>
            </a:r>
            <a:r>
              <a:rPr lang="en-US" dirty="0">
                <a:latin typeface="Consolas" panose="020B0609020204030204" pitchFamily="49" charset="0"/>
                <a:cs typeface="Consolas" panose="020B0609020204030204" pitchFamily="49" charset="0"/>
              </a:rPr>
              <a:t>(High-level Language)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3" r:link="rId4"/>
          <a:stretch>
            <a:fillRect/>
          </a:stretch>
        </p:blipFill>
        <p:spPr>
          <a:xfrm>
            <a:off x="7096224" y="2512043"/>
            <a:ext cx="4258310" cy="2675255"/>
          </a:xfrm>
          <a:prstGeom prst="rect">
            <a:avLst/>
          </a:prstGeom>
          <a:noFill/>
          <a:ln w="9525">
            <a:noFill/>
          </a:ln>
        </p:spPr>
      </p:pic>
      <p:sp>
        <p:nvSpPr>
          <p:cNvPr id="3" name="学论网-矩形 1">
            <a:extLst>
              <a:ext uri="{FF2B5EF4-FFF2-40B4-BE49-F238E27FC236}">
                <a16:creationId xmlns:a16="http://schemas.microsoft.com/office/drawing/2014/main" id="{59C01BA6-AA54-BF47-F441-F21CA3251CC8}"/>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机器语言</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(Machine Language)</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 name="Content Placeholder 8">
            <a:extLst>
              <a:ext uri="{FF2B5EF4-FFF2-40B4-BE49-F238E27FC236}">
                <a16:creationId xmlns:a16="http://schemas.microsoft.com/office/drawing/2014/main" id="{BFBC99BA-DEB7-7D9A-6FCC-2A1B723CD8E9}"/>
              </a:ext>
            </a:extLst>
          </p:cNvPr>
          <p:cNvSpPr txBox="1">
            <a:spLocks/>
          </p:cNvSpPr>
          <p:nvPr/>
        </p:nvSpPr>
        <p:spPr>
          <a:xfrm>
            <a:off x="838200" y="1865966"/>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onsolas" panose="020B0609020204030204" pitchFamily="49" charset="0"/>
                <a:cs typeface="Consolas" panose="020B0609020204030204" pitchFamily="49" charset="0"/>
              </a:rPr>
              <a:t>x86/x86_64</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ARM</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RISC-V</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MIPS</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etc...</a:t>
            </a:r>
          </a:p>
        </p:txBody>
      </p:sp>
      <p:pic>
        <p:nvPicPr>
          <p:cNvPr id="6146" name="Picture 2" descr="Server room data center - 3d rendering">
            <a:extLst>
              <a:ext uri="{FF2B5EF4-FFF2-40B4-BE49-F238E27FC236}">
                <a16:creationId xmlns:a16="http://schemas.microsoft.com/office/drawing/2014/main" id="{A043DF20-91C6-FC6F-D8FF-ED590A041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4651" y="1557934"/>
            <a:ext cx="2818370" cy="134530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C32FF9D-2303-8ABE-9587-6CE9588FE9D1}"/>
              </a:ext>
            </a:extLst>
          </p:cNvPr>
          <p:cNvGrpSpPr/>
          <p:nvPr/>
        </p:nvGrpSpPr>
        <p:grpSpPr>
          <a:xfrm>
            <a:off x="3496077" y="3318844"/>
            <a:ext cx="3575518" cy="2476793"/>
            <a:chOff x="3496077" y="3310669"/>
            <a:chExt cx="3575518" cy="2476793"/>
          </a:xfrm>
        </p:grpSpPr>
        <p:pic>
          <p:nvPicPr>
            <p:cNvPr id="6150" name="Picture 6" descr="Huawei P50 is the first smartphone to arrive with HarmonyOS out of the box">
              <a:extLst>
                <a:ext uri="{FF2B5EF4-FFF2-40B4-BE49-F238E27FC236}">
                  <a16:creationId xmlns:a16="http://schemas.microsoft.com/office/drawing/2014/main" id="{4737FFC3-CCB2-BA31-DAB7-E69FA90F24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5089" y="3310669"/>
              <a:ext cx="2637494" cy="1381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397DFA-9B09-6218-C470-1409D4C989E0}"/>
                </a:ext>
              </a:extLst>
            </p:cNvPr>
            <p:cNvSpPr txBox="1"/>
            <p:nvPr/>
          </p:nvSpPr>
          <p:spPr>
            <a:xfrm>
              <a:off x="3496077" y="4864132"/>
              <a:ext cx="3575518" cy="923330"/>
            </a:xfrm>
            <a:prstGeom prst="rect">
              <a:avLst/>
            </a:prstGeom>
            <a:noFill/>
          </p:spPr>
          <p:txBody>
            <a:bodyPr wrap="square" rtlCol="0">
              <a:spAutoFit/>
            </a:bodyPr>
            <a:lstStyle/>
            <a:p>
              <a:pPr algn="ctr"/>
              <a:r>
                <a:rPr lang="en-CN" dirty="0">
                  <a:latin typeface="Consolas" panose="020B0609020204030204" pitchFamily="49" charset="0"/>
                  <a:cs typeface="Consolas" panose="020B0609020204030204" pitchFamily="49" charset="0"/>
                </a:rPr>
                <a:t>请同学们关注</a:t>
              </a:r>
              <a:r>
                <a:rPr lang="en-US" altLang="zh-CN" dirty="0">
                  <a:latin typeface="Consolas" panose="020B0609020204030204" pitchFamily="49" charset="0"/>
                  <a:cs typeface="Consolas" panose="020B0609020204030204" pitchFamily="49" charset="0"/>
                </a:rPr>
                <a:t>:</a:t>
              </a:r>
              <a:endParaRPr lang="en-CN" dirty="0">
                <a:latin typeface="Consolas" panose="020B0609020204030204" pitchFamily="49" charset="0"/>
                <a:cs typeface="Consolas" panose="020B0609020204030204" pitchFamily="49" charset="0"/>
              </a:endParaRPr>
            </a:p>
            <a:p>
              <a:pPr algn="ctr"/>
              <a:r>
                <a:rPr lang="en-US" b="1" dirty="0" err="1">
                  <a:solidFill>
                    <a:srgbClr val="FF0000"/>
                  </a:solidFill>
                  <a:latin typeface="Consolas" panose="020B0609020204030204" pitchFamily="49" charset="0"/>
                  <a:cs typeface="Consolas" panose="020B0609020204030204" pitchFamily="49" charset="0"/>
                </a:rPr>
                <a:t>国产操作系统</a:t>
              </a:r>
              <a:r>
                <a:rPr lang="en-US" b="1" dirty="0">
                  <a:solidFill>
                    <a:srgbClr val="FF0000"/>
                  </a:solidFill>
                  <a:latin typeface="Consolas" panose="020B0609020204030204" pitchFamily="49" charset="0"/>
                  <a:cs typeface="Consolas" panose="020B0609020204030204" pitchFamily="49" charset="0"/>
                </a:rPr>
                <a:t> (</a:t>
              </a:r>
              <a:r>
                <a:rPr lang="en-US" b="1" dirty="0" err="1">
                  <a:solidFill>
                    <a:srgbClr val="FF0000"/>
                  </a:solidFill>
                  <a:latin typeface="Consolas" panose="020B0609020204030204" pitchFamily="49" charset="0"/>
                  <a:cs typeface="Consolas" panose="020B0609020204030204" pitchFamily="49" charset="0"/>
                </a:rPr>
                <a:t>如</a:t>
              </a:r>
              <a:r>
                <a:rPr lang="zh-CN" altLang="en-US" b="1" dirty="0">
                  <a:solidFill>
                    <a:srgbClr val="FF0000"/>
                  </a:solidFill>
                  <a:latin typeface="Consolas" panose="020B0609020204030204" pitchFamily="49" charset="0"/>
                  <a:cs typeface="Consolas" panose="020B0609020204030204" pitchFamily="49" charset="0"/>
                </a:rPr>
                <a:t> </a:t>
              </a:r>
              <a:r>
                <a:rPr lang="en-US" b="1" dirty="0" err="1">
                  <a:solidFill>
                    <a:srgbClr val="FF0000"/>
                  </a:solidFill>
                  <a:latin typeface="Consolas" panose="020B0609020204030204" pitchFamily="49" charset="0"/>
                  <a:cs typeface="Consolas" panose="020B0609020204030204" pitchFamily="49" charset="0"/>
                </a:rPr>
                <a:t>鸿蒙</a:t>
              </a:r>
              <a:r>
                <a:rPr lang="en-US" b="1" dirty="0">
                  <a:solidFill>
                    <a:srgbClr val="FF0000"/>
                  </a:solidFill>
                  <a:latin typeface="Consolas" panose="020B0609020204030204" pitchFamily="49" charset="0"/>
                  <a:cs typeface="Consolas" panose="020B0609020204030204" pitchFamily="49" charset="0"/>
                </a:rPr>
                <a:t>)</a:t>
              </a:r>
            </a:p>
            <a:p>
              <a:pPr algn="ctr"/>
              <a:r>
                <a:rPr lang="en-US" b="1" dirty="0" err="1">
                  <a:solidFill>
                    <a:srgbClr val="FF0000"/>
                  </a:solidFill>
                  <a:latin typeface="Consolas" panose="020B0609020204030204" pitchFamily="49" charset="0"/>
                  <a:cs typeface="Consolas" panose="020B0609020204030204" pitchFamily="49" charset="0"/>
                </a:rPr>
                <a:t>全国大学生计算机系统能力大赛</a:t>
              </a:r>
              <a:endParaRPr lang="en-CN" b="1" dirty="0">
                <a:solidFill>
                  <a:srgbClr val="FF0000"/>
                </a:solidFill>
                <a:latin typeface="Consolas" panose="020B0609020204030204" pitchFamily="49" charset="0"/>
                <a:cs typeface="Consolas" panose="020B0609020204030204" pitchFamily="49" charset="0"/>
              </a:endParaRPr>
            </a:p>
          </p:txBody>
        </p:sp>
      </p:grpSp>
      <p:grpSp>
        <p:nvGrpSpPr>
          <p:cNvPr id="14" name="Group 13">
            <a:extLst>
              <a:ext uri="{FF2B5EF4-FFF2-40B4-BE49-F238E27FC236}">
                <a16:creationId xmlns:a16="http://schemas.microsoft.com/office/drawing/2014/main" id="{E0F2886A-1FCA-B6ED-771E-A129D5A8AC99}"/>
              </a:ext>
            </a:extLst>
          </p:cNvPr>
          <p:cNvGrpSpPr/>
          <p:nvPr/>
        </p:nvGrpSpPr>
        <p:grpSpPr>
          <a:xfrm>
            <a:off x="1834918" y="2368851"/>
            <a:ext cx="946400" cy="1238058"/>
            <a:chOff x="1834918" y="2368851"/>
            <a:chExt cx="946400" cy="1238058"/>
          </a:xfrm>
        </p:grpSpPr>
        <p:pic>
          <p:nvPicPr>
            <p:cNvPr id="7" name="Picture 6" descr="A back and side view of a smartphone&#10;&#10;AI-generated content may be incorrect.">
              <a:extLst>
                <a:ext uri="{FF2B5EF4-FFF2-40B4-BE49-F238E27FC236}">
                  <a16:creationId xmlns:a16="http://schemas.microsoft.com/office/drawing/2014/main" id="{07CF55F8-4AB4-7A19-097E-D3E060A4E8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4918" y="2368851"/>
              <a:ext cx="946400" cy="1238058"/>
            </a:xfrm>
            <a:prstGeom prst="rect">
              <a:avLst/>
            </a:prstGeom>
          </p:spPr>
        </p:pic>
        <p:pic>
          <p:nvPicPr>
            <p:cNvPr id="11" name="Picture 10" descr="A logo of a company&#10;&#10;AI-generated content may be incorrect.">
              <a:extLst>
                <a:ext uri="{FF2B5EF4-FFF2-40B4-BE49-F238E27FC236}">
                  <a16:creationId xmlns:a16="http://schemas.microsoft.com/office/drawing/2014/main" id="{83502C27-7720-1AD2-E22B-1C818DB2F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4671" y="2742695"/>
              <a:ext cx="429341" cy="436581"/>
            </a:xfrm>
            <a:prstGeom prst="rect">
              <a:avLst/>
            </a:prstGeom>
          </p:spPr>
        </p:pic>
      </p:grpSp>
    </p:spTree>
    <p:extLst>
      <p:ext uri="{BB962C8B-B14F-4D97-AF65-F5344CB8AC3E}">
        <p14:creationId xmlns:p14="http://schemas.microsoft.com/office/powerpoint/2010/main" val="403721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p:tgtEl>
                                          <p:spTgt spid="6146"/>
                                        </p:tgtEl>
                                        <p:attrNameLst>
                                          <p:attrName>ppt_y</p:attrName>
                                        </p:attrNameLst>
                                      </p:cBhvr>
                                      <p:tavLst>
                                        <p:tav tm="0">
                                          <p:val>
                                            <p:strVal val="#ppt_y+#ppt_h*1.125000"/>
                                          </p:val>
                                        </p:tav>
                                        <p:tav tm="100000">
                                          <p:val>
                                            <p:strVal val="#ppt_y"/>
                                          </p:val>
                                        </p:tav>
                                      </p:tavLst>
                                    </p:anim>
                                    <p:animEffect transition="in" filter="wipe(up)">
                                      <p:cBhvr>
                                        <p:cTn id="8" dur="500"/>
                                        <p:tgtEl>
                                          <p:spTgt spid="6146"/>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6C86DC6-6A06-6647-C23E-B33AE438134B}"/>
              </a:ext>
            </a:extLst>
          </p:cNvPr>
          <p:cNvSpPr txBox="1"/>
          <p:nvPr/>
        </p:nvSpPr>
        <p:spPr>
          <a:xfrm>
            <a:off x="0" y="1410017"/>
            <a:ext cx="5715000" cy="2308324"/>
          </a:xfrm>
          <a:prstGeom prst="rect">
            <a:avLst/>
          </a:prstGeom>
          <a:solidFill>
            <a:schemeClr val="bg2"/>
          </a:solidFill>
        </p:spPr>
        <p:txBody>
          <a:bodyPr wrap="square">
            <a:spAutoFit/>
          </a:bodyPr>
          <a:lstStyle/>
          <a:p>
            <a:r>
              <a:rPr lang="en-US" sz="1600" dirty="0">
                <a:solidFill>
                  <a:srgbClr val="FF0000"/>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readelf</a:t>
            </a:r>
            <a:r>
              <a:rPr lang="en-US" sz="1600" dirty="0">
                <a:solidFill>
                  <a:srgbClr val="FF0000"/>
                </a:solidFill>
                <a:latin typeface="Consolas" panose="020B0609020204030204" pitchFamily="49" charset="0"/>
                <a:cs typeface="Consolas" panose="020B0609020204030204" pitchFamily="49" charset="0"/>
              </a:rPr>
              <a:t> -x .text ./hello</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Hex dump of section '.text':</a:t>
            </a:r>
          </a:p>
          <a:p>
            <a:r>
              <a:rPr lang="en-US" sz="1600" dirty="0">
                <a:latin typeface="Consolas" panose="020B0609020204030204" pitchFamily="49" charset="0"/>
                <a:cs typeface="Consolas" panose="020B0609020204030204" pitchFamily="49" charset="0"/>
              </a:rPr>
              <a:t>  0x00001070 </a:t>
            </a:r>
            <a:r>
              <a:rPr lang="en-US" sz="1600" dirty="0">
                <a:highlight>
                  <a:srgbClr val="FFFF00"/>
                </a:highlight>
                <a:latin typeface="Consolas" panose="020B0609020204030204" pitchFamily="49" charset="0"/>
                <a:cs typeface="Consolas" panose="020B0609020204030204" pitchFamily="49" charset="0"/>
              </a:rPr>
              <a:t>f30f1efb</a:t>
            </a:r>
            <a:r>
              <a:rPr lang="en-US" sz="1600" dirty="0">
                <a:latin typeface="Consolas" panose="020B0609020204030204" pitchFamily="49" charset="0"/>
                <a:cs typeface="Consolas" panose="020B0609020204030204" pitchFamily="49" charset="0"/>
              </a:rPr>
              <a:t> </a:t>
            </a:r>
            <a:r>
              <a:rPr lang="en-US" sz="1600" dirty="0">
                <a:highlight>
                  <a:srgbClr val="00FF00"/>
                </a:highlight>
                <a:latin typeface="Consolas" panose="020B0609020204030204" pitchFamily="49" charset="0"/>
                <a:cs typeface="Consolas" panose="020B0609020204030204" pitchFamily="49" charset="0"/>
              </a:rPr>
              <a:t>31ed</a:t>
            </a:r>
            <a:r>
              <a:rPr lang="en-US" sz="1600" dirty="0">
                <a:highlight>
                  <a:srgbClr val="00FFFF"/>
                </a:highlight>
                <a:latin typeface="Consolas" panose="020B0609020204030204" pitchFamily="49" charset="0"/>
                <a:cs typeface="Consolas" panose="020B0609020204030204" pitchFamily="49" charset="0"/>
              </a:rPr>
              <a:t>5e</a:t>
            </a:r>
            <a:r>
              <a:rPr lang="en-US" sz="1600" dirty="0">
                <a:highlight>
                  <a:srgbClr val="FF00FF"/>
                </a:highlight>
                <a:latin typeface="Consolas" panose="020B0609020204030204" pitchFamily="49" charset="0"/>
                <a:cs typeface="Consolas" panose="020B0609020204030204" pitchFamily="49" charset="0"/>
              </a:rPr>
              <a:t>89</a:t>
            </a:r>
            <a:r>
              <a:rPr lang="en-US" sz="1600" dirty="0">
                <a:latin typeface="Consolas" panose="020B0609020204030204" pitchFamily="49" charset="0"/>
                <a:cs typeface="Consolas" panose="020B0609020204030204" pitchFamily="49" charset="0"/>
              </a:rPr>
              <a:t> </a:t>
            </a:r>
            <a:r>
              <a:rPr lang="en-US" sz="1600" dirty="0">
                <a:highlight>
                  <a:srgbClr val="FF00FF"/>
                </a:highlight>
                <a:latin typeface="Consolas" panose="020B0609020204030204" pitchFamily="49" charset="0"/>
                <a:cs typeface="Consolas" panose="020B0609020204030204" pitchFamily="49" charset="0"/>
              </a:rPr>
              <a:t>e1</a:t>
            </a:r>
            <a:r>
              <a:rPr lang="en-US" sz="1600" dirty="0">
                <a:highlight>
                  <a:srgbClr val="808000"/>
                </a:highlight>
                <a:latin typeface="Consolas" panose="020B0609020204030204" pitchFamily="49" charset="0"/>
                <a:cs typeface="Consolas" panose="020B0609020204030204" pitchFamily="49" charset="0"/>
              </a:rPr>
              <a:t>83e4f0</a:t>
            </a:r>
            <a:r>
              <a:rPr lang="en-US" sz="1600" dirty="0">
                <a:latin typeface="Consolas" panose="020B0609020204030204" pitchFamily="49" charset="0"/>
                <a:cs typeface="Consolas" panose="020B0609020204030204" pitchFamily="49" charset="0"/>
              </a:rPr>
              <a:t> </a:t>
            </a:r>
            <a:r>
              <a:rPr lang="en-US" sz="1600" dirty="0">
                <a:highlight>
                  <a:srgbClr val="FFFF00"/>
                </a:highlight>
                <a:latin typeface="Consolas" panose="020B0609020204030204" pitchFamily="49" charset="0"/>
                <a:cs typeface="Consolas" panose="020B0609020204030204" pitchFamily="49" charset="0"/>
              </a:rPr>
              <a:t>50</a:t>
            </a:r>
            <a:r>
              <a:rPr lang="en-US" sz="1600" dirty="0">
                <a:highlight>
                  <a:srgbClr val="00FF00"/>
                </a:highlight>
                <a:latin typeface="Consolas" panose="020B0609020204030204" pitchFamily="49" charset="0"/>
                <a:cs typeface="Consolas" panose="020B0609020204030204" pitchFamily="49" charset="0"/>
              </a:rPr>
              <a:t>54</a:t>
            </a:r>
            <a:r>
              <a:rPr lang="en-US" sz="1600" dirty="0">
                <a:highlight>
                  <a:srgbClr val="00FFFF"/>
                </a:highlight>
                <a:latin typeface="Consolas" panose="020B0609020204030204" pitchFamily="49" charset="0"/>
                <a:cs typeface="Consolas" panose="020B0609020204030204" pitchFamily="49" charset="0"/>
              </a:rPr>
              <a:t>52</a:t>
            </a:r>
            <a:r>
              <a:rPr lang="en-US" sz="1600" dirty="0">
                <a:highlight>
                  <a:srgbClr val="FF00FF"/>
                </a:highlight>
                <a:latin typeface="Consolas" panose="020B0609020204030204" pitchFamily="49" charset="0"/>
                <a:cs typeface="Consolas" panose="020B0609020204030204" pitchFamily="49" charset="0"/>
              </a:rPr>
              <a:t>e8</a:t>
            </a:r>
          </a:p>
          <a:p>
            <a:r>
              <a:rPr lang="en-US" sz="1600" dirty="0">
                <a:latin typeface="Consolas" panose="020B0609020204030204" pitchFamily="49" charset="0"/>
                <a:cs typeface="Consolas" panose="020B0609020204030204" pitchFamily="49" charset="0"/>
              </a:rPr>
              <a:t>  0x00001080 </a:t>
            </a:r>
            <a:r>
              <a:rPr lang="en-US" sz="1600" dirty="0">
                <a:highlight>
                  <a:srgbClr val="FF00FF"/>
                </a:highlight>
                <a:latin typeface="Consolas" panose="020B0609020204030204" pitchFamily="49" charset="0"/>
                <a:cs typeface="Consolas" panose="020B0609020204030204" pitchFamily="49" charset="0"/>
              </a:rPr>
              <a:t>18000000</a:t>
            </a:r>
            <a:r>
              <a:rPr lang="en-US" sz="1600" dirty="0">
                <a:latin typeface="Consolas" panose="020B0609020204030204" pitchFamily="49" charset="0"/>
                <a:cs typeface="Consolas" panose="020B0609020204030204" pitchFamily="49" charset="0"/>
              </a:rPr>
              <a:t> </a:t>
            </a:r>
            <a:r>
              <a:rPr lang="en-US" sz="1600" dirty="0">
                <a:highlight>
                  <a:srgbClr val="FFFF00"/>
                </a:highlight>
                <a:latin typeface="Consolas" panose="020B0609020204030204" pitchFamily="49" charset="0"/>
                <a:cs typeface="Consolas" panose="020B0609020204030204" pitchFamily="49" charset="0"/>
              </a:rPr>
              <a:t>81c3542f</a:t>
            </a:r>
            <a:r>
              <a:rPr lang="en-US" sz="1600" dirty="0">
                <a:solidFill>
                  <a:srgbClr val="FF0000"/>
                </a:solidFill>
                <a:latin typeface="Consolas" panose="020B0609020204030204" pitchFamily="49" charset="0"/>
                <a:cs typeface="Consolas" panose="020B0609020204030204" pitchFamily="49" charset="0"/>
              </a:rPr>
              <a:t> </a:t>
            </a:r>
            <a:r>
              <a:rPr lang="en-US" sz="1600" dirty="0">
                <a:highlight>
                  <a:srgbClr val="FFFF00"/>
                </a:highlight>
                <a:latin typeface="Consolas" panose="020B0609020204030204" pitchFamily="49" charset="0"/>
                <a:cs typeface="Consolas" panose="020B0609020204030204" pitchFamily="49" charset="0"/>
              </a:rPr>
              <a:t>0000</a:t>
            </a:r>
            <a:r>
              <a:rPr lang="en-US" sz="1600" dirty="0">
                <a:highlight>
                  <a:srgbClr val="00FF00"/>
                </a:highlight>
                <a:latin typeface="Consolas" panose="020B0609020204030204" pitchFamily="49" charset="0"/>
                <a:cs typeface="Consolas" panose="020B0609020204030204" pitchFamily="49" charset="0"/>
              </a:rPr>
              <a:t>6a00</a:t>
            </a:r>
            <a:r>
              <a:rPr lang="en-US" sz="1600" dirty="0">
                <a:latin typeface="Consolas" panose="020B0609020204030204" pitchFamily="49" charset="0"/>
                <a:cs typeface="Consolas" panose="020B0609020204030204" pitchFamily="49" charset="0"/>
              </a:rPr>
              <a:t> </a:t>
            </a:r>
            <a:r>
              <a:rPr lang="en-US" sz="1600" dirty="0">
                <a:highlight>
                  <a:srgbClr val="FF00FF"/>
                </a:highlight>
                <a:latin typeface="Consolas" panose="020B0609020204030204" pitchFamily="49" charset="0"/>
                <a:cs typeface="Consolas" panose="020B0609020204030204" pitchFamily="49" charset="0"/>
              </a:rPr>
              <a:t>6a00</a:t>
            </a:r>
            <a:r>
              <a:rPr lang="en-US" sz="1600" dirty="0">
                <a:highlight>
                  <a:srgbClr val="FF0000"/>
                </a:highlight>
                <a:latin typeface="Consolas" panose="020B0609020204030204" pitchFamily="49" charset="0"/>
                <a:cs typeface="Consolas" panose="020B0609020204030204" pitchFamily="49" charset="0"/>
              </a:rPr>
              <a:t>51</a:t>
            </a:r>
            <a:r>
              <a:rPr lang="en-US" sz="1600" dirty="0">
                <a:highlight>
                  <a:srgbClr val="808000"/>
                </a:highlight>
                <a:latin typeface="Consolas" panose="020B0609020204030204" pitchFamily="49" charset="0"/>
                <a:cs typeface="Consolas" panose="020B0609020204030204" pitchFamily="49" charset="0"/>
              </a:rPr>
              <a:t>56</a:t>
            </a:r>
          </a:p>
          <a:p>
            <a:r>
              <a:rPr lang="en-US" sz="1600" dirty="0">
                <a:latin typeface="Consolas" panose="020B0609020204030204" pitchFamily="49" charset="0"/>
                <a:cs typeface="Consolas" panose="020B0609020204030204" pitchFamily="49" charset="0"/>
              </a:rPr>
              <a:t>  0x00001090 </a:t>
            </a:r>
            <a:r>
              <a:rPr lang="en-US" sz="1600" dirty="0">
                <a:highlight>
                  <a:srgbClr val="00FF00"/>
                </a:highlight>
                <a:latin typeface="Consolas" panose="020B0609020204030204" pitchFamily="49" charset="0"/>
                <a:cs typeface="Consolas" panose="020B0609020204030204" pitchFamily="49" charset="0"/>
              </a:rPr>
              <a:t>ffb32000</a:t>
            </a:r>
            <a:r>
              <a:rPr lang="en-US" sz="1600" dirty="0">
                <a:latin typeface="Consolas" panose="020B0609020204030204" pitchFamily="49" charset="0"/>
                <a:cs typeface="Consolas" panose="020B0609020204030204" pitchFamily="49" charset="0"/>
              </a:rPr>
              <a:t> </a:t>
            </a:r>
            <a:r>
              <a:rPr lang="en-US" sz="1600" dirty="0">
                <a:highlight>
                  <a:srgbClr val="00FF00"/>
                </a:highlight>
                <a:latin typeface="Consolas" panose="020B0609020204030204" pitchFamily="49" charset="0"/>
                <a:cs typeface="Consolas" panose="020B0609020204030204" pitchFamily="49" charset="0"/>
              </a:rPr>
              <a:t>0000</a:t>
            </a:r>
            <a:r>
              <a:rPr lang="en-US" sz="1600" dirty="0">
                <a:highlight>
                  <a:srgbClr val="00FFFF"/>
                </a:highlight>
                <a:latin typeface="Consolas" panose="020B0609020204030204" pitchFamily="49" charset="0"/>
                <a:cs typeface="Consolas" panose="020B0609020204030204" pitchFamily="49" charset="0"/>
              </a:rPr>
              <a:t>e8a5</a:t>
            </a:r>
            <a:r>
              <a:rPr lang="en-US" sz="1600" dirty="0">
                <a:latin typeface="Consolas" panose="020B0609020204030204" pitchFamily="49" charset="0"/>
                <a:cs typeface="Consolas" panose="020B0609020204030204" pitchFamily="49" charset="0"/>
              </a:rPr>
              <a:t> </a:t>
            </a:r>
            <a:r>
              <a:rPr lang="en-US" sz="1600" dirty="0">
                <a:highlight>
                  <a:srgbClr val="00FFFF"/>
                </a:highlight>
                <a:latin typeface="Consolas" panose="020B0609020204030204" pitchFamily="49" charset="0"/>
                <a:cs typeface="Consolas" panose="020B0609020204030204" pitchFamily="49" charset="0"/>
              </a:rPr>
              <a:t>ffffff</a:t>
            </a:r>
            <a:r>
              <a:rPr lang="en-US" sz="1600" dirty="0">
                <a:highlight>
                  <a:srgbClr val="FF0000"/>
                </a:highlight>
                <a:latin typeface="Consolas" panose="020B0609020204030204" pitchFamily="49" charset="0"/>
                <a:cs typeface="Consolas" panose="020B0609020204030204" pitchFamily="49" charset="0"/>
              </a:rPr>
              <a:t>f4</a:t>
            </a:r>
            <a:r>
              <a:rPr lang="en-US" sz="1600" dirty="0">
                <a:latin typeface="Consolas" panose="020B0609020204030204" pitchFamily="49" charset="0"/>
                <a:cs typeface="Consolas" panose="020B0609020204030204" pitchFamily="49" charset="0"/>
              </a:rPr>
              <a:t> </a:t>
            </a:r>
            <a:r>
              <a:rPr lang="en-US" sz="1600" dirty="0">
                <a:highlight>
                  <a:srgbClr val="00FF00"/>
                </a:highlight>
                <a:latin typeface="Consolas" panose="020B0609020204030204" pitchFamily="49" charset="0"/>
                <a:cs typeface="Consolas" panose="020B0609020204030204" pitchFamily="49" charset="0"/>
              </a:rPr>
              <a:t>8b1c24</a:t>
            </a:r>
            <a:r>
              <a:rPr lang="en-US" sz="1600" dirty="0">
                <a:highlight>
                  <a:srgbClr val="FFFF00"/>
                </a:highlight>
                <a:latin typeface="Consolas" panose="020B0609020204030204" pitchFamily="49" charset="0"/>
                <a:cs typeface="Consolas" panose="020B0609020204030204" pitchFamily="49" charset="0"/>
              </a:rPr>
              <a:t>c3</a:t>
            </a:r>
          </a:p>
          <a:p>
            <a:r>
              <a:rPr lang="en-US" sz="1600" dirty="0">
                <a:latin typeface="Consolas" panose="020B0609020204030204" pitchFamily="49" charset="0"/>
                <a:cs typeface="Consolas" panose="020B0609020204030204" pitchFamily="49" charset="0"/>
              </a:rPr>
              <a:t>  0x000010a0 8b1c24c3 66906690 66906690 66906690</a:t>
            </a:r>
          </a:p>
          <a:p>
            <a:r>
              <a:rPr lang="en-US" sz="1600" dirty="0">
                <a:latin typeface="Consolas" panose="020B0609020204030204" pitchFamily="49" charset="0"/>
                <a:cs typeface="Consolas" panose="020B0609020204030204" pitchFamily="49" charset="0"/>
              </a:rPr>
              <a:t>  0x000010b0 e8240100 0081c223 2f00008d 8a300000</a:t>
            </a:r>
          </a:p>
          <a:p>
            <a:r>
              <a:rPr lang="en-US" sz="1600" dirty="0">
                <a:latin typeface="Consolas" panose="020B0609020204030204" pitchFamily="49" charset="0"/>
                <a:cs typeface="Consolas" panose="020B0609020204030204" pitchFamily="49" charset="0"/>
              </a:rPr>
              <a:t>  0x000010c0 008d8230 00000039 c8741d8b 82140000</a:t>
            </a:r>
          </a:p>
        </p:txBody>
      </p:sp>
      <p:sp>
        <p:nvSpPr>
          <p:cNvPr id="3" name="学论网-矩形 1">
            <a:extLst>
              <a:ext uri="{FF2B5EF4-FFF2-40B4-BE49-F238E27FC236}">
                <a16:creationId xmlns:a16="http://schemas.microsoft.com/office/drawing/2014/main" id="{59C01BA6-AA54-BF47-F441-F21CA3251CC8}"/>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机器语言</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(Machine Language)</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4" name="TextBox 3">
            <a:extLst>
              <a:ext uri="{FF2B5EF4-FFF2-40B4-BE49-F238E27FC236}">
                <a16:creationId xmlns:a16="http://schemas.microsoft.com/office/drawing/2014/main" id="{67931A12-947A-F4CE-1671-1DCCA9944FB2}"/>
              </a:ext>
            </a:extLst>
          </p:cNvPr>
          <p:cNvSpPr txBox="1"/>
          <p:nvPr/>
        </p:nvSpPr>
        <p:spPr>
          <a:xfrm>
            <a:off x="633412" y="4962403"/>
            <a:ext cx="4448175" cy="1754326"/>
          </a:xfrm>
          <a:prstGeom prst="rect">
            <a:avLst/>
          </a:prstGeom>
          <a:solidFill>
            <a:schemeClr val="bg2"/>
          </a:solidFill>
        </p:spPr>
        <p:txBody>
          <a:bodyPr wrap="square">
            <a:spAutoFit/>
          </a:bodyPr>
          <a:lstStyle/>
          <a:p>
            <a:r>
              <a:rPr lang="en-US" dirty="0">
                <a:solidFill>
                  <a:srgbClr val="9C6500"/>
                </a:solidFill>
                <a:effectLst/>
                <a:latin typeface="Consolas" panose="020B0609020204030204" pitchFamily="49" charset="0"/>
                <a:cs typeface="Consolas" panose="020B0609020204030204" pitchFamily="49" charset="0"/>
              </a:rPr>
              <a:t>#include</a:t>
            </a:r>
            <a:r>
              <a:rPr lang="en-US" dirty="0">
                <a:solidFill>
                  <a:srgbClr val="BBBBBB"/>
                </a:solidFill>
                <a:effectLst/>
                <a:latin typeface="Consolas" panose="020B0609020204030204" pitchFamily="49" charset="0"/>
                <a:cs typeface="Consolas" panose="020B0609020204030204" pitchFamily="49" charset="0"/>
              </a:rPr>
              <a:t> </a:t>
            </a:r>
            <a:r>
              <a:rPr lang="en-US" i="1" dirty="0">
                <a:solidFill>
                  <a:srgbClr val="3D7B7B"/>
                </a:solidFill>
                <a:effectLst/>
                <a:latin typeface="Consolas" panose="020B0609020204030204" pitchFamily="49" charset="0"/>
                <a:cs typeface="Consolas" panose="020B0609020204030204" pitchFamily="49" charset="0"/>
              </a:rPr>
              <a:t>&lt;</a:t>
            </a:r>
            <a:r>
              <a:rPr lang="en-US" i="1" dirty="0" err="1">
                <a:solidFill>
                  <a:srgbClr val="3D7B7B"/>
                </a:solidFill>
                <a:effectLst/>
                <a:latin typeface="Consolas" panose="020B0609020204030204" pitchFamily="49" charset="0"/>
                <a:cs typeface="Consolas" panose="020B0609020204030204" pitchFamily="49" charset="0"/>
              </a:rPr>
              <a:t>stdio.h</a:t>
            </a:r>
            <a:r>
              <a:rPr lang="en-US" i="1" dirty="0">
                <a:solidFill>
                  <a:srgbClr val="3D7B7B"/>
                </a:solidFill>
                <a:effectLst/>
                <a:latin typeface="Consolas" panose="020B0609020204030204" pitchFamily="49" charset="0"/>
                <a:cs typeface="Consolas" panose="020B0609020204030204" pitchFamily="49" charset="0"/>
              </a:rPr>
              <a:t>&gt;</a:t>
            </a:r>
            <a:endParaRPr lang="en-US" dirty="0">
              <a:solidFill>
                <a:srgbClr val="3D7B7B"/>
              </a:solidFill>
              <a:effectLst/>
              <a:latin typeface="Consolas" panose="020B0609020204030204" pitchFamily="49" charset="0"/>
              <a:cs typeface="Consolas" panose="020B0609020204030204" pitchFamily="49" charset="0"/>
            </a:endParaRPr>
          </a:p>
          <a:p>
            <a:endParaRPr lang="en-US" dirty="0">
              <a:solidFill>
                <a:srgbClr val="BBBBBB"/>
              </a:solidFill>
              <a:effectLst/>
              <a:latin typeface="Consolas" panose="020B0609020204030204" pitchFamily="49" charset="0"/>
              <a:cs typeface="Consolas" panose="020B0609020204030204" pitchFamily="49" charset="0"/>
            </a:endParaRPr>
          </a:p>
          <a:p>
            <a:r>
              <a:rPr lang="en-US" dirty="0">
                <a:solidFill>
                  <a:srgbClr val="B00040"/>
                </a:solidFill>
                <a:effectLst/>
                <a:latin typeface="Consolas" panose="020B0609020204030204" pitchFamily="49" charset="0"/>
                <a:cs typeface="Consolas" panose="020B0609020204030204" pitchFamily="49" charset="0"/>
              </a:rPr>
              <a:t>int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FF"/>
                </a:solidFill>
                <a:effectLst/>
                <a:latin typeface="Consolas" panose="020B0609020204030204" pitchFamily="49" charset="0"/>
                <a:cs typeface="Consolas" panose="020B0609020204030204" pitchFamily="49" charset="0"/>
              </a:rPr>
              <a:t>main</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0000FF"/>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printf</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"Hello, world!</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BA2121"/>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b="1" dirty="0">
                <a:solidFill>
                  <a:srgbClr val="008000"/>
                </a:solidFill>
                <a:effectLst/>
                <a:latin typeface="Consolas" panose="020B0609020204030204" pitchFamily="49" charset="0"/>
                <a:cs typeface="Consolas" panose="020B0609020204030204" pitchFamily="49" charset="0"/>
              </a:rPr>
              <a:t>return</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0</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008000"/>
              </a:solidFill>
              <a:effectLst/>
              <a:latin typeface="Consolas" panose="020B0609020204030204" pitchFamily="49" charset="0"/>
              <a:cs typeface="Consolas" panose="020B0609020204030204" pitchFamily="49" charset="0"/>
            </a:endParaRPr>
          </a:p>
          <a:p>
            <a:r>
              <a:rPr lang="en-US" dirty="0">
                <a:effectLst/>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D4C21B78-A284-EE37-FCBD-175855CEBA1E}"/>
              </a:ext>
            </a:extLst>
          </p:cNvPr>
          <p:cNvSpPr txBox="1"/>
          <p:nvPr/>
        </p:nvSpPr>
        <p:spPr>
          <a:xfrm>
            <a:off x="633411" y="4155706"/>
            <a:ext cx="4448175" cy="369332"/>
          </a:xfrm>
          <a:prstGeom prst="rect">
            <a:avLst/>
          </a:prstGeom>
          <a:solidFill>
            <a:schemeClr val="bg2"/>
          </a:solidFill>
        </p:spPr>
        <p:txBody>
          <a:bodyPr wrap="square">
            <a:spAutoFit/>
          </a:bodyPr>
          <a:lstStyle/>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gcc</a:t>
            </a:r>
            <a:r>
              <a:rPr lang="en-US" dirty="0">
                <a:latin typeface="Consolas" panose="020B0609020204030204" pitchFamily="49" charset="0"/>
                <a:cs typeface="Consolas" panose="020B0609020204030204" pitchFamily="49" charset="0"/>
              </a:rPr>
              <a:t> -o hello </a:t>
            </a:r>
            <a:r>
              <a:rPr lang="en-US" dirty="0" err="1">
                <a:latin typeface="Consolas" panose="020B0609020204030204" pitchFamily="49" charset="0"/>
                <a:cs typeface="Consolas" panose="020B0609020204030204" pitchFamily="49" charset="0"/>
              </a:rPr>
              <a:t>hello.c</a:t>
            </a:r>
            <a:endParaRPr lang="en-US" dirty="0">
              <a:latin typeface="Consolas" panose="020B0609020204030204" pitchFamily="49" charset="0"/>
              <a:cs typeface="Consolas" panose="020B0609020204030204" pitchFamily="49" charset="0"/>
            </a:endParaRPr>
          </a:p>
        </p:txBody>
      </p:sp>
      <p:cxnSp>
        <p:nvCxnSpPr>
          <p:cNvPr id="10" name="Straight Arrow Connector 9">
            <a:extLst>
              <a:ext uri="{FF2B5EF4-FFF2-40B4-BE49-F238E27FC236}">
                <a16:creationId xmlns:a16="http://schemas.microsoft.com/office/drawing/2014/main" id="{204B4FFE-6583-A6AA-D8B1-6C704A5F7F0C}"/>
              </a:ext>
            </a:extLst>
          </p:cNvPr>
          <p:cNvCxnSpPr>
            <a:cxnSpLocks/>
          </p:cNvCxnSpPr>
          <p:nvPr/>
        </p:nvCxnSpPr>
        <p:spPr>
          <a:xfrm>
            <a:off x="2997200" y="4442924"/>
            <a:ext cx="0" cy="5194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44E03074-B986-C189-E80D-74FC2814AF84}"/>
              </a:ext>
            </a:extLst>
          </p:cNvPr>
          <p:cNvCxnSpPr>
            <a:cxnSpLocks/>
          </p:cNvCxnSpPr>
          <p:nvPr/>
        </p:nvCxnSpPr>
        <p:spPr>
          <a:xfrm rot="16200000" flipV="1">
            <a:off x="1949845" y="3940197"/>
            <a:ext cx="431014" cy="3"/>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F38565D-27AC-090F-ECC3-A450273A8A26}"/>
              </a:ext>
            </a:extLst>
          </p:cNvPr>
          <p:cNvSpPr txBox="1"/>
          <p:nvPr/>
        </p:nvSpPr>
        <p:spPr>
          <a:xfrm>
            <a:off x="6737350" y="3365706"/>
            <a:ext cx="4705134" cy="1077218"/>
          </a:xfrm>
          <a:prstGeom prst="rect">
            <a:avLst/>
          </a:prstGeom>
          <a:noFill/>
        </p:spPr>
        <p:txBody>
          <a:bodyPr wrap="none" rtlCol="0">
            <a:spAutoFit/>
          </a:bodyPr>
          <a:lstStyle/>
          <a:p>
            <a:r>
              <a:rPr lang="en-US" sz="3200" dirty="0">
                <a:latin typeface="Consolas" panose="020B0609020204030204" pitchFamily="49" charset="0"/>
                <a:cs typeface="Consolas" panose="020B0609020204030204" pitchFamily="49" charset="0"/>
              </a:rPr>
              <a:t>Computers understand</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a:solidFill>
                  <a:schemeClr val="accent2"/>
                </a:solidFill>
                <a:latin typeface="Consolas" panose="020B0609020204030204" pitchFamily="49" charset="0"/>
                <a:cs typeface="Consolas" panose="020B0609020204030204" pitchFamily="49" charset="0"/>
              </a:rPr>
              <a:t>only</a:t>
            </a:r>
            <a:r>
              <a:rPr lang="en-US" sz="3200" dirty="0">
                <a:latin typeface="Consolas" panose="020B0609020204030204" pitchFamily="49" charset="0"/>
                <a:cs typeface="Consolas" panose="020B0609020204030204" pitchFamily="49" charset="0"/>
              </a:rPr>
              <a:t> </a:t>
            </a:r>
            <a:r>
              <a:rPr lang="en-US" sz="3200" dirty="0">
                <a:solidFill>
                  <a:srgbClr val="FF0000"/>
                </a:solidFill>
                <a:latin typeface="Consolas" panose="020B0609020204030204" pitchFamily="49" charset="0"/>
                <a:cs typeface="Consolas" panose="020B0609020204030204" pitchFamily="49" charset="0"/>
              </a:rPr>
              <a:t>0</a:t>
            </a:r>
            <a:r>
              <a:rPr lang="en-US" sz="3200" dirty="0">
                <a:latin typeface="Consolas" panose="020B0609020204030204" pitchFamily="49" charset="0"/>
                <a:cs typeface="Consolas" panose="020B0609020204030204" pitchFamily="49" charset="0"/>
              </a:rPr>
              <a:t> &amp; </a:t>
            </a:r>
            <a:r>
              <a:rPr lang="en-US" sz="3200" dirty="0">
                <a:solidFill>
                  <a:srgbClr val="FF0000"/>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332505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par>
                                <p:cTn id="15" presetID="1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up)">
                                      <p:cBhvr>
                                        <p:cTn id="24" dur="500"/>
                                        <p:tgtEl>
                                          <p:spTgt spid="1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up)">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p:tgtEl>
                                          <p:spTgt spid="23"/>
                                        </p:tgtEl>
                                        <p:attrNameLst>
                                          <p:attrName>ppt_y</p:attrName>
                                        </p:attrNameLst>
                                      </p:cBhvr>
                                      <p:tavLst>
                                        <p:tav tm="0">
                                          <p:val>
                                            <p:strVal val="#ppt_y+#ppt_h*1.125000"/>
                                          </p:val>
                                        </p:tav>
                                        <p:tav tm="100000">
                                          <p:val>
                                            <p:strVal val="#ppt_y"/>
                                          </p:val>
                                        </p:tav>
                                      </p:tavLst>
                                    </p:anim>
                                    <p:animEffect transition="in" filter="wipe(up)">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animBg="1"/>
      <p:bldP spid="6" grpId="0" animBg="1"/>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学论网-矩形 1">
            <a:extLst>
              <a:ext uri="{FF2B5EF4-FFF2-40B4-BE49-F238E27FC236}">
                <a16:creationId xmlns:a16="http://schemas.microsoft.com/office/drawing/2014/main" id="{59C01BA6-AA54-BF47-F441-F21CA3251CC8}"/>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机器语言</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sym typeface="Wingdings" pitchFamily="2" charset="2"/>
              </a:rPr>
              <a:t>&lt;---&gt; </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sym typeface="Wingdings" pitchFamily="2" charset="2"/>
              </a:rPr>
              <a:t>汇编语言</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7" name="TextBox 6">
            <a:extLst>
              <a:ext uri="{FF2B5EF4-FFF2-40B4-BE49-F238E27FC236}">
                <a16:creationId xmlns:a16="http://schemas.microsoft.com/office/drawing/2014/main" id="{C9D6DF64-C23E-D469-D9C1-D0C776F11011}"/>
              </a:ext>
            </a:extLst>
          </p:cNvPr>
          <p:cNvSpPr txBox="1"/>
          <p:nvPr/>
        </p:nvSpPr>
        <p:spPr>
          <a:xfrm>
            <a:off x="0" y="1410017"/>
            <a:ext cx="5715000" cy="2308324"/>
          </a:xfrm>
          <a:prstGeom prst="rect">
            <a:avLst/>
          </a:prstGeom>
          <a:solidFill>
            <a:schemeClr val="bg2"/>
          </a:solidFill>
        </p:spPr>
        <p:txBody>
          <a:bodyPr wrap="square">
            <a:spAutoFit/>
          </a:bodyPr>
          <a:lstStyle/>
          <a:p>
            <a:r>
              <a:rPr lang="en-US" sz="1600" dirty="0">
                <a:solidFill>
                  <a:srgbClr val="FF0000"/>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readelf</a:t>
            </a:r>
            <a:r>
              <a:rPr lang="en-US" sz="1600" dirty="0">
                <a:solidFill>
                  <a:srgbClr val="FF0000"/>
                </a:solidFill>
                <a:latin typeface="Consolas" panose="020B0609020204030204" pitchFamily="49" charset="0"/>
                <a:cs typeface="Consolas" panose="020B0609020204030204" pitchFamily="49" charset="0"/>
              </a:rPr>
              <a:t> -x .text ./hello</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Hex dump of section '.text':</a:t>
            </a:r>
          </a:p>
          <a:p>
            <a:r>
              <a:rPr lang="en-US" sz="1600" dirty="0">
                <a:latin typeface="Consolas" panose="020B0609020204030204" pitchFamily="49" charset="0"/>
                <a:cs typeface="Consolas" panose="020B0609020204030204" pitchFamily="49" charset="0"/>
              </a:rPr>
              <a:t>  0x00001070 </a:t>
            </a:r>
            <a:r>
              <a:rPr lang="en-US" sz="1600" dirty="0">
                <a:highlight>
                  <a:srgbClr val="FFFF00"/>
                </a:highlight>
                <a:latin typeface="Consolas" panose="020B0609020204030204" pitchFamily="49" charset="0"/>
                <a:cs typeface="Consolas" panose="020B0609020204030204" pitchFamily="49" charset="0"/>
              </a:rPr>
              <a:t>f30f1efb</a:t>
            </a:r>
            <a:r>
              <a:rPr lang="en-US" sz="1600" dirty="0">
                <a:latin typeface="Consolas" panose="020B0609020204030204" pitchFamily="49" charset="0"/>
                <a:cs typeface="Consolas" panose="020B0609020204030204" pitchFamily="49" charset="0"/>
              </a:rPr>
              <a:t> </a:t>
            </a:r>
            <a:r>
              <a:rPr lang="en-US" sz="1600" dirty="0">
                <a:highlight>
                  <a:srgbClr val="00FF00"/>
                </a:highlight>
                <a:latin typeface="Consolas" panose="020B0609020204030204" pitchFamily="49" charset="0"/>
                <a:cs typeface="Consolas" panose="020B0609020204030204" pitchFamily="49" charset="0"/>
              </a:rPr>
              <a:t>31ed</a:t>
            </a:r>
            <a:r>
              <a:rPr lang="en-US" sz="1600" dirty="0">
                <a:highlight>
                  <a:srgbClr val="00FFFF"/>
                </a:highlight>
                <a:latin typeface="Consolas" panose="020B0609020204030204" pitchFamily="49" charset="0"/>
                <a:cs typeface="Consolas" panose="020B0609020204030204" pitchFamily="49" charset="0"/>
              </a:rPr>
              <a:t>5e</a:t>
            </a:r>
            <a:r>
              <a:rPr lang="en-US" sz="1600" dirty="0">
                <a:highlight>
                  <a:srgbClr val="FF00FF"/>
                </a:highlight>
                <a:latin typeface="Consolas" panose="020B0609020204030204" pitchFamily="49" charset="0"/>
                <a:cs typeface="Consolas" panose="020B0609020204030204" pitchFamily="49" charset="0"/>
              </a:rPr>
              <a:t>89</a:t>
            </a:r>
            <a:r>
              <a:rPr lang="en-US" sz="1600" dirty="0">
                <a:latin typeface="Consolas" panose="020B0609020204030204" pitchFamily="49" charset="0"/>
                <a:cs typeface="Consolas" panose="020B0609020204030204" pitchFamily="49" charset="0"/>
              </a:rPr>
              <a:t> </a:t>
            </a:r>
            <a:r>
              <a:rPr lang="en-US" sz="1600" dirty="0">
                <a:highlight>
                  <a:srgbClr val="FF00FF"/>
                </a:highlight>
                <a:latin typeface="Consolas" panose="020B0609020204030204" pitchFamily="49" charset="0"/>
                <a:cs typeface="Consolas" panose="020B0609020204030204" pitchFamily="49" charset="0"/>
              </a:rPr>
              <a:t>e1</a:t>
            </a:r>
            <a:r>
              <a:rPr lang="en-US" sz="1600" dirty="0">
                <a:highlight>
                  <a:srgbClr val="808000"/>
                </a:highlight>
                <a:latin typeface="Consolas" panose="020B0609020204030204" pitchFamily="49" charset="0"/>
                <a:cs typeface="Consolas" panose="020B0609020204030204" pitchFamily="49" charset="0"/>
              </a:rPr>
              <a:t>83e4f0</a:t>
            </a:r>
            <a:r>
              <a:rPr lang="en-US" sz="1600" dirty="0">
                <a:latin typeface="Consolas" panose="020B0609020204030204" pitchFamily="49" charset="0"/>
                <a:cs typeface="Consolas" panose="020B0609020204030204" pitchFamily="49" charset="0"/>
              </a:rPr>
              <a:t> </a:t>
            </a:r>
            <a:r>
              <a:rPr lang="en-US" sz="1600" dirty="0">
                <a:highlight>
                  <a:srgbClr val="FFFF00"/>
                </a:highlight>
                <a:latin typeface="Consolas" panose="020B0609020204030204" pitchFamily="49" charset="0"/>
                <a:cs typeface="Consolas" panose="020B0609020204030204" pitchFamily="49" charset="0"/>
              </a:rPr>
              <a:t>50</a:t>
            </a:r>
            <a:r>
              <a:rPr lang="en-US" sz="1600" dirty="0">
                <a:highlight>
                  <a:srgbClr val="00FF00"/>
                </a:highlight>
                <a:latin typeface="Consolas" panose="020B0609020204030204" pitchFamily="49" charset="0"/>
                <a:cs typeface="Consolas" panose="020B0609020204030204" pitchFamily="49" charset="0"/>
              </a:rPr>
              <a:t>54</a:t>
            </a:r>
            <a:r>
              <a:rPr lang="en-US" sz="1600" dirty="0">
                <a:highlight>
                  <a:srgbClr val="00FFFF"/>
                </a:highlight>
                <a:latin typeface="Consolas" panose="020B0609020204030204" pitchFamily="49" charset="0"/>
                <a:cs typeface="Consolas" panose="020B0609020204030204" pitchFamily="49" charset="0"/>
              </a:rPr>
              <a:t>52</a:t>
            </a:r>
            <a:r>
              <a:rPr lang="en-US" sz="1600" dirty="0">
                <a:highlight>
                  <a:srgbClr val="FF00FF"/>
                </a:highlight>
                <a:latin typeface="Consolas" panose="020B0609020204030204" pitchFamily="49" charset="0"/>
                <a:cs typeface="Consolas" panose="020B0609020204030204" pitchFamily="49" charset="0"/>
              </a:rPr>
              <a:t>e8</a:t>
            </a:r>
          </a:p>
          <a:p>
            <a:r>
              <a:rPr lang="en-US" sz="1600" dirty="0">
                <a:latin typeface="Consolas" panose="020B0609020204030204" pitchFamily="49" charset="0"/>
                <a:cs typeface="Consolas" panose="020B0609020204030204" pitchFamily="49" charset="0"/>
              </a:rPr>
              <a:t>  0x00001080 </a:t>
            </a:r>
            <a:r>
              <a:rPr lang="en-US" sz="1600" dirty="0">
                <a:highlight>
                  <a:srgbClr val="FF00FF"/>
                </a:highlight>
                <a:latin typeface="Consolas" panose="020B0609020204030204" pitchFamily="49" charset="0"/>
                <a:cs typeface="Consolas" panose="020B0609020204030204" pitchFamily="49" charset="0"/>
              </a:rPr>
              <a:t>18000000</a:t>
            </a:r>
            <a:r>
              <a:rPr lang="en-US" sz="1600" dirty="0">
                <a:latin typeface="Consolas" panose="020B0609020204030204" pitchFamily="49" charset="0"/>
                <a:cs typeface="Consolas" panose="020B0609020204030204" pitchFamily="49" charset="0"/>
              </a:rPr>
              <a:t> </a:t>
            </a:r>
            <a:r>
              <a:rPr lang="en-US" sz="1600" dirty="0">
                <a:highlight>
                  <a:srgbClr val="FFFF00"/>
                </a:highlight>
                <a:latin typeface="Consolas" panose="020B0609020204030204" pitchFamily="49" charset="0"/>
                <a:cs typeface="Consolas" panose="020B0609020204030204" pitchFamily="49" charset="0"/>
              </a:rPr>
              <a:t>81c3542f</a:t>
            </a:r>
            <a:r>
              <a:rPr lang="en-US" sz="1600" dirty="0">
                <a:latin typeface="Consolas" panose="020B0609020204030204" pitchFamily="49" charset="0"/>
                <a:cs typeface="Consolas" panose="020B0609020204030204" pitchFamily="49" charset="0"/>
              </a:rPr>
              <a:t> </a:t>
            </a:r>
            <a:r>
              <a:rPr lang="en-US" sz="1600" dirty="0">
                <a:highlight>
                  <a:srgbClr val="FFFF00"/>
                </a:highlight>
                <a:latin typeface="Consolas" panose="020B0609020204030204" pitchFamily="49" charset="0"/>
                <a:cs typeface="Consolas" panose="020B0609020204030204" pitchFamily="49" charset="0"/>
              </a:rPr>
              <a:t>0000</a:t>
            </a:r>
            <a:r>
              <a:rPr lang="en-US" sz="1600" dirty="0">
                <a:highlight>
                  <a:srgbClr val="00FF00"/>
                </a:highlight>
                <a:latin typeface="Consolas" panose="020B0609020204030204" pitchFamily="49" charset="0"/>
                <a:cs typeface="Consolas" panose="020B0609020204030204" pitchFamily="49" charset="0"/>
              </a:rPr>
              <a:t>6a00</a:t>
            </a:r>
            <a:r>
              <a:rPr lang="en-US" sz="1600" dirty="0">
                <a:latin typeface="Consolas" panose="020B0609020204030204" pitchFamily="49" charset="0"/>
                <a:cs typeface="Consolas" panose="020B0609020204030204" pitchFamily="49" charset="0"/>
              </a:rPr>
              <a:t> </a:t>
            </a:r>
            <a:r>
              <a:rPr lang="en-US" sz="1600" dirty="0">
                <a:highlight>
                  <a:srgbClr val="FF00FF"/>
                </a:highlight>
                <a:latin typeface="Consolas" panose="020B0609020204030204" pitchFamily="49" charset="0"/>
                <a:cs typeface="Consolas" panose="020B0609020204030204" pitchFamily="49" charset="0"/>
              </a:rPr>
              <a:t>6a00</a:t>
            </a:r>
            <a:r>
              <a:rPr lang="en-US" sz="1600" dirty="0">
                <a:highlight>
                  <a:srgbClr val="FF0000"/>
                </a:highlight>
                <a:latin typeface="Consolas" panose="020B0609020204030204" pitchFamily="49" charset="0"/>
                <a:cs typeface="Consolas" panose="020B0609020204030204" pitchFamily="49" charset="0"/>
              </a:rPr>
              <a:t>51</a:t>
            </a:r>
            <a:r>
              <a:rPr lang="en-US" sz="1600" dirty="0">
                <a:highlight>
                  <a:srgbClr val="808000"/>
                </a:highlight>
                <a:latin typeface="Consolas" panose="020B0609020204030204" pitchFamily="49" charset="0"/>
                <a:cs typeface="Consolas" panose="020B0609020204030204" pitchFamily="49" charset="0"/>
              </a:rPr>
              <a:t>56</a:t>
            </a:r>
          </a:p>
          <a:p>
            <a:r>
              <a:rPr lang="en-US" sz="1600" dirty="0">
                <a:latin typeface="Consolas" panose="020B0609020204030204" pitchFamily="49" charset="0"/>
                <a:cs typeface="Consolas" panose="020B0609020204030204" pitchFamily="49" charset="0"/>
              </a:rPr>
              <a:t>  0x00001090 </a:t>
            </a:r>
            <a:r>
              <a:rPr lang="en-US" sz="1600" dirty="0">
                <a:highlight>
                  <a:srgbClr val="00FF00"/>
                </a:highlight>
                <a:latin typeface="Consolas" panose="020B0609020204030204" pitchFamily="49" charset="0"/>
                <a:cs typeface="Consolas" panose="020B0609020204030204" pitchFamily="49" charset="0"/>
              </a:rPr>
              <a:t>ffb32000</a:t>
            </a:r>
            <a:r>
              <a:rPr lang="en-US" sz="1600" dirty="0">
                <a:latin typeface="Consolas" panose="020B0609020204030204" pitchFamily="49" charset="0"/>
                <a:cs typeface="Consolas" panose="020B0609020204030204" pitchFamily="49" charset="0"/>
              </a:rPr>
              <a:t> </a:t>
            </a:r>
            <a:r>
              <a:rPr lang="en-US" sz="1600" dirty="0">
                <a:highlight>
                  <a:srgbClr val="00FF00"/>
                </a:highlight>
                <a:latin typeface="Consolas" panose="020B0609020204030204" pitchFamily="49" charset="0"/>
                <a:cs typeface="Consolas" panose="020B0609020204030204" pitchFamily="49" charset="0"/>
              </a:rPr>
              <a:t>0000</a:t>
            </a:r>
            <a:r>
              <a:rPr lang="en-US" sz="1600" dirty="0">
                <a:highlight>
                  <a:srgbClr val="00FFFF"/>
                </a:highlight>
                <a:latin typeface="Consolas" panose="020B0609020204030204" pitchFamily="49" charset="0"/>
                <a:cs typeface="Consolas" panose="020B0609020204030204" pitchFamily="49" charset="0"/>
              </a:rPr>
              <a:t>e8a5</a:t>
            </a:r>
            <a:r>
              <a:rPr lang="en-US" sz="1600" dirty="0">
                <a:latin typeface="Consolas" panose="020B0609020204030204" pitchFamily="49" charset="0"/>
                <a:cs typeface="Consolas" panose="020B0609020204030204" pitchFamily="49" charset="0"/>
              </a:rPr>
              <a:t> </a:t>
            </a:r>
            <a:r>
              <a:rPr lang="en-US" sz="1600" dirty="0">
                <a:highlight>
                  <a:srgbClr val="00FFFF"/>
                </a:highlight>
                <a:latin typeface="Consolas" panose="020B0609020204030204" pitchFamily="49" charset="0"/>
                <a:cs typeface="Consolas" panose="020B0609020204030204" pitchFamily="49" charset="0"/>
              </a:rPr>
              <a:t>ffffff</a:t>
            </a:r>
            <a:r>
              <a:rPr lang="en-US" sz="1600" dirty="0">
                <a:highlight>
                  <a:srgbClr val="FF0000"/>
                </a:highlight>
                <a:latin typeface="Consolas" panose="020B0609020204030204" pitchFamily="49" charset="0"/>
                <a:cs typeface="Consolas" panose="020B0609020204030204" pitchFamily="49" charset="0"/>
              </a:rPr>
              <a:t>f4</a:t>
            </a:r>
            <a:r>
              <a:rPr lang="en-US" sz="1600" dirty="0">
                <a:latin typeface="Consolas" panose="020B0609020204030204" pitchFamily="49" charset="0"/>
                <a:cs typeface="Consolas" panose="020B0609020204030204" pitchFamily="49" charset="0"/>
              </a:rPr>
              <a:t> </a:t>
            </a:r>
            <a:r>
              <a:rPr lang="en-US" sz="1600" dirty="0">
                <a:highlight>
                  <a:srgbClr val="00FF00"/>
                </a:highlight>
                <a:latin typeface="Consolas" panose="020B0609020204030204" pitchFamily="49" charset="0"/>
                <a:cs typeface="Consolas" panose="020B0609020204030204" pitchFamily="49" charset="0"/>
              </a:rPr>
              <a:t>8b1c24</a:t>
            </a:r>
            <a:r>
              <a:rPr lang="en-US" sz="1600" dirty="0">
                <a:highlight>
                  <a:srgbClr val="FFFF00"/>
                </a:highlight>
                <a:latin typeface="Consolas" panose="020B0609020204030204" pitchFamily="49" charset="0"/>
                <a:cs typeface="Consolas" panose="020B0609020204030204" pitchFamily="49" charset="0"/>
              </a:rPr>
              <a:t>c3</a:t>
            </a:r>
          </a:p>
          <a:p>
            <a:r>
              <a:rPr lang="en-US" sz="1600" dirty="0">
                <a:latin typeface="Consolas" panose="020B0609020204030204" pitchFamily="49" charset="0"/>
                <a:cs typeface="Consolas" panose="020B0609020204030204" pitchFamily="49" charset="0"/>
              </a:rPr>
              <a:t>  0x000010a0 8b1c24c3 66906690 66906690 66906690</a:t>
            </a:r>
          </a:p>
          <a:p>
            <a:r>
              <a:rPr lang="en-US" sz="1600" dirty="0">
                <a:latin typeface="Consolas" panose="020B0609020204030204" pitchFamily="49" charset="0"/>
                <a:cs typeface="Consolas" panose="020B0609020204030204" pitchFamily="49" charset="0"/>
              </a:rPr>
              <a:t>  0x000010b0 e8240100 0081c223 2f00008d 8a300000</a:t>
            </a:r>
          </a:p>
          <a:p>
            <a:r>
              <a:rPr lang="en-US" sz="1600" dirty="0">
                <a:latin typeface="Consolas" panose="020B0609020204030204" pitchFamily="49" charset="0"/>
                <a:cs typeface="Consolas" panose="020B0609020204030204" pitchFamily="49" charset="0"/>
              </a:rPr>
              <a:t>  0x000010c0 008d8230 00000039 c8741d8b 82140000</a:t>
            </a:r>
          </a:p>
        </p:txBody>
      </p:sp>
      <p:sp>
        <p:nvSpPr>
          <p:cNvPr id="9" name="TextBox 8">
            <a:extLst>
              <a:ext uri="{FF2B5EF4-FFF2-40B4-BE49-F238E27FC236}">
                <a16:creationId xmlns:a16="http://schemas.microsoft.com/office/drawing/2014/main" id="{BED92186-D671-FD61-FCB8-2C1C0FCF92D4}"/>
              </a:ext>
            </a:extLst>
          </p:cNvPr>
          <p:cNvSpPr txBox="1"/>
          <p:nvPr/>
        </p:nvSpPr>
        <p:spPr>
          <a:xfrm>
            <a:off x="5848350" y="1410017"/>
            <a:ext cx="6343650" cy="5262979"/>
          </a:xfrm>
          <a:prstGeom prst="rect">
            <a:avLst/>
          </a:prstGeom>
          <a:solidFill>
            <a:schemeClr val="bg2"/>
          </a:solidFill>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 </a:t>
            </a:r>
            <a:r>
              <a:rPr lang="en-US" sz="1400" dirty="0" err="1">
                <a:solidFill>
                  <a:srgbClr val="FF0000"/>
                </a:solidFill>
                <a:latin typeface="Consolas" panose="020B0609020204030204" pitchFamily="49" charset="0"/>
                <a:cs typeface="Consolas" panose="020B0609020204030204" pitchFamily="49" charset="0"/>
              </a:rPr>
              <a:t>objdump</a:t>
            </a:r>
            <a:r>
              <a:rPr lang="en-US" sz="1400" dirty="0">
                <a:solidFill>
                  <a:srgbClr val="FF0000"/>
                </a:solidFill>
                <a:latin typeface="Consolas" panose="020B0609020204030204" pitchFamily="49" charset="0"/>
                <a:cs typeface="Consolas" panose="020B0609020204030204" pitchFamily="49" charset="0"/>
              </a:rPr>
              <a:t> -</a:t>
            </a:r>
            <a:r>
              <a:rPr lang="en-US" sz="1400" dirty="0" err="1">
                <a:solidFill>
                  <a:srgbClr val="FF0000"/>
                </a:solidFill>
                <a:latin typeface="Consolas" panose="020B0609020204030204" pitchFamily="49" charset="0"/>
                <a:cs typeface="Consolas" panose="020B0609020204030204" pitchFamily="49" charset="0"/>
              </a:rPr>
              <a:t>dj</a:t>
            </a:r>
            <a:r>
              <a:rPr lang="en-US" sz="1400" dirty="0">
                <a:solidFill>
                  <a:srgbClr val="FF0000"/>
                </a:solidFill>
                <a:latin typeface="Consolas" panose="020B0609020204030204" pitchFamily="49" charset="0"/>
                <a:cs typeface="Consolas" panose="020B0609020204030204" pitchFamily="49" charset="0"/>
              </a:rPr>
              <a:t> .text ./hello</a:t>
            </a:r>
          </a:p>
          <a:p>
            <a:r>
              <a:rPr lang="en-US" sz="1400" dirty="0">
                <a:latin typeface="Consolas" panose="020B0609020204030204" pitchFamily="49" charset="0"/>
                <a:cs typeface="Consolas" panose="020B0609020204030204" pitchFamily="49" charset="0"/>
              </a:rPr>
              <a:t>hello:     file format elf32-i386</a:t>
            </a:r>
          </a:p>
          <a:p>
            <a:r>
              <a:rPr lang="en-US" sz="1400" dirty="0">
                <a:latin typeface="Consolas" panose="020B0609020204030204" pitchFamily="49" charset="0"/>
                <a:cs typeface="Consolas" panose="020B0609020204030204" pitchFamily="49" charset="0"/>
              </a:rPr>
              <a:t>Disassembly of section .text: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00001070 &lt;_start&gt;:</a:t>
            </a:r>
          </a:p>
          <a:p>
            <a:r>
              <a:rPr lang="en-US" sz="1400" dirty="0">
                <a:latin typeface="Consolas" panose="020B0609020204030204" pitchFamily="49" charset="0"/>
                <a:cs typeface="Consolas" panose="020B0609020204030204" pitchFamily="49" charset="0"/>
              </a:rPr>
              <a:t>    1070:   </a:t>
            </a:r>
            <a:r>
              <a:rPr lang="en-US" sz="1400" dirty="0">
                <a:highlight>
                  <a:srgbClr val="FFFF00"/>
                </a:highlight>
                <a:latin typeface="Consolas" panose="020B0609020204030204" pitchFamily="49" charset="0"/>
                <a:cs typeface="Consolas" panose="020B0609020204030204" pitchFamily="49" charset="0"/>
              </a:rPr>
              <a:t>f3 0f 1e fb</a:t>
            </a:r>
            <a:r>
              <a:rPr lang="en-US" sz="1400" dirty="0">
                <a:latin typeface="Consolas" panose="020B0609020204030204" pitchFamily="49" charset="0"/>
                <a:cs typeface="Consolas" panose="020B0609020204030204" pitchFamily="49" charset="0"/>
              </a:rPr>
              <a:t>           endbr32</a:t>
            </a:r>
          </a:p>
          <a:p>
            <a:r>
              <a:rPr lang="en-US" sz="1400" dirty="0">
                <a:latin typeface="Consolas" panose="020B0609020204030204" pitchFamily="49" charset="0"/>
                <a:cs typeface="Consolas" panose="020B0609020204030204" pitchFamily="49" charset="0"/>
              </a:rPr>
              <a:t>    1074:   </a:t>
            </a:r>
            <a:r>
              <a:rPr lang="en-US" sz="1400" dirty="0">
                <a:highlight>
                  <a:srgbClr val="00FF00"/>
                </a:highlight>
                <a:latin typeface="Consolas" panose="020B0609020204030204" pitchFamily="49" charset="0"/>
                <a:cs typeface="Consolas" panose="020B0609020204030204" pitchFamily="49" charset="0"/>
              </a:rPr>
              <a:t>31 ed</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xor</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ebp</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ebp</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1076:   </a:t>
            </a:r>
            <a:r>
              <a:rPr lang="en-US" sz="1400" dirty="0">
                <a:highlight>
                  <a:srgbClr val="00FFFF"/>
                </a:highlight>
                <a:latin typeface="Consolas" panose="020B0609020204030204" pitchFamily="49" charset="0"/>
                <a:cs typeface="Consolas" panose="020B0609020204030204" pitchFamily="49" charset="0"/>
              </a:rPr>
              <a:t>5e</a:t>
            </a:r>
            <a:r>
              <a:rPr lang="en-US" sz="1400" dirty="0">
                <a:latin typeface="Consolas" panose="020B0609020204030204" pitchFamily="49" charset="0"/>
                <a:cs typeface="Consolas" panose="020B0609020204030204" pitchFamily="49" charset="0"/>
              </a:rPr>
              <a:t>                    pop    %</a:t>
            </a:r>
            <a:r>
              <a:rPr lang="en-US" sz="1400" dirty="0" err="1">
                <a:latin typeface="Consolas" panose="020B0609020204030204" pitchFamily="49" charset="0"/>
                <a:cs typeface="Consolas" panose="020B0609020204030204" pitchFamily="49" charset="0"/>
              </a:rPr>
              <a:t>esi</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1077:   </a:t>
            </a:r>
            <a:r>
              <a:rPr lang="en-US" sz="1400" dirty="0">
                <a:highlight>
                  <a:srgbClr val="FF00FF"/>
                </a:highlight>
                <a:latin typeface="Consolas" panose="020B0609020204030204" pitchFamily="49" charset="0"/>
                <a:cs typeface="Consolas" panose="020B0609020204030204" pitchFamily="49" charset="0"/>
              </a:rPr>
              <a:t>89 e1</a:t>
            </a:r>
            <a:r>
              <a:rPr lang="en-US" sz="1400" dirty="0">
                <a:latin typeface="Consolas" panose="020B0609020204030204" pitchFamily="49" charset="0"/>
                <a:cs typeface="Consolas" panose="020B0609020204030204" pitchFamily="49" charset="0"/>
              </a:rPr>
              <a:t>                 mov    %</a:t>
            </a:r>
            <a:r>
              <a:rPr lang="en-US" sz="1400" dirty="0" err="1">
                <a:latin typeface="Consolas" panose="020B0609020204030204" pitchFamily="49" charset="0"/>
                <a:cs typeface="Consolas" panose="020B0609020204030204" pitchFamily="49" charset="0"/>
              </a:rPr>
              <a:t>esp</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ecx</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1079:   </a:t>
            </a:r>
            <a:r>
              <a:rPr lang="en-US" sz="1400" dirty="0">
                <a:highlight>
                  <a:srgbClr val="808000"/>
                </a:highlight>
                <a:latin typeface="Consolas" panose="020B0609020204030204" pitchFamily="49" charset="0"/>
                <a:cs typeface="Consolas" panose="020B0609020204030204" pitchFamily="49" charset="0"/>
              </a:rPr>
              <a:t>83 e4 f0</a:t>
            </a:r>
            <a:r>
              <a:rPr lang="en-US" sz="1400" dirty="0">
                <a:latin typeface="Consolas" panose="020B0609020204030204" pitchFamily="49" charset="0"/>
                <a:cs typeface="Consolas" panose="020B0609020204030204" pitchFamily="49" charset="0"/>
              </a:rPr>
              <a:t>              and    $0xfffffff0,%esp</a:t>
            </a:r>
          </a:p>
          <a:p>
            <a:r>
              <a:rPr lang="en-US" sz="1400" dirty="0">
                <a:latin typeface="Consolas" panose="020B0609020204030204" pitchFamily="49" charset="0"/>
                <a:cs typeface="Consolas" panose="020B0609020204030204" pitchFamily="49" charset="0"/>
              </a:rPr>
              <a:t>    107c:   </a:t>
            </a:r>
            <a:r>
              <a:rPr lang="en-US" sz="1400" dirty="0">
                <a:highlight>
                  <a:srgbClr val="FFFF00"/>
                </a:highlight>
                <a:latin typeface="Consolas" panose="020B0609020204030204" pitchFamily="49" charset="0"/>
                <a:cs typeface="Consolas" panose="020B0609020204030204" pitchFamily="49" charset="0"/>
              </a:rPr>
              <a:t>50</a:t>
            </a:r>
            <a:r>
              <a:rPr lang="en-US" sz="1400" dirty="0">
                <a:latin typeface="Consolas" panose="020B0609020204030204" pitchFamily="49" charset="0"/>
                <a:cs typeface="Consolas" panose="020B0609020204030204" pitchFamily="49" charset="0"/>
              </a:rPr>
              <a:t>                    push   %</a:t>
            </a:r>
            <a:r>
              <a:rPr lang="en-US" sz="1400" dirty="0" err="1">
                <a:latin typeface="Consolas" panose="020B0609020204030204" pitchFamily="49" charset="0"/>
                <a:cs typeface="Consolas" panose="020B0609020204030204" pitchFamily="49" charset="0"/>
              </a:rPr>
              <a:t>eax</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107d:   </a:t>
            </a:r>
            <a:r>
              <a:rPr lang="en-US" sz="1400" dirty="0">
                <a:highlight>
                  <a:srgbClr val="00FF00"/>
                </a:highlight>
                <a:latin typeface="Consolas" panose="020B0609020204030204" pitchFamily="49" charset="0"/>
                <a:cs typeface="Consolas" panose="020B0609020204030204" pitchFamily="49" charset="0"/>
              </a:rPr>
              <a:t>54</a:t>
            </a:r>
            <a:r>
              <a:rPr lang="en-US" sz="1400" dirty="0">
                <a:latin typeface="Consolas" panose="020B0609020204030204" pitchFamily="49" charset="0"/>
                <a:cs typeface="Consolas" panose="020B0609020204030204" pitchFamily="49" charset="0"/>
              </a:rPr>
              <a:t>                    push   %</a:t>
            </a:r>
            <a:r>
              <a:rPr lang="en-US" sz="1400" dirty="0" err="1">
                <a:latin typeface="Consolas" panose="020B0609020204030204" pitchFamily="49" charset="0"/>
                <a:cs typeface="Consolas" panose="020B0609020204030204" pitchFamily="49" charset="0"/>
              </a:rPr>
              <a:t>esp</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107e:   </a:t>
            </a:r>
            <a:r>
              <a:rPr lang="en-US" sz="1400" dirty="0">
                <a:highlight>
                  <a:srgbClr val="00FFFF"/>
                </a:highlight>
                <a:latin typeface="Consolas" panose="020B0609020204030204" pitchFamily="49" charset="0"/>
                <a:cs typeface="Consolas" panose="020B0609020204030204" pitchFamily="49" charset="0"/>
              </a:rPr>
              <a:t>52</a:t>
            </a:r>
            <a:r>
              <a:rPr lang="en-US" sz="1400" dirty="0">
                <a:latin typeface="Consolas" panose="020B0609020204030204" pitchFamily="49" charset="0"/>
                <a:cs typeface="Consolas" panose="020B0609020204030204" pitchFamily="49" charset="0"/>
              </a:rPr>
              <a:t>                    push   %</a:t>
            </a:r>
            <a:r>
              <a:rPr lang="en-US" sz="1400" dirty="0" err="1">
                <a:latin typeface="Consolas" panose="020B0609020204030204" pitchFamily="49" charset="0"/>
                <a:cs typeface="Consolas" panose="020B0609020204030204" pitchFamily="49" charset="0"/>
              </a:rPr>
              <a:t>edx</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107f:   </a:t>
            </a:r>
            <a:r>
              <a:rPr lang="en-US" sz="1400" dirty="0">
                <a:highlight>
                  <a:srgbClr val="FF00FF"/>
                </a:highlight>
                <a:latin typeface="Consolas" panose="020B0609020204030204" pitchFamily="49" charset="0"/>
                <a:cs typeface="Consolas" panose="020B0609020204030204" pitchFamily="49" charset="0"/>
              </a:rPr>
              <a:t>e8 18 00 00 00</a:t>
            </a:r>
            <a:r>
              <a:rPr lang="en-US" sz="1400" dirty="0">
                <a:latin typeface="Consolas" panose="020B0609020204030204" pitchFamily="49" charset="0"/>
                <a:cs typeface="Consolas" panose="020B0609020204030204" pitchFamily="49" charset="0"/>
              </a:rPr>
              <a:t>        call   109c&lt;_start+0x2c&gt;</a:t>
            </a:r>
          </a:p>
          <a:p>
            <a:r>
              <a:rPr lang="en-US" sz="1400" dirty="0">
                <a:latin typeface="Consolas" panose="020B0609020204030204" pitchFamily="49" charset="0"/>
                <a:cs typeface="Consolas" panose="020B0609020204030204" pitchFamily="49" charset="0"/>
              </a:rPr>
              <a:t>    1084:   </a:t>
            </a:r>
            <a:r>
              <a:rPr lang="en-US" sz="1400" dirty="0">
                <a:highlight>
                  <a:srgbClr val="FFFF00"/>
                </a:highlight>
                <a:latin typeface="Consolas" panose="020B0609020204030204" pitchFamily="49" charset="0"/>
                <a:cs typeface="Consolas" panose="020B0609020204030204" pitchFamily="49" charset="0"/>
              </a:rPr>
              <a:t>81 c3 54 2f 00 00</a:t>
            </a:r>
            <a:r>
              <a:rPr lang="en-US" sz="1400" dirty="0">
                <a:latin typeface="Consolas" panose="020B0609020204030204" pitchFamily="49" charset="0"/>
                <a:cs typeface="Consolas" panose="020B0609020204030204" pitchFamily="49" charset="0"/>
              </a:rPr>
              <a:t>     add    $0x2f54,%ebx</a:t>
            </a:r>
          </a:p>
          <a:p>
            <a:r>
              <a:rPr lang="en-US" sz="1400" dirty="0">
                <a:latin typeface="Consolas" panose="020B0609020204030204" pitchFamily="49" charset="0"/>
                <a:cs typeface="Consolas" panose="020B0609020204030204" pitchFamily="49" charset="0"/>
              </a:rPr>
              <a:t>    108a:   </a:t>
            </a:r>
            <a:r>
              <a:rPr lang="en-US" sz="1400" dirty="0">
                <a:highlight>
                  <a:srgbClr val="00FF00"/>
                </a:highlight>
                <a:latin typeface="Consolas" panose="020B0609020204030204" pitchFamily="49" charset="0"/>
                <a:cs typeface="Consolas" panose="020B0609020204030204" pitchFamily="49" charset="0"/>
              </a:rPr>
              <a:t>6a 00</a:t>
            </a:r>
            <a:r>
              <a:rPr lang="en-US" sz="1400" dirty="0">
                <a:latin typeface="Consolas" panose="020B0609020204030204" pitchFamily="49" charset="0"/>
                <a:cs typeface="Consolas" panose="020B0609020204030204" pitchFamily="49" charset="0"/>
              </a:rPr>
              <a:t>                 push   $0x0</a:t>
            </a:r>
          </a:p>
          <a:p>
            <a:r>
              <a:rPr lang="en-US" sz="1400" dirty="0">
                <a:latin typeface="Consolas" panose="020B0609020204030204" pitchFamily="49" charset="0"/>
                <a:cs typeface="Consolas" panose="020B0609020204030204" pitchFamily="49" charset="0"/>
              </a:rPr>
              <a:t>    108c:   </a:t>
            </a:r>
            <a:r>
              <a:rPr lang="en-US" sz="1400" dirty="0">
                <a:highlight>
                  <a:srgbClr val="FF00FF"/>
                </a:highlight>
                <a:latin typeface="Consolas" panose="020B0609020204030204" pitchFamily="49" charset="0"/>
                <a:cs typeface="Consolas" panose="020B0609020204030204" pitchFamily="49" charset="0"/>
              </a:rPr>
              <a:t>6a 00</a:t>
            </a:r>
            <a:r>
              <a:rPr lang="en-US" sz="1400" dirty="0">
                <a:latin typeface="Consolas" panose="020B0609020204030204" pitchFamily="49" charset="0"/>
                <a:cs typeface="Consolas" panose="020B0609020204030204" pitchFamily="49" charset="0"/>
              </a:rPr>
              <a:t>                 push   $0x0</a:t>
            </a:r>
          </a:p>
          <a:p>
            <a:r>
              <a:rPr lang="en-US" sz="1400" dirty="0">
                <a:latin typeface="Consolas" panose="020B0609020204030204" pitchFamily="49" charset="0"/>
                <a:cs typeface="Consolas" panose="020B0609020204030204" pitchFamily="49" charset="0"/>
              </a:rPr>
              <a:t>    108e:   </a:t>
            </a:r>
            <a:r>
              <a:rPr lang="en-US" sz="1400" dirty="0">
                <a:highlight>
                  <a:srgbClr val="FF0000"/>
                </a:highlight>
                <a:latin typeface="Consolas" panose="020B0609020204030204" pitchFamily="49" charset="0"/>
                <a:cs typeface="Consolas" panose="020B0609020204030204" pitchFamily="49" charset="0"/>
              </a:rPr>
              <a:t>51</a:t>
            </a:r>
            <a:r>
              <a:rPr lang="en-US" sz="1400" dirty="0">
                <a:latin typeface="Consolas" panose="020B0609020204030204" pitchFamily="49" charset="0"/>
                <a:cs typeface="Consolas" panose="020B0609020204030204" pitchFamily="49" charset="0"/>
              </a:rPr>
              <a:t>                    push   %</a:t>
            </a:r>
            <a:r>
              <a:rPr lang="en-US" sz="1400" dirty="0" err="1">
                <a:latin typeface="Consolas" panose="020B0609020204030204" pitchFamily="49" charset="0"/>
                <a:cs typeface="Consolas" panose="020B0609020204030204" pitchFamily="49" charset="0"/>
              </a:rPr>
              <a:t>ecx</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108f:   </a:t>
            </a:r>
            <a:r>
              <a:rPr lang="en-US" sz="1400" dirty="0">
                <a:highlight>
                  <a:srgbClr val="808000"/>
                </a:highlight>
                <a:latin typeface="Consolas" panose="020B0609020204030204" pitchFamily="49" charset="0"/>
                <a:cs typeface="Consolas" panose="020B0609020204030204" pitchFamily="49" charset="0"/>
              </a:rPr>
              <a:t>56</a:t>
            </a:r>
            <a:r>
              <a:rPr lang="en-US" sz="1400" dirty="0">
                <a:latin typeface="Consolas" panose="020B0609020204030204" pitchFamily="49" charset="0"/>
                <a:cs typeface="Consolas" panose="020B0609020204030204" pitchFamily="49" charset="0"/>
              </a:rPr>
              <a:t>                    push   %</a:t>
            </a:r>
            <a:r>
              <a:rPr lang="en-US" sz="1400" dirty="0" err="1">
                <a:latin typeface="Consolas" panose="020B0609020204030204" pitchFamily="49" charset="0"/>
                <a:cs typeface="Consolas" panose="020B0609020204030204" pitchFamily="49" charset="0"/>
              </a:rPr>
              <a:t>esi</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1090:   </a:t>
            </a:r>
            <a:r>
              <a:rPr lang="en-US" sz="1400" dirty="0">
                <a:highlight>
                  <a:srgbClr val="00FF00"/>
                </a:highlight>
                <a:latin typeface="Consolas" panose="020B0609020204030204" pitchFamily="49" charset="0"/>
                <a:cs typeface="Consolas" panose="020B0609020204030204" pitchFamily="49" charset="0"/>
              </a:rPr>
              <a:t>ff b3 20 00 00 00</a:t>
            </a:r>
            <a:r>
              <a:rPr lang="en-US" sz="1400" dirty="0">
                <a:latin typeface="Consolas" panose="020B0609020204030204" pitchFamily="49" charset="0"/>
                <a:cs typeface="Consolas" panose="020B0609020204030204" pitchFamily="49" charset="0"/>
              </a:rPr>
              <a:t>     push   0x20(%</a:t>
            </a:r>
            <a:r>
              <a:rPr lang="en-US" sz="1400" dirty="0" err="1">
                <a:latin typeface="Consolas" panose="020B0609020204030204" pitchFamily="49" charset="0"/>
                <a:cs typeface="Consolas" panose="020B0609020204030204" pitchFamily="49" charset="0"/>
              </a:rPr>
              <a:t>ebx</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1096:   </a:t>
            </a:r>
            <a:r>
              <a:rPr lang="en-US" sz="1400" dirty="0">
                <a:highlight>
                  <a:srgbClr val="00FFFF"/>
                </a:highlight>
                <a:latin typeface="Consolas" panose="020B0609020204030204" pitchFamily="49" charset="0"/>
                <a:cs typeface="Consolas" panose="020B0609020204030204" pitchFamily="49" charset="0"/>
              </a:rPr>
              <a:t>e8 a5 ff ff ff</a:t>
            </a:r>
            <a:r>
              <a:rPr lang="en-US" sz="1400" dirty="0">
                <a:latin typeface="Consolas" panose="020B0609020204030204" pitchFamily="49" charset="0"/>
                <a:cs typeface="Consolas" panose="020B0609020204030204" pitchFamily="49" charset="0"/>
              </a:rPr>
              <a:t>        call   1040</a:t>
            </a:r>
          </a:p>
          <a:p>
            <a:r>
              <a:rPr lang="en-US" sz="1400" dirty="0">
                <a:latin typeface="Consolas" panose="020B0609020204030204" pitchFamily="49" charset="0"/>
                <a:cs typeface="Consolas" panose="020B0609020204030204" pitchFamily="49" charset="0"/>
              </a:rPr>
              <a:t>    109b:   </a:t>
            </a:r>
            <a:r>
              <a:rPr lang="en-US" sz="1400" dirty="0">
                <a:highlight>
                  <a:srgbClr val="FF0000"/>
                </a:highlight>
                <a:latin typeface="Consolas" panose="020B0609020204030204" pitchFamily="49" charset="0"/>
                <a:cs typeface="Consolas" panose="020B0609020204030204" pitchFamily="49" charset="0"/>
              </a:rPr>
              <a:t>f4</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hlt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109c:   </a:t>
            </a:r>
            <a:r>
              <a:rPr lang="en-US" sz="1400" dirty="0">
                <a:highlight>
                  <a:srgbClr val="00FF00"/>
                </a:highlight>
                <a:latin typeface="Consolas" panose="020B0609020204030204" pitchFamily="49" charset="0"/>
                <a:cs typeface="Consolas" panose="020B0609020204030204" pitchFamily="49" charset="0"/>
              </a:rPr>
              <a:t>8b 1c 24</a:t>
            </a:r>
            <a:r>
              <a:rPr lang="en-US" sz="1400" dirty="0">
                <a:latin typeface="Consolas" panose="020B0609020204030204" pitchFamily="49" charset="0"/>
                <a:cs typeface="Consolas" panose="020B0609020204030204" pitchFamily="49" charset="0"/>
              </a:rPr>
              <a:t>              mov    (%</a:t>
            </a:r>
            <a:r>
              <a:rPr lang="en-US" sz="1400" dirty="0" err="1">
                <a:latin typeface="Consolas" panose="020B0609020204030204" pitchFamily="49" charset="0"/>
                <a:cs typeface="Consolas" panose="020B0609020204030204" pitchFamily="49" charset="0"/>
              </a:rPr>
              <a:t>esp</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ebx</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109f:   </a:t>
            </a:r>
            <a:r>
              <a:rPr lang="en-US" sz="1400" dirty="0">
                <a:highlight>
                  <a:srgbClr val="FFFF00"/>
                </a:highlight>
                <a:latin typeface="Consolas" panose="020B0609020204030204" pitchFamily="49" charset="0"/>
                <a:cs typeface="Consolas" panose="020B0609020204030204" pitchFamily="49" charset="0"/>
              </a:rPr>
              <a:t>c3</a:t>
            </a:r>
            <a:r>
              <a:rPr lang="en-US" sz="1400" dirty="0">
                <a:latin typeface="Consolas" panose="020B0609020204030204" pitchFamily="49" charset="0"/>
                <a:cs typeface="Consolas" panose="020B0609020204030204" pitchFamily="49" charset="0"/>
              </a:rPr>
              <a:t>                    ret</a:t>
            </a:r>
          </a:p>
        </p:txBody>
      </p:sp>
      <p:sp>
        <p:nvSpPr>
          <p:cNvPr id="2" name="TextBox 1">
            <a:extLst>
              <a:ext uri="{FF2B5EF4-FFF2-40B4-BE49-F238E27FC236}">
                <a16:creationId xmlns:a16="http://schemas.microsoft.com/office/drawing/2014/main" id="{76EF557E-5FED-B609-9A86-AAD70713DF27}"/>
              </a:ext>
            </a:extLst>
          </p:cNvPr>
          <p:cNvSpPr txBox="1"/>
          <p:nvPr/>
        </p:nvSpPr>
        <p:spPr>
          <a:xfrm>
            <a:off x="273050" y="4083586"/>
            <a:ext cx="5168900" cy="1200329"/>
          </a:xfrm>
          <a:prstGeom prst="rect">
            <a:avLst/>
          </a:prstGeom>
          <a:noFill/>
        </p:spPr>
        <p:txBody>
          <a:bodyPr wrap="square" rtlCol="0">
            <a:spAutoFit/>
          </a:bodyPr>
          <a:lstStyle/>
          <a:p>
            <a:r>
              <a:rPr lang="en-US" sz="24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One-to-one</a:t>
            </a:r>
            <a:r>
              <a:rPr lang="en-US" sz="2400" dirty="0">
                <a:latin typeface="Consolas" panose="020B0609020204030204" pitchFamily="49" charset="0"/>
                <a:ea typeface="Microsoft YaHei" panose="020B0503020204020204" pitchFamily="34" charset="-122"/>
                <a:cs typeface="Consolas" panose="020B0609020204030204" pitchFamily="49" charset="0"/>
              </a:rPr>
              <a:t> correspondence of assembly language to machine language (in most cases).</a:t>
            </a:r>
          </a:p>
        </p:txBody>
      </p:sp>
      <p:sp>
        <p:nvSpPr>
          <p:cNvPr id="4" name="TextBox 3">
            <a:extLst>
              <a:ext uri="{FF2B5EF4-FFF2-40B4-BE49-F238E27FC236}">
                <a16:creationId xmlns:a16="http://schemas.microsoft.com/office/drawing/2014/main" id="{FB8ACE94-A950-B1C4-BDC4-10F0F77F7D8B}"/>
              </a:ext>
            </a:extLst>
          </p:cNvPr>
          <p:cNvSpPr txBox="1"/>
          <p:nvPr/>
        </p:nvSpPr>
        <p:spPr>
          <a:xfrm>
            <a:off x="273050" y="5636143"/>
            <a:ext cx="5441950" cy="461665"/>
          </a:xfrm>
          <a:prstGeom prst="rect">
            <a:avLst/>
          </a:prstGeom>
          <a:noFill/>
        </p:spPr>
        <p:txBody>
          <a:bodyPr wrap="square" rtlCol="0">
            <a:spAutoFit/>
          </a:bodyPr>
          <a:lstStyle/>
          <a:p>
            <a:r>
              <a:rPr lang="en-US" sz="2400"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汇编语言可以理解为机器语言的</a:t>
            </a:r>
            <a:r>
              <a:rPr lang="en-US" sz="2400" b="1"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助记符</a:t>
            </a:r>
            <a:r>
              <a:rPr lang="zh-CN" altLang="en-US" sz="24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endParaRPr lang="en-US" sz="2400" dirty="0">
              <a:latin typeface="Consolas" panose="020B0609020204030204" pitchFamily="49" charset="0"/>
              <a:ea typeface="Microsoft YaHei" panose="020B0503020204020204" pitchFamily="34" charset="-122"/>
              <a:cs typeface="Consolas" panose="020B0609020204030204" pitchFamily="49" charset="0"/>
            </a:endParaRPr>
          </a:p>
        </p:txBody>
      </p:sp>
      <p:sp>
        <p:nvSpPr>
          <p:cNvPr id="5" name="Rectangle 4">
            <a:extLst>
              <a:ext uri="{FF2B5EF4-FFF2-40B4-BE49-F238E27FC236}">
                <a16:creationId xmlns:a16="http://schemas.microsoft.com/office/drawing/2014/main" id="{8BD24188-F59D-6725-C580-E585DB19FC4D}"/>
              </a:ext>
            </a:extLst>
          </p:cNvPr>
          <p:cNvSpPr/>
          <p:nvPr/>
        </p:nvSpPr>
        <p:spPr>
          <a:xfrm>
            <a:off x="9131474" y="2430049"/>
            <a:ext cx="2655518" cy="41962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B72FAA3-EAAB-7E52-5018-C0277E4F4A1A}"/>
              </a:ext>
            </a:extLst>
          </p:cNvPr>
          <p:cNvSpPr txBox="1"/>
          <p:nvPr/>
        </p:nvSpPr>
        <p:spPr>
          <a:xfrm>
            <a:off x="9543758" y="2060717"/>
            <a:ext cx="1830950" cy="369332"/>
          </a:xfrm>
          <a:prstGeom prst="rect">
            <a:avLst/>
          </a:prstGeom>
          <a:noFill/>
        </p:spPr>
        <p:txBody>
          <a:bodyPr wrap="none" rtlCol="0">
            <a:spAutoFit/>
          </a:bodyPr>
          <a:lstStyle/>
          <a:p>
            <a:r>
              <a:rPr lang="en-US" dirty="0">
                <a:solidFill>
                  <a:srgbClr val="FF0000"/>
                </a:solidFill>
                <a:latin typeface="Consolas" panose="020B0609020204030204" pitchFamily="49" charset="0"/>
                <a:cs typeface="Consolas" panose="020B0609020204030204" pitchFamily="49" charset="0"/>
              </a:rPr>
              <a:t>Assembly Code</a:t>
            </a:r>
          </a:p>
        </p:txBody>
      </p:sp>
    </p:spTree>
    <p:extLst>
      <p:ext uri="{BB962C8B-B14F-4D97-AF65-F5344CB8AC3E}">
        <p14:creationId xmlns:p14="http://schemas.microsoft.com/office/powerpoint/2010/main" val="1128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p:tgtEl>
                                          <p:spTgt spid="2"/>
                                        </p:tgtEl>
                                        <p:attrNameLst>
                                          <p:attrName>ppt_y</p:attrName>
                                        </p:attrNameLst>
                                      </p:cBhvr>
                                      <p:tavLst>
                                        <p:tav tm="0">
                                          <p:val>
                                            <p:strVal val="#ppt_y+#ppt_h*1.125000"/>
                                          </p:val>
                                        </p:tav>
                                        <p:tav tm="100000">
                                          <p:val>
                                            <p:strVal val="#ppt_y"/>
                                          </p:val>
                                        </p:tav>
                                      </p:tavLst>
                                    </p:anim>
                                    <p:animEffect transition="in" filter="wipe(up)">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ppt_y</p:attrName>
                                        </p:attrNameLst>
                                      </p:cBhvr>
                                      <p:tavLst>
                                        <p:tav tm="0">
                                          <p:val>
                                            <p:strVal val="#ppt_y+#ppt_h*1.125000"/>
                                          </p:val>
                                        </p:tav>
                                        <p:tav tm="100000">
                                          <p:val>
                                            <p:strVal val="#ppt_y"/>
                                          </p:val>
                                        </p:tav>
                                      </p:tavLst>
                                    </p:anim>
                                    <p:animEffect transition="in" filter="wipe(up)">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4" grpId="0"/>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学论网-矩形 1">
            <a:extLst>
              <a:ext uri="{FF2B5EF4-FFF2-40B4-BE49-F238E27FC236}">
                <a16:creationId xmlns:a16="http://schemas.microsoft.com/office/drawing/2014/main" id="{59C01BA6-AA54-BF47-F441-F21CA3251CC8}"/>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高级语言</a:t>
            </a:r>
          </a:p>
        </p:txBody>
      </p:sp>
      <p:sp>
        <p:nvSpPr>
          <p:cNvPr id="10" name="Content Placeholder 8">
            <a:extLst>
              <a:ext uri="{FF2B5EF4-FFF2-40B4-BE49-F238E27FC236}">
                <a16:creationId xmlns:a16="http://schemas.microsoft.com/office/drawing/2014/main" id="{3F8F6F91-01A0-28D7-989D-3C70FA7F747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dirty="0" err="1">
                <a:latin typeface="Consolas" panose="020B0609020204030204" pitchFamily="49" charset="0"/>
                <a:cs typeface="Consolas" panose="020B0609020204030204" pitchFamily="49" charset="0"/>
              </a:rPr>
              <a:t>机器语言</a:t>
            </a:r>
            <a:r>
              <a:rPr lang="en-US" dirty="0">
                <a:latin typeface="Consolas" panose="020B0609020204030204" pitchFamily="49" charset="0"/>
                <a:cs typeface="Consolas" panose="020B0609020204030204" pitchFamily="49" charset="0"/>
              </a:rPr>
              <a:t>(Machine Language)</a:t>
            </a:r>
          </a:p>
          <a:p>
            <a:pPr>
              <a:lnSpc>
                <a:spcPct val="200000"/>
              </a:lnSpc>
            </a:pPr>
            <a:r>
              <a:rPr lang="en-US" dirty="0" err="1">
                <a:latin typeface="Consolas" panose="020B0609020204030204" pitchFamily="49" charset="0"/>
                <a:cs typeface="Consolas" panose="020B0609020204030204" pitchFamily="49" charset="0"/>
              </a:rPr>
              <a:t>汇编语言</a:t>
            </a:r>
            <a:r>
              <a:rPr lang="en-US" dirty="0">
                <a:latin typeface="Consolas" panose="020B0609020204030204" pitchFamily="49" charset="0"/>
                <a:cs typeface="Consolas" panose="020B0609020204030204" pitchFamily="49" charset="0"/>
              </a:rPr>
              <a:t>(Assembly Language)</a:t>
            </a:r>
          </a:p>
          <a:p>
            <a:pPr>
              <a:lnSpc>
                <a:spcPct val="200000"/>
              </a:lnSpc>
            </a:pPr>
            <a:r>
              <a:rPr lang="en-US" dirty="0" err="1">
                <a:latin typeface="Consolas" panose="020B0609020204030204" pitchFamily="49" charset="0"/>
                <a:cs typeface="Consolas" panose="020B0609020204030204" pitchFamily="49" charset="0"/>
              </a:rPr>
              <a:t>高级语言</a:t>
            </a:r>
            <a:r>
              <a:rPr lang="en-US" dirty="0">
                <a:latin typeface="Consolas" panose="020B0609020204030204" pitchFamily="49" charset="0"/>
                <a:cs typeface="Consolas" panose="020B0609020204030204" pitchFamily="49" charset="0"/>
              </a:rPr>
              <a:t>(High-level Language)</a:t>
            </a:r>
          </a:p>
          <a:p>
            <a:pPr lvl="1">
              <a:lnSpc>
                <a:spcPct val="200000"/>
              </a:lnSpc>
            </a:pPr>
            <a:r>
              <a:rPr lang="en-US" dirty="0" err="1">
                <a:latin typeface="Microsoft YaHei" panose="020B0503020204020204" pitchFamily="34" charset="-122"/>
                <a:ea typeface="Microsoft YaHei" panose="020B0503020204020204" pitchFamily="34" charset="-122"/>
                <a:cs typeface="Consolas" panose="020B0609020204030204" pitchFamily="49" charset="0"/>
              </a:rPr>
              <a:t>高级语言是对汇编语言的进一步抽象</a:t>
            </a:r>
            <a:r>
              <a:rPr lang="zh-CN" altLang="en-US" dirty="0">
                <a:latin typeface="Microsoft YaHei" panose="020B0503020204020204" pitchFamily="34" charset="-122"/>
                <a:ea typeface="Microsoft YaHei" panose="020B0503020204020204" pitchFamily="34" charset="-122"/>
                <a:cs typeface="Consolas" panose="020B0609020204030204" pitchFamily="49" charset="0"/>
              </a:rPr>
              <a:t>，一种封装（不过并不是一一对应）</a:t>
            </a:r>
            <a:endParaRPr lang="en-US" altLang="zh-CN" dirty="0">
              <a:latin typeface="Microsoft YaHei" panose="020B0503020204020204" pitchFamily="34" charset="-122"/>
              <a:ea typeface="Microsoft YaHei" panose="020B0503020204020204" pitchFamily="34" charset="-122"/>
              <a:cs typeface="Consolas" panose="020B0609020204030204" pitchFamily="49" charset="0"/>
            </a:endParaRPr>
          </a:p>
          <a:p>
            <a:pPr lvl="1">
              <a:lnSpc>
                <a:spcPct val="200000"/>
              </a:lnSpc>
            </a:pPr>
            <a:r>
              <a:rPr lang="en-US" dirty="0" err="1">
                <a:latin typeface="Consolas" panose="020B0609020204030204" pitchFamily="49" charset="0"/>
                <a:cs typeface="Consolas" panose="020B0609020204030204" pitchFamily="49" charset="0"/>
              </a:rPr>
              <a:t>高级语言又分为</a:t>
            </a:r>
            <a:r>
              <a:rPr lang="en-US" b="1" dirty="0" err="1">
                <a:latin typeface="Consolas" panose="020B0609020204030204" pitchFamily="49" charset="0"/>
                <a:cs typeface="Consolas" panose="020B0609020204030204" pitchFamily="49" charset="0"/>
              </a:rPr>
              <a:t>编译型</a:t>
            </a:r>
            <a:r>
              <a:rPr lang="en-US" dirty="0">
                <a:latin typeface="Consolas" panose="020B0609020204030204" pitchFamily="49" charset="0"/>
                <a:cs typeface="Consolas" panose="020B0609020204030204" pitchFamily="49" charset="0"/>
              </a:rPr>
              <a:t>(</a:t>
            </a:r>
            <a:r>
              <a:rPr lang="en-US" dirty="0">
                <a:solidFill>
                  <a:srgbClr val="FF0000"/>
                </a:solidFill>
                <a:latin typeface="Consolas" panose="020B0609020204030204" pitchFamily="49" charset="0"/>
                <a:cs typeface="Consolas" panose="020B0609020204030204" pitchFamily="49" charset="0"/>
              </a:rPr>
              <a:t>Compiled</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和</a:t>
            </a:r>
            <a:r>
              <a:rPr lang="en-US" b="1" dirty="0" err="1">
                <a:latin typeface="Consolas" panose="020B0609020204030204" pitchFamily="49" charset="0"/>
                <a:cs typeface="Consolas" panose="020B0609020204030204" pitchFamily="49" charset="0"/>
              </a:rPr>
              <a:t>解释型</a:t>
            </a:r>
            <a:r>
              <a:rPr lang="en-US" dirty="0">
                <a:latin typeface="Consolas" panose="020B0609020204030204" pitchFamily="49" charset="0"/>
                <a:cs typeface="Consolas" panose="020B0609020204030204" pitchFamily="49" charset="0"/>
              </a:rPr>
              <a:t>(</a:t>
            </a:r>
            <a:r>
              <a:rPr lang="en-US" dirty="0">
                <a:solidFill>
                  <a:srgbClr val="FF0000"/>
                </a:solidFill>
                <a:latin typeface="Consolas" panose="020B0609020204030204" pitchFamily="49" charset="0"/>
                <a:cs typeface="Consolas" panose="020B0609020204030204" pitchFamily="49" charset="0"/>
              </a:rPr>
              <a:t>Interpreted</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115416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nvSpPr>
        <p:spPr>
          <a:xfrm>
            <a:off x="838200" y="1815465"/>
            <a:ext cx="10236200" cy="435165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tx1"/>
                </a:solidFill>
                <a:latin typeface="Consolas" panose="020B0609020204030204" pitchFamily="49" charset="0"/>
                <a:cs typeface="Consolas" panose="020B0609020204030204" pitchFamily="49" charset="0"/>
              </a:rPr>
              <a:t>(</a:t>
            </a:r>
            <a:r>
              <a:rPr lang="zh-CN" altLang="en-US" b="1" dirty="0">
                <a:solidFill>
                  <a:schemeClr val="tx1"/>
                </a:solidFill>
                <a:latin typeface="Microsoft YaHei" panose="020B0503020204020204" pitchFamily="34" charset="-122"/>
                <a:ea typeface="Microsoft YaHei" panose="020B0503020204020204" pitchFamily="34" charset="-122"/>
                <a:cs typeface="Consolas" panose="020B0609020204030204" pitchFamily="49" charset="0"/>
              </a:rPr>
              <a:t>编译器</a:t>
            </a:r>
            <a:r>
              <a:rPr lang="en-US" altLang="zh-CN" b="1" dirty="0">
                <a:solidFill>
                  <a:schemeClr val="tx1"/>
                </a:solidFill>
                <a:latin typeface="Consolas" panose="020B0609020204030204" pitchFamily="49" charset="0"/>
                <a:cs typeface="Consolas" panose="020B0609020204030204" pitchFamily="49" charset="0"/>
              </a:rPr>
              <a:t>)</a:t>
            </a:r>
            <a:r>
              <a:rPr lang="zh-CN" altLang="en-US" b="1" dirty="0">
                <a:solidFill>
                  <a:schemeClr val="tx1"/>
                </a:solidFill>
                <a:latin typeface="Consolas" panose="020B0609020204030204" pitchFamily="49" charset="0"/>
                <a:cs typeface="Consolas" panose="020B0609020204030204" pitchFamily="49" charset="0"/>
              </a:rPr>
              <a:t> </a:t>
            </a:r>
            <a:r>
              <a:rPr lang="en-US" altLang="zh-CN" b="1" dirty="0">
                <a:solidFill>
                  <a:schemeClr val="tx1"/>
                </a:solidFill>
                <a:latin typeface="Consolas" panose="020B0609020204030204" pitchFamily="49" charset="0"/>
                <a:cs typeface="Consolas" panose="020B0609020204030204" pitchFamily="49" charset="0"/>
              </a:rPr>
              <a:t>A compiler translates code from a high-level programming language (e.g., C/C++, </a:t>
            </a:r>
            <a:r>
              <a:rPr lang="en-US" altLang="zh-CN" b="1" dirty="0">
                <a:latin typeface="Consolas" panose="020B0609020204030204" pitchFamily="49" charset="0"/>
                <a:cs typeface="Consolas" panose="020B0609020204030204" pitchFamily="49" charset="0"/>
              </a:rPr>
              <a:t>Rust </a:t>
            </a:r>
            <a:r>
              <a:rPr lang="en-US" altLang="zh-CN" b="1" dirty="0">
                <a:solidFill>
                  <a:schemeClr val="tx1"/>
                </a:solidFill>
                <a:latin typeface="Consolas" panose="020B0609020204030204" pitchFamily="49" charset="0"/>
                <a:cs typeface="Consolas" panose="020B0609020204030204" pitchFamily="49" charset="0"/>
              </a:rPr>
              <a:t>or Go) into machine code </a:t>
            </a:r>
            <a:r>
              <a:rPr lang="en-US" altLang="zh-CN" b="1" dirty="0">
                <a:solidFill>
                  <a:srgbClr val="FF0000"/>
                </a:solidFill>
                <a:latin typeface="Consolas" panose="020B0609020204030204" pitchFamily="49" charset="0"/>
                <a:cs typeface="Consolas" panose="020B0609020204030204" pitchFamily="49" charset="0"/>
              </a:rPr>
              <a:t>before the program runs</a:t>
            </a:r>
            <a:r>
              <a:rPr lang="en-US" altLang="zh-CN" b="1" dirty="0">
                <a:solidFill>
                  <a:schemeClr val="tx1"/>
                </a:solidFill>
                <a:latin typeface="Consolas" panose="020B0609020204030204" pitchFamily="49" charset="0"/>
                <a:cs typeface="Consolas" panose="020B0609020204030204" pitchFamily="49" charset="0"/>
              </a:rPr>
              <a:t>.</a:t>
            </a:r>
            <a:r>
              <a:rPr lang="en-US" altLang="zh-CN" dirty="0">
                <a:solidFill>
                  <a:schemeClr val="tx1"/>
                </a:solidFill>
                <a:latin typeface="Consolas" panose="020B0609020204030204" pitchFamily="49" charset="0"/>
                <a:cs typeface="Consolas" panose="020B0609020204030204" pitchFamily="49" charset="0"/>
              </a:rPr>
              <a:t> </a:t>
            </a:r>
            <a:endParaRPr lang="zh-CN" altLang="en-US" dirty="0">
              <a:solidFill>
                <a:schemeClr val="tx1"/>
              </a:solidFill>
              <a:latin typeface="Consolas" panose="020B0609020204030204" pitchFamily="49" charset="0"/>
              <a:cs typeface="Consolas" panose="020B0609020204030204" pitchFamily="49" charset="0"/>
            </a:endParaRPr>
          </a:p>
          <a:p>
            <a:endParaRPr lang="zh-CN" altLang="en-US" b="1" dirty="0">
              <a:solidFill>
                <a:schemeClr val="tx1"/>
              </a:solidFill>
              <a:latin typeface="Consolas" panose="020B0609020204030204" pitchFamily="49" charset="0"/>
              <a:cs typeface="Consolas" panose="020B0609020204030204" pitchFamily="49" charset="0"/>
            </a:endParaRPr>
          </a:p>
          <a:p>
            <a:r>
              <a:rPr lang="en-US" altLang="zh-CN" b="1" dirty="0">
                <a:solidFill>
                  <a:schemeClr val="tx1"/>
                </a:solidFill>
                <a:latin typeface="Consolas" panose="020B0609020204030204" pitchFamily="49" charset="0"/>
                <a:cs typeface="Consolas" panose="020B0609020204030204" pitchFamily="49" charset="0"/>
                <a:sym typeface="+mn-ea"/>
              </a:rPr>
              <a:t>(</a:t>
            </a:r>
            <a:r>
              <a:rPr lang="zh-CN" altLang="en-US" b="1" dirty="0">
                <a:solidFill>
                  <a:schemeClr val="tx1"/>
                </a:solidFill>
                <a:latin typeface="Microsoft YaHei" panose="020B0503020204020204" pitchFamily="34" charset="-122"/>
                <a:ea typeface="Microsoft YaHei" panose="020B0503020204020204" pitchFamily="34" charset="-122"/>
                <a:cs typeface="Consolas" panose="020B0609020204030204" pitchFamily="49" charset="0"/>
                <a:sym typeface="+mn-ea"/>
              </a:rPr>
              <a:t>解释器</a:t>
            </a:r>
            <a:r>
              <a:rPr lang="en-US" altLang="zh-CN" b="1" dirty="0">
                <a:solidFill>
                  <a:schemeClr val="tx1"/>
                </a:solidFill>
                <a:latin typeface="Consolas" panose="020B0609020204030204" pitchFamily="49" charset="0"/>
                <a:cs typeface="Consolas" panose="020B0609020204030204" pitchFamily="49" charset="0"/>
                <a:sym typeface="+mn-ea"/>
              </a:rPr>
              <a:t>)</a:t>
            </a:r>
            <a:r>
              <a:rPr lang="zh-CN" altLang="en-US" b="1" dirty="0">
                <a:solidFill>
                  <a:schemeClr val="tx1"/>
                </a:solidFill>
                <a:latin typeface="Consolas" panose="020B0609020204030204" pitchFamily="49" charset="0"/>
                <a:cs typeface="Consolas" panose="020B0609020204030204" pitchFamily="49" charset="0"/>
                <a:sym typeface="+mn-ea"/>
              </a:rPr>
              <a:t> </a:t>
            </a:r>
            <a:r>
              <a:rPr lang="en-US" altLang="zh-CN" b="1" dirty="0">
                <a:solidFill>
                  <a:schemeClr val="tx1"/>
                </a:solidFill>
                <a:latin typeface="Consolas" panose="020B0609020204030204" pitchFamily="49" charset="0"/>
                <a:cs typeface="Consolas" panose="020B0609020204030204" pitchFamily="49" charset="0"/>
                <a:sym typeface="+mn-ea"/>
              </a:rPr>
              <a:t>An interpreter translates code written in a high-level programming language (e.g., Python, Lisp) into machine code </a:t>
            </a:r>
            <a:r>
              <a:rPr lang="en-US" altLang="zh-CN" b="1" dirty="0">
                <a:solidFill>
                  <a:srgbClr val="FF0000"/>
                </a:solidFill>
                <a:latin typeface="Consolas" panose="020B0609020204030204" pitchFamily="49" charset="0"/>
                <a:cs typeface="Consolas" panose="020B0609020204030204" pitchFamily="49" charset="0"/>
                <a:sym typeface="+mn-ea"/>
              </a:rPr>
              <a:t>line-by-line</a:t>
            </a:r>
            <a:r>
              <a:rPr lang="en-US" altLang="zh-CN" b="1" dirty="0">
                <a:solidFill>
                  <a:schemeClr val="tx1"/>
                </a:solidFill>
                <a:latin typeface="Consolas" panose="020B0609020204030204" pitchFamily="49" charset="0"/>
                <a:cs typeface="Consolas" panose="020B0609020204030204" pitchFamily="49" charset="0"/>
                <a:sym typeface="+mn-ea"/>
              </a:rPr>
              <a:t> as the program runs.</a:t>
            </a:r>
          </a:p>
          <a:p>
            <a:endParaRPr lang="en-US" altLang="zh-CN" b="1" dirty="0">
              <a:latin typeface="Consolas" panose="020B0609020204030204" pitchFamily="49" charset="0"/>
              <a:cs typeface="Consolas" panose="020B0609020204030204" pitchFamily="49" charset="0"/>
              <a:sym typeface="+mn-ea"/>
            </a:endParaRPr>
          </a:p>
          <a:p>
            <a:r>
              <a:rPr lang="en-US" altLang="zh-CN" b="1" dirty="0">
                <a:solidFill>
                  <a:schemeClr val="tx1"/>
                </a:solidFill>
                <a:latin typeface="Consolas" panose="020B0609020204030204" pitchFamily="49" charset="0"/>
                <a:cs typeface="Consolas" panose="020B0609020204030204" pitchFamily="49" charset="0"/>
                <a:sym typeface="+mn-ea"/>
              </a:rPr>
              <a:t>C</a:t>
            </a:r>
            <a:r>
              <a:rPr lang="en-US" altLang="zh-CN" b="1" dirty="0">
                <a:latin typeface="Consolas" panose="020B0609020204030204" pitchFamily="49" charset="0"/>
                <a:cs typeface="Consolas" panose="020B0609020204030204" pitchFamily="49" charset="0"/>
                <a:sym typeface="+mn-ea"/>
              </a:rPr>
              <a:t> is a statically typed(</a:t>
            </a:r>
            <a:r>
              <a:rPr lang="zh-CN" altLang="en-US" b="1" dirty="0">
                <a:solidFill>
                  <a:srgbClr val="FF0000"/>
                </a:solidFill>
                <a:latin typeface="Consolas" panose="020B0609020204030204" pitchFamily="49" charset="0"/>
                <a:cs typeface="Consolas" panose="020B0609020204030204" pitchFamily="49" charset="0"/>
                <a:sym typeface="+mn-ea"/>
              </a:rPr>
              <a:t>静态类型</a:t>
            </a:r>
            <a:r>
              <a:rPr lang="en-US" altLang="zh-CN" b="1" dirty="0">
                <a:latin typeface="Consolas" panose="020B0609020204030204" pitchFamily="49" charset="0"/>
                <a:cs typeface="Consolas" panose="020B0609020204030204" pitchFamily="49" charset="0"/>
                <a:sym typeface="+mn-ea"/>
              </a:rPr>
              <a:t>), weakly typed(</a:t>
            </a:r>
            <a:r>
              <a:rPr lang="zh-CN" altLang="en-US" b="1" dirty="0">
                <a:solidFill>
                  <a:srgbClr val="FF0000"/>
                </a:solidFill>
                <a:latin typeface="Consolas" panose="020B0609020204030204" pitchFamily="49" charset="0"/>
                <a:cs typeface="Consolas" panose="020B0609020204030204" pitchFamily="49" charset="0"/>
                <a:sym typeface="+mn-ea"/>
              </a:rPr>
              <a:t>弱类型</a:t>
            </a:r>
            <a:r>
              <a:rPr lang="en-US" altLang="zh-CN" b="1" dirty="0">
                <a:latin typeface="Consolas" panose="020B0609020204030204" pitchFamily="49" charset="0"/>
                <a:cs typeface="Consolas" panose="020B0609020204030204" pitchFamily="49" charset="0"/>
                <a:sym typeface="+mn-ea"/>
              </a:rPr>
              <a:t>), compiled(</a:t>
            </a:r>
            <a:r>
              <a:rPr lang="zh-CN" altLang="en-US" b="1" dirty="0">
                <a:solidFill>
                  <a:srgbClr val="FF0000"/>
                </a:solidFill>
                <a:latin typeface="Consolas" panose="020B0609020204030204" pitchFamily="49" charset="0"/>
                <a:cs typeface="Consolas" panose="020B0609020204030204" pitchFamily="49" charset="0"/>
                <a:sym typeface="+mn-ea"/>
              </a:rPr>
              <a:t>编译型</a:t>
            </a:r>
            <a:r>
              <a:rPr lang="en-US" altLang="zh-CN" b="1" dirty="0">
                <a:latin typeface="Consolas" panose="020B0609020204030204" pitchFamily="49" charset="0"/>
                <a:cs typeface="Consolas" panose="020B0609020204030204" pitchFamily="49" charset="0"/>
                <a:sym typeface="+mn-ea"/>
              </a:rPr>
              <a:t>) programming language.</a:t>
            </a:r>
            <a:endParaRPr lang="zh-CN" altLang="en-US" dirty="0">
              <a:solidFill>
                <a:schemeClr val="tx1"/>
              </a:solidFill>
              <a:latin typeface="Consolas" panose="020B0609020204030204" pitchFamily="49" charset="0"/>
              <a:cs typeface="Consolas" panose="020B0609020204030204" pitchFamily="49" charset="0"/>
              <a:sym typeface="+mn-ea"/>
            </a:endParaRPr>
          </a:p>
          <a:p>
            <a:endParaRPr lang="zh-CN" altLang="en-US" b="1" dirty="0">
              <a:solidFill>
                <a:schemeClr val="tx1"/>
              </a:solidFill>
              <a:latin typeface="Consolas" panose="020B0609020204030204" pitchFamily="49" charset="0"/>
              <a:cs typeface="Consolas" panose="020B0609020204030204" pitchFamily="49" charset="0"/>
              <a:sym typeface="+mn-ea"/>
            </a:endParaRPr>
          </a:p>
        </p:txBody>
      </p:sp>
      <p:sp>
        <p:nvSpPr>
          <p:cNvPr id="2" name="学论网-矩形 1">
            <a:extLst>
              <a:ext uri="{FF2B5EF4-FFF2-40B4-BE49-F238E27FC236}">
                <a16:creationId xmlns:a16="http://schemas.microsoft.com/office/drawing/2014/main" id="{21868C85-84D1-CED4-925F-55E1C2EE03B6}"/>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高级语言</a:t>
            </a:r>
          </a:p>
        </p:txBody>
      </p:sp>
    </p:spTree>
    <p:extLst>
      <p:ext uri="{BB962C8B-B14F-4D97-AF65-F5344CB8AC3E}">
        <p14:creationId xmlns:p14="http://schemas.microsoft.com/office/powerpoint/2010/main" val="418220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nvSpPr>
        <p:spPr>
          <a:xfrm>
            <a:off x="838200" y="1677679"/>
            <a:ext cx="10236200" cy="4923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000" dirty="0">
                <a:latin typeface="Consolas" panose="020B0609020204030204" pitchFamily="49" charset="0"/>
                <a:cs typeface="Consolas" panose="020B0609020204030204" pitchFamily="49" charset="0"/>
              </a:rPr>
              <a:t>1967: </a:t>
            </a:r>
            <a:r>
              <a:rPr lang="en-US" altLang="zh-CN" sz="2000" b="1" dirty="0">
                <a:latin typeface="Consolas" panose="020B0609020204030204" pitchFamily="49" charset="0"/>
                <a:cs typeface="Consolas" panose="020B0609020204030204" pitchFamily="49" charset="0"/>
              </a:rPr>
              <a:t>BCPL</a:t>
            </a:r>
            <a:r>
              <a:rPr lang="en-US" altLang="zh-CN" sz="2000" dirty="0">
                <a:latin typeface="Consolas" panose="020B0609020204030204" pitchFamily="49" charset="0"/>
                <a:cs typeface="Consolas" panose="020B0609020204030204" pitchFamily="49" charset="0"/>
              </a:rPr>
              <a:t>(</a:t>
            </a:r>
            <a:r>
              <a:rPr lang="en-US" altLang="zh-CN" sz="1600" b="1" dirty="0">
                <a:latin typeface="Consolas" panose="020B0609020204030204" pitchFamily="49" charset="0"/>
                <a:cs typeface="Consolas" panose="020B0609020204030204" pitchFamily="49" charset="0"/>
              </a:rPr>
              <a:t>B</a:t>
            </a:r>
            <a:r>
              <a:rPr lang="en-US" altLang="zh-CN" sz="1600" dirty="0">
                <a:latin typeface="Consolas" panose="020B0609020204030204" pitchFamily="49" charset="0"/>
                <a:cs typeface="Consolas" panose="020B0609020204030204" pitchFamily="49" charset="0"/>
              </a:rPr>
              <a:t>asic </a:t>
            </a:r>
            <a:r>
              <a:rPr lang="en-US" altLang="zh-CN" sz="1600" b="1" dirty="0">
                <a:latin typeface="Consolas" panose="020B0609020204030204" pitchFamily="49" charset="0"/>
                <a:cs typeface="Consolas" panose="020B0609020204030204" pitchFamily="49" charset="0"/>
              </a:rPr>
              <a:t>C</a:t>
            </a:r>
            <a:r>
              <a:rPr lang="en-US" altLang="zh-CN" sz="1600" dirty="0">
                <a:latin typeface="Consolas" panose="020B0609020204030204" pitchFamily="49" charset="0"/>
                <a:cs typeface="Consolas" panose="020B0609020204030204" pitchFamily="49" charset="0"/>
              </a:rPr>
              <a:t>ombined </a:t>
            </a:r>
            <a:r>
              <a:rPr lang="en-US" altLang="zh-CN" sz="1600" b="1" dirty="0">
                <a:latin typeface="Consolas" panose="020B0609020204030204" pitchFamily="49" charset="0"/>
                <a:cs typeface="Consolas" panose="020B0609020204030204" pitchFamily="49" charset="0"/>
              </a:rPr>
              <a:t>P</a:t>
            </a:r>
            <a:r>
              <a:rPr lang="en-US" altLang="zh-CN" sz="1600" dirty="0">
                <a:latin typeface="Consolas" panose="020B0609020204030204" pitchFamily="49" charset="0"/>
                <a:cs typeface="Consolas" panose="020B0609020204030204" pitchFamily="49" charset="0"/>
              </a:rPr>
              <a:t>rogramming </a:t>
            </a:r>
            <a:r>
              <a:rPr lang="en-US" altLang="zh-CN" sz="1600" b="1" dirty="0">
                <a:latin typeface="Consolas" panose="020B0609020204030204" pitchFamily="49" charset="0"/>
                <a:cs typeface="Consolas" panose="020B0609020204030204" pitchFamily="49" charset="0"/>
              </a:rPr>
              <a:t>L</a:t>
            </a:r>
            <a:r>
              <a:rPr lang="en-US" altLang="zh-CN" sz="1600" dirty="0">
                <a:latin typeface="Consolas" panose="020B0609020204030204" pitchFamily="49" charset="0"/>
                <a:cs typeface="Consolas" panose="020B0609020204030204" pitchFamily="49" charset="0"/>
              </a:rPr>
              <a:t>anguage</a:t>
            </a:r>
            <a:r>
              <a:rPr lang="en-US" altLang="zh-CN" sz="2000" dirty="0">
                <a:latin typeface="Consolas" panose="020B0609020204030204" pitchFamily="49" charset="0"/>
                <a:cs typeface="Consolas" panose="020B0609020204030204" pitchFamily="49" charset="0"/>
              </a:rPr>
              <a:t>) created by Martin Richards</a:t>
            </a:r>
          </a:p>
          <a:p>
            <a:pPr>
              <a:lnSpc>
                <a:spcPct val="100000"/>
              </a:lnSpc>
            </a:pPr>
            <a:r>
              <a:rPr lang="en-US" altLang="zh-CN" sz="2000" dirty="0">
                <a:latin typeface="Consolas" panose="020B0609020204030204" pitchFamily="49" charset="0"/>
                <a:cs typeface="Consolas" panose="020B0609020204030204" pitchFamily="49" charset="0"/>
              </a:rPr>
              <a:t>1969: </a:t>
            </a:r>
            <a:r>
              <a:rPr lang="en-US" altLang="zh-CN" sz="2000" b="1" dirty="0">
                <a:latin typeface="Consolas" panose="020B0609020204030204" pitchFamily="49" charset="0"/>
                <a:cs typeface="Consolas" panose="020B0609020204030204" pitchFamily="49" charset="0"/>
              </a:rPr>
              <a:t>B Language </a:t>
            </a:r>
            <a:r>
              <a:rPr lang="en-US" altLang="zh-CN" sz="2000" dirty="0">
                <a:latin typeface="Consolas" panose="020B0609020204030204" pitchFamily="49" charset="0"/>
                <a:cs typeface="Consolas" panose="020B0609020204030204" pitchFamily="49" charset="0"/>
              </a:rPr>
              <a:t>(based on BCPL), created by Ken Tompson, to replace PDP-7 assembly as the system programming language for Unix</a:t>
            </a:r>
          </a:p>
          <a:p>
            <a:pPr>
              <a:lnSpc>
                <a:spcPct val="100000"/>
              </a:lnSpc>
            </a:pPr>
            <a:r>
              <a:rPr lang="en-US" altLang="zh-CN" sz="2000" dirty="0">
                <a:latin typeface="Consolas" panose="020B0609020204030204" pitchFamily="49" charset="0"/>
                <a:cs typeface="Consolas" panose="020B0609020204030204" pitchFamily="49" charset="0"/>
              </a:rPr>
              <a:t>1972: </a:t>
            </a:r>
            <a:r>
              <a:rPr lang="en-US" altLang="zh-CN" sz="2000" b="1" dirty="0">
                <a:latin typeface="Consolas" panose="020B0609020204030204" pitchFamily="49" charset="0"/>
                <a:cs typeface="Consolas" panose="020B0609020204030204" pitchFamily="49" charset="0"/>
              </a:rPr>
              <a:t>C Language</a:t>
            </a:r>
            <a:r>
              <a:rPr lang="en-US" altLang="zh-CN" sz="2000" dirty="0">
                <a:latin typeface="Consolas" panose="020B0609020204030204" pitchFamily="49" charset="0"/>
                <a:cs typeface="Consolas" panose="020B0609020204030204" pitchFamily="49" charset="0"/>
              </a:rPr>
              <a:t> invented by </a:t>
            </a:r>
            <a:r>
              <a:rPr lang="en-US" altLang="zh-CN" sz="2000" dirty="0">
                <a:solidFill>
                  <a:srgbClr val="FF0000"/>
                </a:solidFill>
                <a:latin typeface="Consolas" panose="020B0609020204030204" pitchFamily="49" charset="0"/>
                <a:cs typeface="Consolas" panose="020B0609020204030204" pitchFamily="49" charset="0"/>
              </a:rPr>
              <a:t>Dennis Ritchie</a:t>
            </a:r>
            <a:r>
              <a:rPr lang="en-US" altLang="zh-CN" sz="2000" dirty="0">
                <a:latin typeface="Consolas" panose="020B0609020204030204" pitchFamily="49" charset="0"/>
                <a:cs typeface="Consolas" panose="020B0609020204030204" pitchFamily="49" charset="0"/>
              </a:rPr>
              <a:t> at Bell Labs</a:t>
            </a:r>
          </a:p>
          <a:p>
            <a:pPr>
              <a:lnSpc>
                <a:spcPct val="100000"/>
              </a:lnSpc>
            </a:pPr>
            <a:r>
              <a:rPr lang="en-US" altLang="zh-CN" sz="2000" dirty="0">
                <a:latin typeface="Consolas" panose="020B0609020204030204" pitchFamily="49" charset="0"/>
                <a:cs typeface="Consolas" panose="020B0609020204030204" pitchFamily="49" charset="0"/>
              </a:rPr>
              <a:t>1978: "The C Programming Language 1</a:t>
            </a:r>
            <a:r>
              <a:rPr lang="en-US" altLang="zh-CN" sz="2000" baseline="30000" dirty="0">
                <a:latin typeface="Consolas" panose="020B0609020204030204" pitchFamily="49" charset="0"/>
                <a:cs typeface="Consolas" panose="020B0609020204030204" pitchFamily="49" charset="0"/>
              </a:rPr>
              <a:t>st</a:t>
            </a:r>
            <a:r>
              <a:rPr lang="en-US" altLang="zh-CN" sz="2000" dirty="0">
                <a:latin typeface="Consolas" panose="020B0609020204030204" pitchFamily="49" charset="0"/>
                <a:cs typeface="Consolas" panose="020B0609020204030204" pitchFamily="49" charset="0"/>
              </a:rPr>
              <a:t> edition" published; the first specification of the language</a:t>
            </a:r>
          </a:p>
          <a:p>
            <a:pPr>
              <a:lnSpc>
                <a:spcPct val="100000"/>
              </a:lnSpc>
            </a:pPr>
            <a:r>
              <a:rPr lang="en-US" altLang="zh-CN" sz="2000" dirty="0">
                <a:latin typeface="Consolas" panose="020B0609020204030204" pitchFamily="49" charset="0"/>
                <a:cs typeface="Consolas" panose="020B0609020204030204" pitchFamily="49" charset="0"/>
              </a:rPr>
              <a:t>1989: </a:t>
            </a:r>
            <a:r>
              <a:rPr lang="en-US" altLang="zh-CN" sz="2000" b="1" dirty="0">
                <a:latin typeface="Consolas" panose="020B0609020204030204" pitchFamily="49" charset="0"/>
                <a:cs typeface="Consolas" panose="020B0609020204030204" pitchFamily="49" charset="0"/>
              </a:rPr>
              <a:t>C89</a:t>
            </a:r>
            <a:r>
              <a:rPr lang="en-US" altLang="zh-CN" sz="2000" dirty="0">
                <a:latin typeface="Consolas" panose="020B0609020204030204" pitchFamily="49" charset="0"/>
                <a:cs typeface="Consolas" panose="020B0609020204030204" pitchFamily="49" charset="0"/>
              </a:rPr>
              <a:t> Standard (known as ANSI C or Standard C)</a:t>
            </a:r>
          </a:p>
          <a:p>
            <a:pPr>
              <a:lnSpc>
                <a:spcPct val="100000"/>
              </a:lnSpc>
            </a:pPr>
            <a:r>
              <a:rPr lang="en-US" altLang="zh-CN" sz="2000" dirty="0">
                <a:latin typeface="Consolas" panose="020B0609020204030204" pitchFamily="49" charset="0"/>
                <a:cs typeface="Consolas" panose="020B0609020204030204" pitchFamily="49" charset="0"/>
              </a:rPr>
              <a:t>1990: </a:t>
            </a:r>
            <a:r>
              <a:rPr lang="en-US" altLang="zh-CN" sz="2000" b="1" dirty="0">
                <a:latin typeface="Consolas" panose="020B0609020204030204" pitchFamily="49" charset="0"/>
                <a:cs typeface="Consolas" panose="020B0609020204030204" pitchFamily="49" charset="0"/>
              </a:rPr>
              <a:t>ANSI C</a:t>
            </a:r>
            <a:r>
              <a:rPr lang="en-US" altLang="zh-CN" sz="2000" dirty="0">
                <a:latin typeface="Consolas" panose="020B0609020204030204" pitchFamily="49" charset="0"/>
                <a:cs typeface="Consolas" panose="020B0609020204030204" pitchFamily="49" charset="0"/>
              </a:rPr>
              <a:t> adopted by ISO, known as </a:t>
            </a:r>
            <a:r>
              <a:rPr lang="en-US" altLang="zh-CN" sz="2000" b="1" dirty="0">
                <a:latin typeface="Consolas" panose="020B0609020204030204" pitchFamily="49" charset="0"/>
                <a:cs typeface="Consolas" panose="020B0609020204030204" pitchFamily="49" charset="0"/>
              </a:rPr>
              <a:t>C90</a:t>
            </a:r>
          </a:p>
          <a:p>
            <a:pPr>
              <a:lnSpc>
                <a:spcPct val="100000"/>
              </a:lnSpc>
            </a:pPr>
            <a:r>
              <a:rPr lang="en-US" altLang="zh-CN" sz="2000" dirty="0">
                <a:latin typeface="Consolas" panose="020B0609020204030204" pitchFamily="49" charset="0"/>
                <a:cs typeface="Consolas" panose="020B0609020204030204" pitchFamily="49" charset="0"/>
              </a:rPr>
              <a:t>1999: </a:t>
            </a:r>
            <a:r>
              <a:rPr lang="en-US" altLang="zh-CN" sz="2000" b="1" dirty="0">
                <a:latin typeface="Consolas" panose="020B0609020204030204" pitchFamily="49" charset="0"/>
                <a:cs typeface="Consolas" panose="020B0609020204030204" pitchFamily="49" charset="0"/>
              </a:rPr>
              <a:t>C99</a:t>
            </a:r>
            <a:r>
              <a:rPr lang="en-US" altLang="zh-CN" sz="2000" dirty="0">
                <a:latin typeface="Consolas" panose="020B0609020204030204" pitchFamily="49" charset="0"/>
                <a:cs typeface="Consolas" panose="020B0609020204030204" pitchFamily="49" charset="0"/>
              </a:rPr>
              <a:t> Standard; </a:t>
            </a:r>
            <a:r>
              <a:rPr lang="en-US" altLang="zh-CN" sz="2000" b="1" dirty="0">
                <a:solidFill>
                  <a:srgbClr val="FF0000"/>
                </a:solidFill>
                <a:latin typeface="Consolas" panose="020B0609020204030204" pitchFamily="49" charset="0"/>
                <a:cs typeface="Consolas" panose="020B0609020204030204" pitchFamily="49" charset="0"/>
              </a:rPr>
              <a:t>We will be using the C99 standard in this course.</a:t>
            </a:r>
          </a:p>
          <a:p>
            <a:pPr>
              <a:lnSpc>
                <a:spcPct val="100000"/>
              </a:lnSpc>
            </a:pPr>
            <a:r>
              <a:rPr lang="en-US" altLang="zh-CN" sz="2000" dirty="0">
                <a:latin typeface="Consolas" panose="020B0609020204030204" pitchFamily="49" charset="0"/>
                <a:cs typeface="Consolas" panose="020B0609020204030204" pitchFamily="49" charset="0"/>
              </a:rPr>
              <a:t>2011: </a:t>
            </a:r>
            <a:r>
              <a:rPr lang="en-US" altLang="zh-CN" sz="2000" b="1" dirty="0">
                <a:latin typeface="Consolas" panose="020B0609020204030204" pitchFamily="49" charset="0"/>
                <a:cs typeface="Consolas" panose="020B0609020204030204" pitchFamily="49" charset="0"/>
              </a:rPr>
              <a:t>C11</a:t>
            </a:r>
            <a:r>
              <a:rPr lang="en-US" altLang="zh-CN" sz="2000" dirty="0">
                <a:latin typeface="Consolas" panose="020B0609020204030204" pitchFamily="49" charset="0"/>
                <a:cs typeface="Consolas" panose="020B0609020204030204" pitchFamily="49" charset="0"/>
              </a:rPr>
              <a:t> Standard</a:t>
            </a:r>
          </a:p>
          <a:p>
            <a:pPr>
              <a:lnSpc>
                <a:spcPct val="100000"/>
              </a:lnSpc>
            </a:pPr>
            <a:r>
              <a:rPr lang="en-US" altLang="zh-CN" sz="2000" dirty="0">
                <a:latin typeface="Consolas" panose="020B0609020204030204" pitchFamily="49" charset="0"/>
                <a:cs typeface="Consolas" panose="020B0609020204030204" pitchFamily="49" charset="0"/>
              </a:rPr>
              <a:t>2018: </a:t>
            </a:r>
            <a:r>
              <a:rPr lang="en-US" altLang="zh-CN" sz="2000" b="1" dirty="0">
                <a:latin typeface="Consolas" panose="020B0609020204030204" pitchFamily="49" charset="0"/>
                <a:cs typeface="Consolas" panose="020B0609020204030204" pitchFamily="49" charset="0"/>
              </a:rPr>
              <a:t>C17</a:t>
            </a:r>
            <a:r>
              <a:rPr lang="en-US" altLang="zh-CN" sz="2000" dirty="0">
                <a:latin typeface="Consolas" panose="020B0609020204030204" pitchFamily="49" charset="0"/>
                <a:cs typeface="Consolas" panose="020B0609020204030204" pitchFamily="49" charset="0"/>
              </a:rPr>
              <a:t> Standard     </a:t>
            </a:r>
            <a:r>
              <a:rPr lang="en-US" altLang="zh-CN" sz="2000" b="1" dirty="0">
                <a:latin typeface="Consolas" panose="020B0609020204030204" pitchFamily="49" charset="0"/>
                <a:cs typeface="Consolas" panose="020B0609020204030204" pitchFamily="49" charset="0"/>
              </a:rPr>
              <a:t>Not widely adopted</a:t>
            </a:r>
          </a:p>
          <a:p>
            <a:pPr>
              <a:lnSpc>
                <a:spcPct val="100000"/>
              </a:lnSpc>
            </a:pPr>
            <a:r>
              <a:rPr lang="en-US" altLang="zh-CN" sz="2000" dirty="0">
                <a:latin typeface="Consolas" panose="020B0609020204030204" pitchFamily="49" charset="0"/>
                <a:cs typeface="Consolas" panose="020B0609020204030204" pitchFamily="49" charset="0"/>
              </a:rPr>
              <a:t>2023: </a:t>
            </a:r>
            <a:r>
              <a:rPr lang="en-US" altLang="zh-CN" sz="2000" b="1" dirty="0">
                <a:latin typeface="Consolas" panose="020B0609020204030204" pitchFamily="49" charset="0"/>
                <a:cs typeface="Consolas" panose="020B0609020204030204" pitchFamily="49" charset="0"/>
              </a:rPr>
              <a:t>C23</a:t>
            </a:r>
            <a:r>
              <a:rPr lang="en-US" altLang="zh-CN" sz="2000" dirty="0">
                <a:latin typeface="Consolas" panose="020B0609020204030204" pitchFamily="49" charset="0"/>
                <a:cs typeface="Consolas" panose="020B0609020204030204" pitchFamily="49" charset="0"/>
              </a:rPr>
              <a:t> Standard</a:t>
            </a:r>
          </a:p>
          <a:p>
            <a:pPr>
              <a:lnSpc>
                <a:spcPct val="100000"/>
              </a:lnSpc>
            </a:pPr>
            <a:endParaRPr lang="en-US" altLang="zh-CN" sz="2000" dirty="0">
              <a:latin typeface="Consolas" panose="020B0609020204030204" pitchFamily="49" charset="0"/>
              <a:cs typeface="Consolas" panose="020B0609020204030204" pitchFamily="49" charset="0"/>
            </a:endParaRPr>
          </a:p>
          <a:p>
            <a:pPr>
              <a:lnSpc>
                <a:spcPct val="100000"/>
              </a:lnSpc>
            </a:pPr>
            <a:endParaRPr lang="zh-CN" altLang="en-US" sz="2000" dirty="0">
              <a:solidFill>
                <a:schemeClr val="tx1"/>
              </a:solidFill>
              <a:latin typeface="Consolas" panose="020B0609020204030204" pitchFamily="49" charset="0"/>
              <a:cs typeface="Consolas" panose="020B0609020204030204" pitchFamily="49" charset="0"/>
            </a:endParaRPr>
          </a:p>
        </p:txBody>
      </p:sp>
      <p:sp>
        <p:nvSpPr>
          <p:cNvPr id="2" name="学论网-矩形 1">
            <a:extLst>
              <a:ext uri="{FF2B5EF4-FFF2-40B4-BE49-F238E27FC236}">
                <a16:creationId xmlns:a16="http://schemas.microsoft.com/office/drawing/2014/main" id="{290D337A-FDB9-F640-B9A0-1E8FD1D0D137}"/>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历史发展</a:t>
            </a:r>
          </a:p>
        </p:txBody>
      </p:sp>
      <p:sp>
        <p:nvSpPr>
          <p:cNvPr id="3" name="Right Brace 2">
            <a:extLst>
              <a:ext uri="{FF2B5EF4-FFF2-40B4-BE49-F238E27FC236}">
                <a16:creationId xmlns:a16="http://schemas.microsoft.com/office/drawing/2014/main" id="{095C8B00-FFBF-F849-47C0-43265FBE5AD2}"/>
              </a:ext>
            </a:extLst>
          </p:cNvPr>
          <p:cNvSpPr/>
          <p:nvPr/>
        </p:nvSpPr>
        <p:spPr>
          <a:xfrm>
            <a:off x="3958225" y="5461348"/>
            <a:ext cx="275572" cy="97703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49637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nvSpPr>
        <p:spPr>
          <a:xfrm>
            <a:off x="838200" y="1815465"/>
            <a:ext cx="1023620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altLang="zh-CN" sz="2000" b="1" dirty="0">
                <a:latin typeface="Consolas" panose="020B0609020204030204" pitchFamily="49" charset="0"/>
                <a:cs typeface="Consolas" panose="020B0609020204030204" pitchFamily="49" charset="0"/>
              </a:rPr>
              <a:t>Low-level Access</a:t>
            </a:r>
            <a:r>
              <a:rPr lang="en-US" altLang="zh-CN" sz="2000" dirty="0">
                <a:latin typeface="Consolas" panose="020B0609020204030204" pitchFamily="49" charset="0"/>
                <a:cs typeface="Consolas" panose="020B0609020204030204" pitchFamily="49" charset="0"/>
              </a:rPr>
              <a:t> (</a:t>
            </a:r>
            <a:r>
              <a:rPr lang="zh-CN" altLang="en-US" sz="2000" dirty="0">
                <a:latin typeface="Consolas" panose="020B0609020204030204" pitchFamily="49" charset="0"/>
                <a:cs typeface="Consolas" panose="020B0609020204030204" pitchFamily="49" charset="0"/>
              </a:rPr>
              <a:t>更贴近硬件底层</a:t>
            </a:r>
            <a:r>
              <a:rPr lang="en-US" altLang="zh-CN" sz="2000" dirty="0">
                <a:latin typeface="Consolas" panose="020B0609020204030204" pitchFamily="49" charset="0"/>
                <a:cs typeface="Consolas" panose="020B0609020204030204" pitchFamily="49" charset="0"/>
              </a:rPr>
              <a:t>): C</a:t>
            </a:r>
            <a:r>
              <a:rPr lang="zh-CN" altLang="en-US" sz="2000" dirty="0">
                <a:latin typeface="Consolas" panose="020B0609020204030204" pitchFamily="49" charset="0"/>
                <a:cs typeface="Consolas" panose="020B0609020204030204" pitchFamily="49" charset="0"/>
              </a:rPr>
              <a:t>是高级语言当中较为贴近底层硬件的语言，例如提供了指针的操作，可以为程序员提供更强的灵活性。</a:t>
            </a:r>
            <a:endParaRPr lang="en-US" altLang="zh-CN" sz="2000" dirty="0">
              <a:latin typeface="Consolas" panose="020B0609020204030204" pitchFamily="49" charset="0"/>
              <a:cs typeface="Consolas" panose="020B0609020204030204" pitchFamily="49" charset="0"/>
            </a:endParaRPr>
          </a:p>
          <a:p>
            <a:pPr>
              <a:lnSpc>
                <a:spcPct val="200000"/>
              </a:lnSpc>
            </a:pPr>
            <a:r>
              <a:rPr lang="en-US" altLang="zh-CN" sz="2000" b="1" dirty="0">
                <a:solidFill>
                  <a:schemeClr val="tx1"/>
                </a:solidFill>
                <a:latin typeface="Consolas" panose="020B0609020204030204" pitchFamily="49" charset="0"/>
                <a:cs typeface="Consolas" panose="020B0609020204030204" pitchFamily="49" charset="0"/>
              </a:rPr>
              <a:t>High </a:t>
            </a:r>
            <a:r>
              <a:rPr lang="en-US" altLang="zh-CN" sz="2000" b="1" dirty="0">
                <a:latin typeface="Consolas" panose="020B0609020204030204" pitchFamily="49" charset="0"/>
                <a:cs typeface="Consolas" panose="020B0609020204030204" pitchFamily="49" charset="0"/>
              </a:rPr>
              <a:t>P</a:t>
            </a:r>
            <a:r>
              <a:rPr lang="en-US" altLang="zh-CN" sz="2000" b="1" dirty="0">
                <a:solidFill>
                  <a:schemeClr val="tx1"/>
                </a:solidFill>
                <a:latin typeface="Consolas" panose="020B0609020204030204" pitchFamily="49" charset="0"/>
                <a:cs typeface="Consolas" panose="020B0609020204030204" pitchFamily="49" charset="0"/>
              </a:rPr>
              <a:t>erformance</a:t>
            </a:r>
            <a:r>
              <a:rPr lang="en-US" altLang="zh-CN" sz="2000" dirty="0">
                <a:solidFill>
                  <a:schemeClr val="tx1"/>
                </a:solidFill>
                <a:latin typeface="Consolas" panose="020B0609020204030204" pitchFamily="49" charset="0"/>
                <a:cs typeface="Consolas" panose="020B0609020204030204" pitchFamily="49" charset="0"/>
              </a:rPr>
              <a:t> (</a:t>
            </a:r>
            <a:r>
              <a:rPr lang="zh-CN" altLang="en-US" sz="2000" dirty="0">
                <a:solidFill>
                  <a:schemeClr val="tx1"/>
                </a:solidFill>
                <a:latin typeface="Consolas" panose="020B0609020204030204" pitchFamily="49" charset="0"/>
                <a:cs typeface="Consolas" panose="020B0609020204030204" pitchFamily="49" charset="0"/>
              </a:rPr>
              <a:t>高性能，高效率</a:t>
            </a:r>
            <a:r>
              <a:rPr lang="en-US" altLang="zh-CN" sz="2000" dirty="0">
                <a:solidFill>
                  <a:schemeClr val="tx1"/>
                </a:solidFill>
                <a:latin typeface="Consolas" panose="020B0609020204030204" pitchFamily="49" charset="0"/>
                <a:cs typeface="Consolas" panose="020B0609020204030204" pitchFamily="49" charset="0"/>
              </a:rPr>
              <a:t>): C</a:t>
            </a:r>
            <a:r>
              <a:rPr lang="zh-CN" altLang="en-US" sz="2000" dirty="0">
                <a:latin typeface="Consolas" panose="020B0609020204030204" pitchFamily="49" charset="0"/>
                <a:cs typeface="Consolas" panose="020B0609020204030204" pitchFamily="49" charset="0"/>
              </a:rPr>
              <a:t>可以</a:t>
            </a:r>
            <a:r>
              <a:rPr lang="zh-CN" altLang="en-US" sz="2000" dirty="0">
                <a:solidFill>
                  <a:schemeClr val="tx1"/>
                </a:solidFill>
                <a:latin typeface="Consolas" panose="020B0609020204030204" pitchFamily="49" charset="0"/>
                <a:cs typeface="Consolas" panose="020B0609020204030204" pitchFamily="49" charset="0"/>
              </a:rPr>
              <a:t>直接访问物理地址，方便内存管理，使用</a:t>
            </a:r>
            <a:r>
              <a:rPr lang="en-US" altLang="zh-CN" sz="2000" dirty="0">
                <a:solidFill>
                  <a:schemeClr val="tx1"/>
                </a:solidFill>
                <a:latin typeface="Consolas" panose="020B0609020204030204" pitchFamily="49" charset="0"/>
                <a:cs typeface="Consolas" panose="020B0609020204030204" pitchFamily="49" charset="0"/>
              </a:rPr>
              <a:t>C</a:t>
            </a:r>
            <a:r>
              <a:rPr lang="zh-CN" altLang="en-US" sz="2000" dirty="0">
                <a:latin typeface="Consolas" panose="020B0609020204030204" pitchFamily="49" charset="0"/>
                <a:cs typeface="Consolas" panose="020B0609020204030204" pitchFamily="49" charset="0"/>
              </a:rPr>
              <a:t>编写的程序生成的目标代码效率只比汇编语言低</a:t>
            </a:r>
            <a:r>
              <a:rPr lang="en-US" altLang="zh-CN" sz="2000" dirty="0">
                <a:latin typeface="Consolas" panose="020B0609020204030204" pitchFamily="49" charset="0"/>
                <a:cs typeface="Consolas" panose="020B0609020204030204" pitchFamily="49" charset="0"/>
              </a:rPr>
              <a:t>10%</a:t>
            </a:r>
            <a:r>
              <a:rPr lang="zh-CN" altLang="en-US" sz="2000" dirty="0">
                <a:latin typeface="Consolas" panose="020B0609020204030204" pitchFamily="49" charset="0"/>
                <a:cs typeface="Consolas" panose="020B0609020204030204" pitchFamily="49" charset="0"/>
              </a:rPr>
              <a:t>左右，远优于其他高级语言。</a:t>
            </a:r>
            <a:endParaRPr lang="en-US" altLang="zh-CN" sz="2000" dirty="0">
              <a:solidFill>
                <a:schemeClr val="tx1"/>
              </a:solidFill>
              <a:latin typeface="Consolas" panose="020B0609020204030204" pitchFamily="49" charset="0"/>
              <a:cs typeface="Consolas" panose="020B0609020204030204" pitchFamily="49" charset="0"/>
            </a:endParaRPr>
          </a:p>
          <a:p>
            <a:pPr>
              <a:lnSpc>
                <a:spcPct val="200000"/>
              </a:lnSpc>
            </a:pPr>
            <a:r>
              <a:rPr lang="en-US" altLang="zh-CN" sz="2000" b="1" dirty="0">
                <a:latin typeface="Consolas" panose="020B0609020204030204" pitchFamily="49" charset="0"/>
                <a:cs typeface="Consolas" panose="020B0609020204030204" pitchFamily="49" charset="0"/>
              </a:rPr>
              <a:t>Portability</a:t>
            </a:r>
            <a:r>
              <a:rPr lang="en-US" altLang="zh-CN" sz="2000" dirty="0">
                <a:latin typeface="Consolas" panose="020B0609020204030204" pitchFamily="49" charset="0"/>
                <a:cs typeface="Consolas" panose="020B0609020204030204" pitchFamily="49" charset="0"/>
              </a:rPr>
              <a:t> (</a:t>
            </a:r>
            <a:r>
              <a:rPr lang="zh-CN" altLang="en-US" sz="2000" dirty="0">
                <a:latin typeface="Consolas" panose="020B0609020204030204" pitchFamily="49" charset="0"/>
                <a:cs typeface="Consolas" panose="020B0609020204030204" pitchFamily="49" charset="0"/>
              </a:rPr>
              <a:t>可移植性</a:t>
            </a:r>
            <a:r>
              <a:rPr lang="en-US" altLang="zh-CN" sz="2000" dirty="0">
                <a:latin typeface="Consolas" panose="020B0609020204030204" pitchFamily="49" charset="0"/>
                <a:cs typeface="Consolas" panose="020B0609020204030204" pitchFamily="49" charset="0"/>
              </a:rPr>
              <a:t>): C</a:t>
            </a:r>
            <a:r>
              <a:rPr lang="zh-CN" altLang="en-US" sz="2000" dirty="0">
                <a:latin typeface="Consolas" panose="020B0609020204030204" pitchFamily="49" charset="0"/>
                <a:cs typeface="Consolas" panose="020B0609020204030204" pitchFamily="49" charset="0"/>
              </a:rPr>
              <a:t>语言的编译器</a:t>
            </a:r>
            <a:r>
              <a:rPr lang="en-US" altLang="zh-CN" sz="2000" dirty="0">
                <a:latin typeface="Consolas" panose="020B0609020204030204" pitchFamily="49" charset="0"/>
                <a:cs typeface="Consolas" panose="020B0609020204030204" pitchFamily="49" charset="0"/>
              </a:rPr>
              <a:t>(</a:t>
            </a:r>
            <a:r>
              <a:rPr lang="en-US" altLang="zh-CN" sz="2000" dirty="0" err="1">
                <a:latin typeface="Consolas" panose="020B0609020204030204" pitchFamily="49" charset="0"/>
                <a:cs typeface="Consolas" panose="020B0609020204030204" pitchFamily="49" charset="0"/>
              </a:rPr>
              <a:t>gcc</a:t>
            </a:r>
            <a:r>
              <a:rPr lang="en-US" altLang="zh-CN" sz="2000" dirty="0">
                <a:latin typeface="Consolas" panose="020B0609020204030204" pitchFamily="49" charset="0"/>
                <a:cs typeface="Consolas" panose="020B0609020204030204" pitchFamily="49" charset="0"/>
              </a:rPr>
              <a:t>)</a:t>
            </a:r>
            <a:r>
              <a:rPr lang="zh-CN" altLang="en-US" sz="2000" dirty="0">
                <a:latin typeface="Consolas" panose="020B0609020204030204" pitchFamily="49" charset="0"/>
                <a:cs typeface="Consolas" panose="020B0609020204030204" pitchFamily="49" charset="0"/>
              </a:rPr>
              <a:t>支持各种不同的平台，通常可以通过修改少量代码就移植到其他设备运行。</a:t>
            </a:r>
            <a:endParaRPr lang="zh-CN" altLang="en-US" sz="2000" dirty="0">
              <a:solidFill>
                <a:schemeClr val="tx1"/>
              </a:solidFill>
              <a:latin typeface="Consolas" panose="020B0609020204030204" pitchFamily="49" charset="0"/>
              <a:cs typeface="Consolas" panose="020B0609020204030204" pitchFamily="49" charset="0"/>
            </a:endParaRPr>
          </a:p>
        </p:txBody>
      </p:sp>
      <p:sp>
        <p:nvSpPr>
          <p:cNvPr id="2" name="学论网-矩形 1">
            <a:extLst>
              <a:ext uri="{FF2B5EF4-FFF2-40B4-BE49-F238E27FC236}">
                <a16:creationId xmlns:a16="http://schemas.microsoft.com/office/drawing/2014/main" id="{290D337A-FDB9-F640-B9A0-1E8FD1D0D137}"/>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特点</a:t>
            </a:r>
          </a:p>
        </p:txBody>
      </p:sp>
    </p:spTree>
    <p:extLst>
      <p:ext uri="{BB962C8B-B14F-4D97-AF65-F5344CB8AC3E}">
        <p14:creationId xmlns:p14="http://schemas.microsoft.com/office/powerpoint/2010/main" val="3362273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nvSpPr>
        <p:spPr>
          <a:xfrm>
            <a:off x="838200" y="1815465"/>
            <a:ext cx="10236200"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300000"/>
              </a:lnSpc>
            </a:pPr>
            <a:r>
              <a:rPr lang="en-US" altLang="zh-CN" sz="2000" dirty="0">
                <a:latin typeface="Consolas" panose="020B0609020204030204" pitchFamily="49" charset="0"/>
                <a:cs typeface="Consolas" panose="020B0609020204030204" pitchFamily="49" charset="0"/>
              </a:rPr>
              <a:t>Operating Systems (</a:t>
            </a:r>
            <a:r>
              <a:rPr lang="zh-CN" altLang="en-US" sz="2000" dirty="0">
                <a:latin typeface="Consolas" panose="020B0609020204030204" pitchFamily="49" charset="0"/>
                <a:cs typeface="Consolas" panose="020B0609020204030204" pitchFamily="49" charset="0"/>
              </a:rPr>
              <a:t>操作系统</a:t>
            </a:r>
            <a:r>
              <a:rPr lang="en-US" altLang="zh-CN" sz="2000" dirty="0">
                <a:latin typeface="Consolas" panose="020B0609020204030204" pitchFamily="49" charset="0"/>
                <a:cs typeface="Consolas" panose="020B0609020204030204" pitchFamily="49" charset="0"/>
              </a:rPr>
              <a:t>)</a:t>
            </a:r>
          </a:p>
          <a:p>
            <a:pPr>
              <a:lnSpc>
                <a:spcPct val="300000"/>
              </a:lnSpc>
            </a:pPr>
            <a:r>
              <a:rPr lang="en-US" altLang="zh-CN" sz="2000" dirty="0">
                <a:solidFill>
                  <a:schemeClr val="tx1"/>
                </a:solidFill>
                <a:latin typeface="Consolas" panose="020B0609020204030204" pitchFamily="49" charset="0"/>
                <a:cs typeface="Consolas" panose="020B0609020204030204" pitchFamily="49" charset="0"/>
              </a:rPr>
              <a:t>Embe</a:t>
            </a:r>
            <a:r>
              <a:rPr lang="en-US" altLang="zh-CN" sz="2000" dirty="0">
                <a:latin typeface="Consolas" panose="020B0609020204030204" pitchFamily="49" charset="0"/>
                <a:cs typeface="Consolas" panose="020B0609020204030204" pitchFamily="49" charset="0"/>
              </a:rPr>
              <a:t>dded Systems (</a:t>
            </a:r>
            <a:r>
              <a:rPr lang="zh-CN" altLang="en-US" sz="2000" dirty="0">
                <a:latin typeface="Consolas" panose="020B0609020204030204" pitchFamily="49" charset="0"/>
                <a:cs typeface="Consolas" panose="020B0609020204030204" pitchFamily="49" charset="0"/>
              </a:rPr>
              <a:t>嵌入式系统</a:t>
            </a:r>
            <a:r>
              <a:rPr lang="en-US" altLang="zh-CN" sz="2000" dirty="0">
                <a:latin typeface="Consolas" panose="020B0609020204030204" pitchFamily="49" charset="0"/>
                <a:cs typeface="Consolas" panose="020B0609020204030204" pitchFamily="49" charset="0"/>
              </a:rPr>
              <a:t>)</a:t>
            </a:r>
          </a:p>
          <a:p>
            <a:pPr>
              <a:lnSpc>
                <a:spcPct val="300000"/>
              </a:lnSpc>
            </a:pPr>
            <a:r>
              <a:rPr lang="en-US" altLang="zh-CN" sz="2000" dirty="0">
                <a:solidFill>
                  <a:schemeClr val="tx1"/>
                </a:solidFill>
                <a:latin typeface="Consolas" panose="020B0609020204030204" pitchFamily="49" charset="0"/>
                <a:cs typeface="Consolas" panose="020B0609020204030204" pitchFamily="49" charset="0"/>
              </a:rPr>
              <a:t>Real-time Systems (</a:t>
            </a:r>
            <a:r>
              <a:rPr lang="zh-CN" altLang="en-US" sz="2000" dirty="0">
                <a:solidFill>
                  <a:schemeClr val="tx1"/>
                </a:solidFill>
                <a:latin typeface="Consolas" panose="020B0609020204030204" pitchFamily="49" charset="0"/>
                <a:cs typeface="Consolas" panose="020B0609020204030204" pitchFamily="49" charset="0"/>
              </a:rPr>
              <a:t>实时系统</a:t>
            </a:r>
            <a:r>
              <a:rPr lang="en-US" altLang="zh-CN" sz="2000" dirty="0">
                <a:solidFill>
                  <a:schemeClr val="tx1"/>
                </a:solidFill>
                <a:latin typeface="Consolas" panose="020B0609020204030204" pitchFamily="49" charset="0"/>
                <a:cs typeface="Consolas" panose="020B0609020204030204" pitchFamily="49" charset="0"/>
              </a:rPr>
              <a:t>)</a:t>
            </a:r>
          </a:p>
          <a:p>
            <a:pPr>
              <a:lnSpc>
                <a:spcPct val="300000"/>
              </a:lnSpc>
            </a:pPr>
            <a:r>
              <a:rPr lang="en-US" altLang="zh-CN" sz="2000" dirty="0">
                <a:latin typeface="Consolas" panose="020B0609020204030204" pitchFamily="49" charset="0"/>
                <a:cs typeface="Consolas" panose="020B0609020204030204" pitchFamily="49" charset="0"/>
              </a:rPr>
              <a:t>Communications Systems (</a:t>
            </a:r>
            <a:r>
              <a:rPr lang="zh-CN" altLang="en-US" sz="2000" dirty="0">
                <a:latin typeface="Consolas" panose="020B0609020204030204" pitchFamily="49" charset="0"/>
                <a:cs typeface="Consolas" panose="020B0609020204030204" pitchFamily="49" charset="0"/>
              </a:rPr>
              <a:t>通信系统</a:t>
            </a:r>
            <a:r>
              <a:rPr lang="en-US" altLang="zh-CN" sz="2000" dirty="0">
                <a:latin typeface="Consolas" panose="020B0609020204030204" pitchFamily="49" charset="0"/>
                <a:cs typeface="Consolas" panose="020B0609020204030204" pitchFamily="49" charset="0"/>
              </a:rPr>
              <a:t>)</a:t>
            </a:r>
            <a:endParaRPr lang="zh-CN" altLang="en-US" sz="2000" dirty="0">
              <a:solidFill>
                <a:schemeClr val="tx1"/>
              </a:solidFill>
              <a:latin typeface="Consolas" panose="020B0609020204030204" pitchFamily="49" charset="0"/>
              <a:cs typeface="Consolas" panose="020B0609020204030204" pitchFamily="49" charset="0"/>
            </a:endParaRPr>
          </a:p>
        </p:txBody>
      </p:sp>
      <p:sp>
        <p:nvSpPr>
          <p:cNvPr id="2" name="学论网-矩形 1">
            <a:extLst>
              <a:ext uri="{FF2B5EF4-FFF2-40B4-BE49-F238E27FC236}">
                <a16:creationId xmlns:a16="http://schemas.microsoft.com/office/drawing/2014/main" id="{290D337A-FDB9-F640-B9A0-1E8FD1D0D137}"/>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应用</a:t>
            </a:r>
          </a:p>
        </p:txBody>
      </p:sp>
      <p:pic>
        <p:nvPicPr>
          <p:cNvPr id="1026" name="Picture 2" descr="Linux - Wikipedia">
            <a:extLst>
              <a:ext uri="{FF2B5EF4-FFF2-40B4-BE49-F238E27FC236}">
                <a16:creationId xmlns:a16="http://schemas.microsoft.com/office/drawing/2014/main" id="{EDF9D0ED-A176-67BF-E2CA-8C4430F10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810" y="1547803"/>
            <a:ext cx="1308100" cy="1549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rs Exploration Rovers | Missions – NASA Mars Exploration">
            <a:extLst>
              <a:ext uri="{FF2B5EF4-FFF2-40B4-BE49-F238E27FC236}">
                <a16:creationId xmlns:a16="http://schemas.microsoft.com/office/drawing/2014/main" id="{7035142B-C45B-6C18-9CB4-543465E1E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986" y="3163414"/>
            <a:ext cx="2215541" cy="17724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T-AX82U｜WiFi Routers｜ASUS USA">
            <a:extLst>
              <a:ext uri="{FF2B5EF4-FFF2-40B4-BE49-F238E27FC236}">
                <a16:creationId xmlns:a16="http://schemas.microsoft.com/office/drawing/2014/main" id="{1A271FFD-9EFB-E07C-7B2B-4C3F1291B3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8457" y="4659683"/>
            <a:ext cx="2423786" cy="24237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Are Satellites Used For? | Union of Concerned Scientists">
            <a:extLst>
              <a:ext uri="{FF2B5EF4-FFF2-40B4-BE49-F238E27FC236}">
                <a16:creationId xmlns:a16="http://schemas.microsoft.com/office/drawing/2014/main" id="{67ED8C1F-064A-A34E-76B3-B1EA0A88DD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5891" y="4935847"/>
            <a:ext cx="3118981" cy="16894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indows vs macOS: Which One is the Best Operating System?">
            <a:extLst>
              <a:ext uri="{FF2B5EF4-FFF2-40B4-BE49-F238E27FC236}">
                <a16:creationId xmlns:a16="http://schemas.microsoft.com/office/drawing/2014/main" id="{51A2B015-8576-AE77-0350-9576DCE2B1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1910" y="1547803"/>
            <a:ext cx="2483546" cy="155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401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290D337A-FDB9-F640-B9A0-1E8FD1D0D137}"/>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应用</a:t>
            </a:r>
          </a:p>
        </p:txBody>
      </p:sp>
      <p:graphicFrame>
        <p:nvGraphicFramePr>
          <p:cNvPr id="3" name="Table 2">
            <a:extLst>
              <a:ext uri="{FF2B5EF4-FFF2-40B4-BE49-F238E27FC236}">
                <a16:creationId xmlns:a16="http://schemas.microsoft.com/office/drawing/2014/main" id="{AE433962-AE0A-72E8-5C8E-104C45B59DA0}"/>
              </a:ext>
            </a:extLst>
          </p:cNvPr>
          <p:cNvGraphicFramePr>
            <a:graphicFrameLocks noGrp="1"/>
          </p:cNvGraphicFramePr>
          <p:nvPr>
            <p:extLst>
              <p:ext uri="{D42A27DB-BD31-4B8C-83A1-F6EECF244321}">
                <p14:modId xmlns:p14="http://schemas.microsoft.com/office/powerpoint/2010/main" val="3416371701"/>
              </p:ext>
            </p:extLst>
          </p:nvPr>
        </p:nvGraphicFramePr>
        <p:xfrm>
          <a:off x="425886" y="1471228"/>
          <a:ext cx="11423736" cy="5369560"/>
        </p:xfrm>
        <a:graphic>
          <a:graphicData uri="http://schemas.openxmlformats.org/drawingml/2006/table">
            <a:tbl>
              <a:tblPr firstRow="1" bandRow="1">
                <a:tableStyleId>{5C22544A-7EE6-4342-B048-85BDC9FD1C3A}</a:tableStyleId>
              </a:tblPr>
              <a:tblGrid>
                <a:gridCol w="1977039">
                  <a:extLst>
                    <a:ext uri="{9D8B030D-6E8A-4147-A177-3AD203B41FA5}">
                      <a16:colId xmlns:a16="http://schemas.microsoft.com/office/drawing/2014/main" val="2630747146"/>
                    </a:ext>
                  </a:extLst>
                </a:gridCol>
                <a:gridCol w="9446697">
                  <a:extLst>
                    <a:ext uri="{9D8B030D-6E8A-4147-A177-3AD203B41FA5}">
                      <a16:colId xmlns:a16="http://schemas.microsoft.com/office/drawing/2014/main" val="304642370"/>
                    </a:ext>
                  </a:extLst>
                </a:gridCol>
              </a:tblGrid>
              <a:tr h="370840">
                <a:tc>
                  <a:txBody>
                    <a:bodyPr/>
                    <a:lstStyle/>
                    <a:p>
                      <a:r>
                        <a:rPr lang="en-US" sz="1600" dirty="0">
                          <a:latin typeface="Consolas" panose="020B0609020204030204" pitchFamily="49" charset="0"/>
                          <a:cs typeface="Consolas" panose="020B0609020204030204" pitchFamily="49" charset="0"/>
                        </a:rPr>
                        <a:t>Application</a:t>
                      </a:r>
                    </a:p>
                  </a:txBody>
                  <a:tcPr/>
                </a:tc>
                <a:tc>
                  <a:txBody>
                    <a:bodyPr/>
                    <a:lstStyle/>
                    <a:p>
                      <a:r>
                        <a:rPr lang="en-US" sz="1600" dirty="0">
                          <a:latin typeface="Consolas" panose="020B0609020204030204" pitchFamily="49" charset="0"/>
                          <a:cs typeface="Consolas" panose="020B0609020204030204" pitchFamily="49" charset="0"/>
                        </a:rPr>
                        <a:t>Description</a:t>
                      </a:r>
                    </a:p>
                  </a:txBody>
                  <a:tcPr/>
                </a:tc>
                <a:extLst>
                  <a:ext uri="{0D108BD9-81ED-4DB2-BD59-A6C34878D82A}">
                    <a16:rowId xmlns:a16="http://schemas.microsoft.com/office/drawing/2014/main" val="946825580"/>
                  </a:ext>
                </a:extLst>
              </a:tr>
              <a:tr h="370840">
                <a:tc>
                  <a:txBody>
                    <a:bodyPr/>
                    <a:lstStyle/>
                    <a:p>
                      <a:r>
                        <a:rPr lang="en-US" sz="1600" dirty="0">
                          <a:latin typeface="Consolas" panose="020B0609020204030204" pitchFamily="49" charset="0"/>
                          <a:cs typeface="Consolas" panose="020B0609020204030204" pitchFamily="49" charset="0"/>
                        </a:rPr>
                        <a:t>Operating Systems</a:t>
                      </a:r>
                    </a:p>
                  </a:txBody>
                  <a:tcPr/>
                </a:tc>
                <a:tc>
                  <a:txBody>
                    <a:bodyPr/>
                    <a:lstStyle/>
                    <a:p>
                      <a:r>
                        <a:rPr lang="en-US" sz="1600" dirty="0">
                          <a:latin typeface="Consolas" panose="020B0609020204030204" pitchFamily="49" charset="0"/>
                          <a:cs typeface="Consolas" panose="020B0609020204030204" pitchFamily="49" charset="0"/>
                        </a:rPr>
                        <a:t>C's portability and performance make it desirable for implementing operating systems, such as Linux and portions of Microsoft's Windows and Google's Android. Apple's macOS is built in Objective-C, which was derived from C.</a:t>
                      </a:r>
                    </a:p>
                  </a:txBody>
                  <a:tcPr/>
                </a:tc>
                <a:extLst>
                  <a:ext uri="{0D108BD9-81ED-4DB2-BD59-A6C34878D82A}">
                    <a16:rowId xmlns:a16="http://schemas.microsoft.com/office/drawing/2014/main" val="1841269513"/>
                  </a:ext>
                </a:extLst>
              </a:tr>
              <a:tr h="370840">
                <a:tc>
                  <a:txBody>
                    <a:bodyPr/>
                    <a:lstStyle/>
                    <a:p>
                      <a:r>
                        <a:rPr lang="en-US" sz="1600" dirty="0">
                          <a:latin typeface="Consolas" panose="020B0609020204030204" pitchFamily="49" charset="0"/>
                          <a:cs typeface="Consolas" panose="020B0609020204030204" pitchFamily="49" charset="0"/>
                        </a:rPr>
                        <a:t>Embedded Systems</a:t>
                      </a:r>
                    </a:p>
                  </a:txBody>
                  <a:tcPr/>
                </a:tc>
                <a:tc>
                  <a:txBody>
                    <a:bodyPr/>
                    <a:lstStyle/>
                    <a:p>
                      <a:r>
                        <a:rPr lang="en-US" sz="1600" dirty="0">
                          <a:latin typeface="Consolas" panose="020B0609020204030204" pitchFamily="49" charset="0"/>
                          <a:cs typeface="Consolas" panose="020B0609020204030204" pitchFamily="49" charset="0"/>
                        </a:rPr>
                        <a:t>The vast majority of the microprocessors produced each year are embedded in devices other than general-purpose computers. These embedded systems include navigation systems, smartphones, tablets, robots and more. C is one of the most popular programming languages for developing embedded systems, which typically need to run as fast as possible and conserve memory. For example, a car's antilock brakes must respond immediately to slow or stop the car without skidding; video-game controllers should respond instantaneously to prevent lag between the controller and the game action.</a:t>
                      </a:r>
                    </a:p>
                  </a:txBody>
                  <a:tcPr/>
                </a:tc>
                <a:extLst>
                  <a:ext uri="{0D108BD9-81ED-4DB2-BD59-A6C34878D82A}">
                    <a16:rowId xmlns:a16="http://schemas.microsoft.com/office/drawing/2014/main" val="453105076"/>
                  </a:ext>
                </a:extLst>
              </a:tr>
              <a:tr h="370840">
                <a:tc>
                  <a:txBody>
                    <a:bodyPr/>
                    <a:lstStyle/>
                    <a:p>
                      <a:r>
                        <a:rPr lang="en-US" sz="1600" dirty="0">
                          <a:latin typeface="Consolas" panose="020B0609020204030204" pitchFamily="49" charset="0"/>
                          <a:cs typeface="Consolas" panose="020B0609020204030204" pitchFamily="49" charset="0"/>
                        </a:rPr>
                        <a:t>Real-time Systems</a:t>
                      </a:r>
                    </a:p>
                  </a:txBody>
                  <a:tcPr/>
                </a:tc>
                <a:tc>
                  <a:txBody>
                    <a:bodyPr/>
                    <a:lstStyle/>
                    <a:p>
                      <a:r>
                        <a:rPr lang="en-US" sz="1600" dirty="0">
                          <a:latin typeface="Consolas" panose="020B0609020204030204" pitchFamily="49" charset="0"/>
                          <a:cs typeface="Consolas" panose="020B0609020204030204" pitchFamily="49" charset="0"/>
                        </a:rPr>
                        <a:t>Real-time systems are often used for “mission-critical” applications that require nearly instantaneous and predictable response times. Real-time systems need to work continuously. For example, an air-traffic-control system must continuously monitor planes' positions and velocities and report that information to air-traffic controllers without delay so they can alert the planes to change course if there’s a possibility of a collision.</a:t>
                      </a:r>
                    </a:p>
                  </a:txBody>
                  <a:tcPr/>
                </a:tc>
                <a:extLst>
                  <a:ext uri="{0D108BD9-81ED-4DB2-BD59-A6C34878D82A}">
                    <a16:rowId xmlns:a16="http://schemas.microsoft.com/office/drawing/2014/main" val="969539773"/>
                  </a:ext>
                </a:extLst>
              </a:tr>
              <a:tr h="370840">
                <a:tc>
                  <a:txBody>
                    <a:bodyPr/>
                    <a:lstStyle/>
                    <a:p>
                      <a:r>
                        <a:rPr lang="en-US" sz="1600" dirty="0">
                          <a:latin typeface="Consolas" panose="020B0609020204030204" pitchFamily="49" charset="0"/>
                          <a:cs typeface="Consolas" panose="020B0609020204030204" pitchFamily="49" charset="0"/>
                        </a:rPr>
                        <a:t>Communication Systems</a:t>
                      </a:r>
                    </a:p>
                  </a:txBody>
                  <a:tcPr/>
                </a:tc>
                <a:tc>
                  <a:txBody>
                    <a:bodyPr/>
                    <a:lstStyle/>
                    <a:p>
                      <a:r>
                        <a:rPr lang="en-US" sz="1600" dirty="0">
                          <a:latin typeface="Consolas" panose="020B0609020204030204" pitchFamily="49" charset="0"/>
                          <a:cs typeface="Consolas" panose="020B0609020204030204" pitchFamily="49" charset="0"/>
                        </a:rPr>
                        <a:t>Communications systems need to route massive amounts of data quickly to ensure that things such as audio and video are delivered smoothly and without delay.</a:t>
                      </a:r>
                    </a:p>
                  </a:txBody>
                  <a:tcPr/>
                </a:tc>
                <a:extLst>
                  <a:ext uri="{0D108BD9-81ED-4DB2-BD59-A6C34878D82A}">
                    <a16:rowId xmlns:a16="http://schemas.microsoft.com/office/drawing/2014/main" val="3980268526"/>
                  </a:ext>
                </a:extLst>
              </a:tr>
            </a:tbl>
          </a:graphicData>
        </a:graphic>
      </p:graphicFrame>
    </p:spTree>
    <p:extLst>
      <p:ext uri="{BB962C8B-B14F-4D97-AF65-F5344CB8AC3E}">
        <p14:creationId xmlns:p14="http://schemas.microsoft.com/office/powerpoint/2010/main" val="3605537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58">
            <a:extLst>
              <a:ext uri="{FF2B5EF4-FFF2-40B4-BE49-F238E27FC236}">
                <a16:creationId xmlns:a16="http://schemas.microsoft.com/office/drawing/2014/main" id="{C39A99DF-C2AD-112C-AACE-20A9DDAF60B0}"/>
              </a:ext>
            </a:extLst>
          </p:cNvPr>
          <p:cNvSpPr/>
          <p:nvPr/>
        </p:nvSpPr>
        <p:spPr>
          <a:xfrm>
            <a:off x="7157154" y="4366440"/>
            <a:ext cx="1988550" cy="768145"/>
          </a:xfrm>
          <a:prstGeom prst="round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内容占位符 3">
            <a:extLst>
              <a:ext uri="{FF2B5EF4-FFF2-40B4-BE49-F238E27FC236}">
                <a16:creationId xmlns:a16="http://schemas.microsoft.com/office/drawing/2014/main" id="{B9D3B357-24EF-1FFB-C1DF-A339E6244EC6}"/>
              </a:ext>
            </a:extLst>
          </p:cNvPr>
          <p:cNvSpPr>
            <a:spLocks noGrp="1"/>
          </p:cNvSpPr>
          <p:nvPr/>
        </p:nvSpPr>
        <p:spPr>
          <a:xfrm>
            <a:off x="48795" y="1572458"/>
            <a:ext cx="11031897" cy="1417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a:latin typeface="Consolas" panose="020B0609020204030204" pitchFamily="49" charset="0"/>
                <a:cs typeface="Consolas" panose="020B0609020204030204" pitchFamily="49" charset="0"/>
              </a:rPr>
              <a:t>Research Focus (</a:t>
            </a:r>
            <a:r>
              <a:rPr lang="zh-CN" altLang="en-US" sz="2400" dirty="0">
                <a:latin typeface="Consolas" panose="020B0609020204030204" pitchFamily="49" charset="0"/>
                <a:cs typeface="Consolas" panose="020B0609020204030204" pitchFamily="49" charset="0"/>
              </a:rPr>
              <a:t>研究重点</a:t>
            </a:r>
            <a:r>
              <a:rPr lang="en-US" altLang="zh-CN" sz="2400" dirty="0">
                <a:latin typeface="Consolas" panose="020B0609020204030204" pitchFamily="49" charset="0"/>
                <a:cs typeface="Consolas" panose="020B0609020204030204" pitchFamily="49" charset="0"/>
              </a:rPr>
              <a:t>): </a:t>
            </a:r>
          </a:p>
          <a:p>
            <a:pPr lvl="1">
              <a:lnSpc>
                <a:spcPct val="100000"/>
              </a:lnSpc>
            </a:pPr>
            <a:r>
              <a:rPr lang="en-US" altLang="zh-CN" b="1" dirty="0">
                <a:solidFill>
                  <a:schemeClr val="accent1"/>
                </a:solidFill>
                <a:latin typeface="Consolas" panose="020B0609020204030204" pitchFamily="49" charset="0"/>
                <a:cs typeface="Consolas" panose="020B0609020204030204" pitchFamily="49" charset="0"/>
              </a:rPr>
              <a:t>Large model inference in </a:t>
            </a:r>
            <a:r>
              <a:rPr lang="en-US" altLang="zh-CN" b="1" dirty="0" err="1">
                <a:solidFill>
                  <a:schemeClr val="accent1"/>
                </a:solidFill>
                <a:latin typeface="Consolas" panose="020B0609020204030204" pitchFamily="49" charset="0"/>
                <a:cs typeface="Consolas" panose="020B0609020204030204" pitchFamily="49" charset="0"/>
              </a:rPr>
              <a:t>heterogneous</a:t>
            </a:r>
            <a:r>
              <a:rPr lang="en-US" altLang="zh-CN" b="1" dirty="0">
                <a:solidFill>
                  <a:schemeClr val="accent1"/>
                </a:solidFill>
                <a:latin typeface="Consolas" panose="020B0609020204030204" pitchFamily="49" charset="0"/>
                <a:cs typeface="Consolas" panose="020B0609020204030204" pitchFamily="49" charset="0"/>
              </a:rPr>
              <a:t> distributed systems</a:t>
            </a:r>
            <a:r>
              <a:rPr lang="zh-CN" altLang="en-US" b="1" dirty="0">
                <a:latin typeface="Consolas" panose="020B0609020204030204" pitchFamily="49" charset="0"/>
                <a:cs typeface="Consolas" panose="020B0609020204030204" pitchFamily="49" charset="0"/>
              </a:rPr>
              <a:t>（异构分布式系统中的大模型推理）</a:t>
            </a:r>
            <a:endParaRPr lang="en-US" altLang="zh-CN" b="1" dirty="0">
              <a:latin typeface="Consolas" panose="020B0609020204030204" pitchFamily="49" charset="0"/>
              <a:cs typeface="Consolas" panose="020B0609020204030204" pitchFamily="49" charset="0"/>
            </a:endParaRPr>
          </a:p>
          <a:p>
            <a:pPr marL="457200" lvl="1" indent="0">
              <a:lnSpc>
                <a:spcPct val="100000"/>
              </a:lnSpc>
              <a:buNone/>
            </a:pPr>
            <a:endParaRPr lang="en-US" altLang="zh-CN" dirty="0">
              <a:latin typeface="Consolas" panose="020B0609020204030204" pitchFamily="49" charset="0"/>
              <a:cs typeface="Consolas" panose="020B0609020204030204" pitchFamily="49" charset="0"/>
            </a:endParaRPr>
          </a:p>
          <a:p>
            <a:pPr lvl="1">
              <a:lnSpc>
                <a:spcPct val="100000"/>
              </a:lnSpc>
            </a:pPr>
            <a:endParaRPr lang="en-US" altLang="zh-CN" dirty="0">
              <a:latin typeface="Consolas" panose="020B0609020204030204" pitchFamily="49" charset="0"/>
              <a:cs typeface="Consolas" panose="020B0609020204030204" pitchFamily="49" charset="0"/>
            </a:endParaRPr>
          </a:p>
          <a:p>
            <a:pPr lvl="1">
              <a:lnSpc>
                <a:spcPct val="100000"/>
              </a:lnSpc>
            </a:pPr>
            <a:endParaRPr lang="en-US" altLang="zh-CN" dirty="0">
              <a:latin typeface="Consolas" panose="020B0609020204030204" pitchFamily="49" charset="0"/>
              <a:cs typeface="Consolas" panose="020B0609020204030204" pitchFamily="49" charset="0"/>
            </a:endParaRPr>
          </a:p>
          <a:p>
            <a:pPr lvl="1">
              <a:lnSpc>
                <a:spcPct val="100000"/>
              </a:lnSpc>
            </a:pPr>
            <a:endParaRPr lang="en-US" altLang="zh-CN" dirty="0">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6B6CC515-928A-993E-7044-4994336A18D4}"/>
              </a:ext>
            </a:extLst>
          </p:cNvPr>
          <p:cNvGrpSpPr/>
          <p:nvPr/>
        </p:nvGrpSpPr>
        <p:grpSpPr>
          <a:xfrm>
            <a:off x="6645958" y="2368652"/>
            <a:ext cx="5192082" cy="4126369"/>
            <a:chOff x="7668487" y="3152776"/>
            <a:chExt cx="4245927" cy="3374419"/>
          </a:xfrm>
        </p:grpSpPr>
        <p:sp>
          <p:nvSpPr>
            <p:cNvPr id="8" name="Rounded Rectangle 7">
              <a:extLst>
                <a:ext uri="{FF2B5EF4-FFF2-40B4-BE49-F238E27FC236}">
                  <a16:creationId xmlns:a16="http://schemas.microsoft.com/office/drawing/2014/main" id="{110B7C0B-C046-536E-FBAC-ED338BA57905}"/>
                </a:ext>
              </a:extLst>
            </p:cNvPr>
            <p:cNvSpPr/>
            <p:nvPr/>
          </p:nvSpPr>
          <p:spPr>
            <a:xfrm>
              <a:off x="10029062" y="4783182"/>
              <a:ext cx="1626176" cy="628166"/>
            </a:xfrm>
            <a:prstGeom prst="round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D466234C-AF37-C04C-0552-080DA41D95D7}"/>
                </a:ext>
              </a:extLst>
            </p:cNvPr>
            <p:cNvPicPr>
              <a:picLocks noChangeAspect="1"/>
            </p:cNvPicPr>
            <p:nvPr/>
          </p:nvPicPr>
          <p:blipFill>
            <a:blip r:embed="rId3"/>
            <a:stretch>
              <a:fillRect/>
            </a:stretch>
          </p:blipFill>
          <p:spPr>
            <a:xfrm>
              <a:off x="8410859" y="5588083"/>
              <a:ext cx="557585" cy="566484"/>
            </a:xfrm>
            <a:prstGeom prst="rect">
              <a:avLst/>
            </a:prstGeom>
          </p:spPr>
        </p:pic>
        <p:pic>
          <p:nvPicPr>
            <p:cNvPr id="10" name="Picture 9">
              <a:extLst>
                <a:ext uri="{FF2B5EF4-FFF2-40B4-BE49-F238E27FC236}">
                  <a16:creationId xmlns:a16="http://schemas.microsoft.com/office/drawing/2014/main" id="{91ECB899-99E4-9B72-14A4-4E44D84CA263}"/>
                </a:ext>
              </a:extLst>
            </p:cNvPr>
            <p:cNvPicPr>
              <a:picLocks noChangeAspect="1"/>
            </p:cNvPicPr>
            <p:nvPr/>
          </p:nvPicPr>
          <p:blipFill>
            <a:blip r:embed="rId4"/>
            <a:stretch>
              <a:fillRect/>
            </a:stretch>
          </p:blipFill>
          <p:spPr>
            <a:xfrm>
              <a:off x="11487874" y="5449605"/>
              <a:ext cx="426540" cy="433347"/>
            </a:xfrm>
            <a:prstGeom prst="rect">
              <a:avLst/>
            </a:prstGeom>
          </p:spPr>
        </p:pic>
        <p:pic>
          <p:nvPicPr>
            <p:cNvPr id="12" name="Content Placeholder 28">
              <a:extLst>
                <a:ext uri="{FF2B5EF4-FFF2-40B4-BE49-F238E27FC236}">
                  <a16:creationId xmlns:a16="http://schemas.microsoft.com/office/drawing/2014/main" id="{BA82B3BD-2863-685B-304C-9F985EABD84E}"/>
                </a:ext>
              </a:extLst>
            </p:cNvPr>
            <p:cNvPicPr>
              <a:picLocks noChangeAspect="1"/>
            </p:cNvPicPr>
            <p:nvPr/>
          </p:nvPicPr>
          <p:blipFill>
            <a:blip r:embed="rId5"/>
            <a:stretch>
              <a:fillRect/>
            </a:stretch>
          </p:blipFill>
          <p:spPr>
            <a:xfrm>
              <a:off x="11133734" y="5803438"/>
              <a:ext cx="554493" cy="563342"/>
            </a:xfrm>
            <a:prstGeom prst="rect">
              <a:avLst/>
            </a:prstGeom>
          </p:spPr>
        </p:pic>
        <p:pic>
          <p:nvPicPr>
            <p:cNvPr id="13" name="Picture 12">
              <a:extLst>
                <a:ext uri="{FF2B5EF4-FFF2-40B4-BE49-F238E27FC236}">
                  <a16:creationId xmlns:a16="http://schemas.microsoft.com/office/drawing/2014/main" id="{BD806C4C-3909-B8BE-D9EF-5771AE195311}"/>
                </a:ext>
              </a:extLst>
            </p:cNvPr>
            <p:cNvPicPr>
              <a:picLocks noChangeAspect="1"/>
            </p:cNvPicPr>
            <p:nvPr/>
          </p:nvPicPr>
          <p:blipFill>
            <a:blip r:embed="rId6"/>
            <a:stretch>
              <a:fillRect/>
            </a:stretch>
          </p:blipFill>
          <p:spPr>
            <a:xfrm>
              <a:off x="9018638" y="3152776"/>
              <a:ext cx="1709097" cy="1708422"/>
            </a:xfrm>
            <a:prstGeom prst="rect">
              <a:avLst/>
            </a:prstGeom>
          </p:spPr>
        </p:pic>
        <p:pic>
          <p:nvPicPr>
            <p:cNvPr id="14" name="Picture 13">
              <a:extLst>
                <a:ext uri="{FF2B5EF4-FFF2-40B4-BE49-F238E27FC236}">
                  <a16:creationId xmlns:a16="http://schemas.microsoft.com/office/drawing/2014/main" id="{6FA79743-0162-2684-E9C7-D3B04CF37301}"/>
                </a:ext>
              </a:extLst>
            </p:cNvPr>
            <p:cNvPicPr>
              <a:picLocks noChangeAspect="1"/>
            </p:cNvPicPr>
            <p:nvPr/>
          </p:nvPicPr>
          <p:blipFill>
            <a:blip r:embed="rId7"/>
            <a:stretch>
              <a:fillRect/>
            </a:stretch>
          </p:blipFill>
          <p:spPr>
            <a:xfrm>
              <a:off x="9126598" y="3749681"/>
              <a:ext cx="1090468" cy="709037"/>
            </a:xfrm>
            <a:prstGeom prst="rect">
              <a:avLst/>
            </a:prstGeom>
          </p:spPr>
        </p:pic>
        <p:pic>
          <p:nvPicPr>
            <p:cNvPr id="15" name="Picture 14">
              <a:extLst>
                <a:ext uri="{FF2B5EF4-FFF2-40B4-BE49-F238E27FC236}">
                  <a16:creationId xmlns:a16="http://schemas.microsoft.com/office/drawing/2014/main" id="{F1B744AD-79EF-8EEE-0690-EB4BA233F6DC}"/>
                </a:ext>
              </a:extLst>
            </p:cNvPr>
            <p:cNvPicPr>
              <a:picLocks noChangeAspect="1"/>
            </p:cNvPicPr>
            <p:nvPr/>
          </p:nvPicPr>
          <p:blipFill>
            <a:blip r:embed="rId8"/>
            <a:stretch>
              <a:fillRect/>
            </a:stretch>
          </p:blipFill>
          <p:spPr>
            <a:xfrm>
              <a:off x="8402020" y="6085110"/>
              <a:ext cx="435140" cy="442085"/>
            </a:xfrm>
            <a:prstGeom prst="rect">
              <a:avLst/>
            </a:prstGeom>
          </p:spPr>
        </p:pic>
        <p:pic>
          <p:nvPicPr>
            <p:cNvPr id="16" name="Picture 15">
              <a:extLst>
                <a:ext uri="{FF2B5EF4-FFF2-40B4-BE49-F238E27FC236}">
                  <a16:creationId xmlns:a16="http://schemas.microsoft.com/office/drawing/2014/main" id="{AD7CAEF7-065C-981C-5545-5C153B8C5CA4}"/>
                </a:ext>
              </a:extLst>
            </p:cNvPr>
            <p:cNvPicPr>
              <a:picLocks noChangeAspect="1"/>
            </p:cNvPicPr>
            <p:nvPr/>
          </p:nvPicPr>
          <p:blipFill>
            <a:blip r:embed="rId9"/>
            <a:stretch>
              <a:fillRect/>
            </a:stretch>
          </p:blipFill>
          <p:spPr>
            <a:xfrm>
              <a:off x="9079394" y="6021867"/>
              <a:ext cx="369640" cy="375540"/>
            </a:xfrm>
            <a:prstGeom prst="rect">
              <a:avLst/>
            </a:prstGeom>
          </p:spPr>
        </p:pic>
        <p:pic>
          <p:nvPicPr>
            <p:cNvPr id="18" name="Picture 17">
              <a:extLst>
                <a:ext uri="{FF2B5EF4-FFF2-40B4-BE49-F238E27FC236}">
                  <a16:creationId xmlns:a16="http://schemas.microsoft.com/office/drawing/2014/main" id="{69AE80DB-8BD4-5C6F-B994-509370FA8373}"/>
                </a:ext>
              </a:extLst>
            </p:cNvPr>
            <p:cNvPicPr>
              <a:picLocks noChangeAspect="1"/>
            </p:cNvPicPr>
            <p:nvPr/>
          </p:nvPicPr>
          <p:blipFill>
            <a:blip r:embed="rId10"/>
            <a:stretch>
              <a:fillRect/>
            </a:stretch>
          </p:blipFill>
          <p:spPr>
            <a:xfrm>
              <a:off x="9276749" y="4918849"/>
              <a:ext cx="346320" cy="434532"/>
            </a:xfrm>
            <a:prstGeom prst="rect">
              <a:avLst/>
            </a:prstGeom>
          </p:spPr>
        </p:pic>
        <p:pic>
          <p:nvPicPr>
            <p:cNvPr id="19" name="Graphic 18" descr="Server with solid fill">
              <a:extLst>
                <a:ext uri="{FF2B5EF4-FFF2-40B4-BE49-F238E27FC236}">
                  <a16:creationId xmlns:a16="http://schemas.microsoft.com/office/drawing/2014/main" id="{B9F9D02E-2932-893B-4E74-A8EEDE5B8A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00695" y="5031307"/>
              <a:ext cx="331960" cy="337257"/>
            </a:xfrm>
            <a:prstGeom prst="rect">
              <a:avLst/>
            </a:prstGeom>
          </p:spPr>
        </p:pic>
        <p:pic>
          <p:nvPicPr>
            <p:cNvPr id="21" name="Picture 20">
              <a:extLst>
                <a:ext uri="{FF2B5EF4-FFF2-40B4-BE49-F238E27FC236}">
                  <a16:creationId xmlns:a16="http://schemas.microsoft.com/office/drawing/2014/main" id="{85B40999-000C-448F-4E60-3CB6079AA2BE}"/>
                </a:ext>
              </a:extLst>
            </p:cNvPr>
            <p:cNvPicPr>
              <a:picLocks noChangeAspect="1"/>
            </p:cNvPicPr>
            <p:nvPr/>
          </p:nvPicPr>
          <p:blipFill>
            <a:blip r:embed="rId13"/>
            <a:stretch>
              <a:fillRect/>
            </a:stretch>
          </p:blipFill>
          <p:spPr>
            <a:xfrm>
              <a:off x="10648152" y="5810544"/>
              <a:ext cx="435141" cy="442085"/>
            </a:xfrm>
            <a:prstGeom prst="rect">
              <a:avLst/>
            </a:prstGeom>
          </p:spPr>
        </p:pic>
        <p:cxnSp>
          <p:nvCxnSpPr>
            <p:cNvPr id="23" name="Straight Arrow Connector 22">
              <a:extLst>
                <a:ext uri="{FF2B5EF4-FFF2-40B4-BE49-F238E27FC236}">
                  <a16:creationId xmlns:a16="http://schemas.microsoft.com/office/drawing/2014/main" id="{2C9C9C84-41C8-5219-CADE-743B4BFB2683}"/>
                </a:ext>
              </a:extLst>
            </p:cNvPr>
            <p:cNvCxnSpPr>
              <a:cxnSpLocks/>
            </p:cNvCxnSpPr>
            <p:nvPr/>
          </p:nvCxnSpPr>
          <p:spPr>
            <a:xfrm flipH="1">
              <a:off x="9254186" y="4550592"/>
              <a:ext cx="330336" cy="255025"/>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9B40AEB-2BFA-AF3E-3ACB-2A1B877B4F16}"/>
                </a:ext>
              </a:extLst>
            </p:cNvPr>
            <p:cNvCxnSpPr>
              <a:cxnSpLocks/>
            </p:cNvCxnSpPr>
            <p:nvPr/>
          </p:nvCxnSpPr>
          <p:spPr>
            <a:xfrm>
              <a:off x="10105631" y="4550592"/>
              <a:ext cx="268232" cy="259096"/>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7DF6EF-3092-A707-FA5F-1453D6116A9D}"/>
                </a:ext>
              </a:extLst>
            </p:cNvPr>
            <p:cNvCxnSpPr>
              <a:cxnSpLocks/>
              <a:stCxn id="18" idx="2"/>
              <a:endCxn id="16" idx="0"/>
            </p:cNvCxnSpPr>
            <p:nvPr/>
          </p:nvCxnSpPr>
          <p:spPr>
            <a:xfrm flipH="1">
              <a:off x="9264214" y="5353381"/>
              <a:ext cx="185695" cy="668487"/>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527B61-29FE-FA12-30B1-25CD2F58D543}"/>
                </a:ext>
              </a:extLst>
            </p:cNvPr>
            <p:cNvCxnSpPr>
              <a:cxnSpLocks/>
            </p:cNvCxnSpPr>
            <p:nvPr/>
          </p:nvCxnSpPr>
          <p:spPr>
            <a:xfrm flipH="1">
              <a:off x="8239384" y="5352777"/>
              <a:ext cx="887214" cy="358677"/>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272544A-7EDA-6F76-5844-EE86EAAF0D43}"/>
                </a:ext>
              </a:extLst>
            </p:cNvPr>
            <p:cNvCxnSpPr>
              <a:cxnSpLocks/>
            </p:cNvCxnSpPr>
            <p:nvPr/>
          </p:nvCxnSpPr>
          <p:spPr>
            <a:xfrm flipH="1">
              <a:off x="10066456" y="5352777"/>
              <a:ext cx="156110" cy="678809"/>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435FDE-E849-3FC7-A627-24DFE8E03B1C}"/>
                </a:ext>
              </a:extLst>
            </p:cNvPr>
            <p:cNvCxnSpPr>
              <a:cxnSpLocks/>
            </p:cNvCxnSpPr>
            <p:nvPr/>
          </p:nvCxnSpPr>
          <p:spPr>
            <a:xfrm>
              <a:off x="10291432" y="5375689"/>
              <a:ext cx="490769" cy="466372"/>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7DDAE0F-1FE8-1A78-AD7A-2BB8B70D8677}"/>
                </a:ext>
              </a:extLst>
            </p:cNvPr>
            <p:cNvCxnSpPr>
              <a:cxnSpLocks/>
            </p:cNvCxnSpPr>
            <p:nvPr/>
          </p:nvCxnSpPr>
          <p:spPr>
            <a:xfrm flipH="1">
              <a:off x="8863051" y="5361301"/>
              <a:ext cx="537344" cy="409005"/>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CCF3342-8E14-D549-24FC-449573D1CE90}"/>
                </a:ext>
              </a:extLst>
            </p:cNvPr>
            <p:cNvCxnSpPr>
              <a:cxnSpLocks/>
            </p:cNvCxnSpPr>
            <p:nvPr/>
          </p:nvCxnSpPr>
          <p:spPr>
            <a:xfrm flipH="1">
              <a:off x="8905486" y="5379991"/>
              <a:ext cx="1243416" cy="507047"/>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7B87B3-028E-5754-A661-8B19B818376F}"/>
                </a:ext>
              </a:extLst>
            </p:cNvPr>
            <p:cNvCxnSpPr>
              <a:cxnSpLocks/>
            </p:cNvCxnSpPr>
            <p:nvPr/>
          </p:nvCxnSpPr>
          <p:spPr>
            <a:xfrm>
              <a:off x="9500351" y="5361301"/>
              <a:ext cx="497238" cy="650448"/>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89CB916-C0DC-4803-1994-BE571B5861B0}"/>
                </a:ext>
              </a:extLst>
            </p:cNvPr>
            <p:cNvCxnSpPr>
              <a:cxnSpLocks/>
            </p:cNvCxnSpPr>
            <p:nvPr/>
          </p:nvCxnSpPr>
          <p:spPr>
            <a:xfrm>
              <a:off x="9546521" y="5341289"/>
              <a:ext cx="1046921" cy="579357"/>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CCF4422-B0D7-FC00-ADE6-ED1FCCCED422}"/>
                </a:ext>
              </a:extLst>
            </p:cNvPr>
            <p:cNvCxnSpPr>
              <a:cxnSpLocks/>
            </p:cNvCxnSpPr>
            <p:nvPr/>
          </p:nvCxnSpPr>
          <p:spPr>
            <a:xfrm>
              <a:off x="10605299" y="5374341"/>
              <a:ext cx="805521" cy="456235"/>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A68FF953-990F-E9A0-4619-C096730DF906}"/>
                </a:ext>
              </a:extLst>
            </p:cNvPr>
            <p:cNvPicPr>
              <a:picLocks noChangeAspect="1"/>
            </p:cNvPicPr>
            <p:nvPr/>
          </p:nvPicPr>
          <p:blipFill>
            <a:blip r:embed="rId14"/>
            <a:stretch>
              <a:fillRect/>
            </a:stretch>
          </p:blipFill>
          <p:spPr>
            <a:xfrm>
              <a:off x="9447747" y="5853488"/>
              <a:ext cx="989160" cy="369789"/>
            </a:xfrm>
            <a:prstGeom prst="rect">
              <a:avLst/>
            </a:prstGeom>
          </p:spPr>
        </p:pic>
        <p:pic>
          <p:nvPicPr>
            <p:cNvPr id="40" name="Picture 39">
              <a:extLst>
                <a:ext uri="{FF2B5EF4-FFF2-40B4-BE49-F238E27FC236}">
                  <a16:creationId xmlns:a16="http://schemas.microsoft.com/office/drawing/2014/main" id="{2EF419AC-B710-0F7D-98AC-4354167F1D44}"/>
                </a:ext>
              </a:extLst>
            </p:cNvPr>
            <p:cNvPicPr>
              <a:picLocks noChangeAspect="1"/>
            </p:cNvPicPr>
            <p:nvPr/>
          </p:nvPicPr>
          <p:blipFill>
            <a:blip r:embed="rId13"/>
            <a:stretch>
              <a:fillRect/>
            </a:stretch>
          </p:blipFill>
          <p:spPr>
            <a:xfrm>
              <a:off x="9737910" y="6085110"/>
              <a:ext cx="435141" cy="442085"/>
            </a:xfrm>
            <a:prstGeom prst="rect">
              <a:avLst/>
            </a:prstGeom>
          </p:spPr>
        </p:pic>
        <p:pic>
          <p:nvPicPr>
            <p:cNvPr id="41" name="Picture 40">
              <a:extLst>
                <a:ext uri="{FF2B5EF4-FFF2-40B4-BE49-F238E27FC236}">
                  <a16:creationId xmlns:a16="http://schemas.microsoft.com/office/drawing/2014/main" id="{ADCE2E31-ACED-BB47-CF4C-7654B58A3033}"/>
                </a:ext>
              </a:extLst>
            </p:cNvPr>
            <p:cNvPicPr>
              <a:picLocks noChangeAspect="1"/>
            </p:cNvPicPr>
            <p:nvPr/>
          </p:nvPicPr>
          <p:blipFill>
            <a:blip r:embed="rId15"/>
            <a:stretch>
              <a:fillRect/>
            </a:stretch>
          </p:blipFill>
          <p:spPr>
            <a:xfrm>
              <a:off x="7668487" y="5656101"/>
              <a:ext cx="557585" cy="566484"/>
            </a:xfrm>
            <a:prstGeom prst="rect">
              <a:avLst/>
            </a:prstGeom>
          </p:spPr>
        </p:pic>
        <p:pic>
          <p:nvPicPr>
            <p:cNvPr id="11" name="Picture 10">
              <a:extLst>
                <a:ext uri="{FF2B5EF4-FFF2-40B4-BE49-F238E27FC236}">
                  <a16:creationId xmlns:a16="http://schemas.microsoft.com/office/drawing/2014/main" id="{9F57F26D-67F2-A1C8-5125-37E7E5A265F9}"/>
                </a:ext>
              </a:extLst>
            </p:cNvPr>
            <p:cNvPicPr>
              <a:picLocks noChangeAspect="1"/>
            </p:cNvPicPr>
            <p:nvPr/>
          </p:nvPicPr>
          <p:blipFill>
            <a:blip r:embed="rId16"/>
            <a:stretch>
              <a:fillRect/>
            </a:stretch>
          </p:blipFill>
          <p:spPr>
            <a:xfrm>
              <a:off x="10483016" y="6049348"/>
              <a:ext cx="435142" cy="442086"/>
            </a:xfrm>
            <a:prstGeom prst="rect">
              <a:avLst/>
            </a:prstGeom>
          </p:spPr>
        </p:pic>
      </p:grpSp>
      <p:sp>
        <p:nvSpPr>
          <p:cNvPr id="3" name="学论网-矩形 1">
            <a:extLst>
              <a:ext uri="{FF2B5EF4-FFF2-40B4-BE49-F238E27FC236}">
                <a16:creationId xmlns:a16="http://schemas.microsoft.com/office/drawing/2014/main" id="{4D73BF36-01AE-384F-2988-D7C8E34B8781}"/>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教师简介</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4" name="TextBox 3">
            <a:extLst>
              <a:ext uri="{FF2B5EF4-FFF2-40B4-BE49-F238E27FC236}">
                <a16:creationId xmlns:a16="http://schemas.microsoft.com/office/drawing/2014/main" id="{A6BCA728-DDFE-F473-89C9-AAF299DCD927}"/>
              </a:ext>
            </a:extLst>
          </p:cNvPr>
          <p:cNvSpPr txBox="1"/>
          <p:nvPr/>
        </p:nvSpPr>
        <p:spPr>
          <a:xfrm>
            <a:off x="47725" y="2930412"/>
            <a:ext cx="7414054" cy="3985706"/>
          </a:xfrm>
          <a:prstGeom prst="rect">
            <a:avLst/>
          </a:prstGeom>
          <a:noFill/>
        </p:spPr>
        <p:txBody>
          <a:bodyPr wrap="square" rtlCol="0">
            <a:spAutoFit/>
          </a:bodyPr>
          <a:lstStyle/>
          <a:p>
            <a:pPr>
              <a:buClr>
                <a:srgbClr val="C00000"/>
              </a:buClr>
              <a:buSzPct val="120000"/>
              <a:buFont typeface="Arial" panose="020B0604020202020204" pitchFamily="34" charset="0"/>
            </a:pPr>
            <a:r>
              <a:rPr lang="en-US" altLang="zh-CN" sz="2300" dirty="0">
                <a:latin typeface="Consolas" panose="020B0609020204030204" pitchFamily="49" charset="0"/>
                <a:ea typeface="FandolSong" panose="00000500000000000000" charset="-122"/>
                <a:cs typeface="Consolas" panose="020B0609020204030204" pitchFamily="49" charset="0"/>
              </a:rPr>
              <a:t>Related technologies (</a:t>
            </a:r>
            <a:r>
              <a:rPr lang="zh-CN" altLang="en-US" sz="2300" dirty="0">
                <a:latin typeface="Consolas" panose="020B0609020204030204" pitchFamily="49" charset="0"/>
                <a:ea typeface="FandolSong" panose="00000500000000000000" charset="-122"/>
                <a:cs typeface="Consolas" panose="020B0609020204030204" pitchFamily="49" charset="0"/>
              </a:rPr>
              <a:t>相关技术</a:t>
            </a:r>
            <a:r>
              <a:rPr lang="en-US" altLang="zh-CN" sz="2300" dirty="0">
                <a:latin typeface="Consolas" panose="020B0609020204030204" pitchFamily="49" charset="0"/>
                <a:ea typeface="FandolSong" panose="00000500000000000000" charset="-122"/>
                <a:cs typeface="Consolas" panose="020B0609020204030204" pitchFamily="49" charset="0"/>
              </a:rPr>
              <a:t>)</a:t>
            </a:r>
            <a:r>
              <a:rPr lang="zh-CN" altLang="en-US" sz="2300" dirty="0">
                <a:latin typeface="Consolas" panose="020B0609020204030204" pitchFamily="49" charset="0"/>
                <a:ea typeface="FandolSong" panose="00000500000000000000" charset="-122"/>
                <a:cs typeface="Consolas" panose="020B0609020204030204" pitchFamily="49" charset="0"/>
              </a:rPr>
              <a:t>：</a:t>
            </a:r>
            <a:endParaRPr lang="en-US" altLang="zh-CN" sz="2300" dirty="0">
              <a:latin typeface="Consolas" panose="020B0609020204030204" pitchFamily="49" charset="0"/>
              <a:ea typeface="FandolSong" panose="00000500000000000000" charset="-122"/>
              <a:cs typeface="Consolas" panose="020B0609020204030204" pitchFamily="49" charset="0"/>
            </a:endParaRPr>
          </a:p>
          <a:p>
            <a:pPr marL="800100" lvl="1" indent="-342900">
              <a:buClr>
                <a:srgbClr val="C00000"/>
              </a:buClr>
              <a:buSzPct val="120000"/>
              <a:buFont typeface="Arial" panose="020B0604020202020204" pitchFamily="34" charset="0"/>
              <a:buChar char="•"/>
            </a:pPr>
            <a:r>
              <a:rPr lang="en-US" altLang="zh-CN" sz="2300" dirty="0">
                <a:latin typeface="Consolas" panose="020B0609020204030204" pitchFamily="49" charset="0"/>
                <a:ea typeface="FandolSong" panose="00000500000000000000" charset="-122"/>
                <a:cs typeface="Consolas" panose="020B0609020204030204" pitchFamily="49" charset="0"/>
              </a:rPr>
              <a:t>Parallelism</a:t>
            </a:r>
            <a:r>
              <a:rPr lang="zh-CN" altLang="en-US" sz="2300" dirty="0">
                <a:latin typeface="Consolas" panose="020B0609020204030204" pitchFamily="49" charset="0"/>
                <a:ea typeface="FandolSong" panose="00000500000000000000" charset="-122"/>
                <a:cs typeface="Consolas" panose="020B0609020204030204" pitchFamily="49" charset="0"/>
              </a:rPr>
              <a:t> </a:t>
            </a:r>
            <a:r>
              <a:rPr lang="en-US" altLang="zh-CN" sz="2300" dirty="0">
                <a:latin typeface="Consolas" panose="020B0609020204030204" pitchFamily="49" charset="0"/>
                <a:ea typeface="FandolSong" panose="00000500000000000000" charset="-122"/>
                <a:cs typeface="Consolas" panose="020B0609020204030204" pitchFamily="49" charset="0"/>
              </a:rPr>
              <a:t>strategies</a:t>
            </a:r>
            <a:r>
              <a:rPr lang="zh-CN" altLang="en-US" sz="2300" dirty="0">
                <a:latin typeface="Consolas" panose="020B0609020204030204" pitchFamily="49" charset="0"/>
                <a:ea typeface="FandolSong" panose="00000500000000000000" charset="-122"/>
                <a:cs typeface="Consolas" panose="020B0609020204030204" pitchFamily="49" charset="0"/>
              </a:rPr>
              <a:t> </a:t>
            </a:r>
            <a:r>
              <a:rPr lang="en-US" altLang="zh-CN" sz="2300" dirty="0">
                <a:latin typeface="Consolas" panose="020B0609020204030204" pitchFamily="49" charset="0"/>
                <a:ea typeface="FandolSong" panose="00000500000000000000" charset="-122"/>
                <a:cs typeface="Consolas" panose="020B0609020204030204" pitchFamily="49" charset="0"/>
              </a:rPr>
              <a:t>for large model inference (</a:t>
            </a:r>
            <a:r>
              <a:rPr lang="zh-CN" altLang="en-US" sz="2300" dirty="0">
                <a:latin typeface="Consolas" panose="020B0609020204030204" pitchFamily="49" charset="0"/>
                <a:ea typeface="FandolSong" panose="00000500000000000000" charset="-122"/>
                <a:cs typeface="Consolas" panose="020B0609020204030204" pitchFamily="49" charset="0"/>
              </a:rPr>
              <a:t>大模型推理并行策略</a:t>
            </a:r>
            <a:r>
              <a:rPr lang="en-US" altLang="zh-CN" sz="2300" dirty="0">
                <a:latin typeface="Consolas" panose="020B0609020204030204" pitchFamily="49" charset="0"/>
                <a:ea typeface="FandolSong" panose="00000500000000000000" charset="-122"/>
                <a:cs typeface="Consolas" panose="020B0609020204030204" pitchFamily="49" charset="0"/>
              </a:rPr>
              <a:t>)</a:t>
            </a:r>
          </a:p>
          <a:p>
            <a:pPr marL="800100" lvl="1" indent="-342900">
              <a:buClr>
                <a:srgbClr val="C00000"/>
              </a:buClr>
              <a:buSzPct val="120000"/>
              <a:buFont typeface="Arial" panose="020B0604020202020204" pitchFamily="34" charset="0"/>
              <a:buChar char="•"/>
            </a:pPr>
            <a:r>
              <a:rPr lang="en-US" altLang="zh-CN" sz="2300" dirty="0">
                <a:latin typeface="Consolas" panose="020B0609020204030204" pitchFamily="49" charset="0"/>
                <a:ea typeface="FandolSong" panose="00000500000000000000" charset="-122"/>
                <a:cs typeface="Consolas" panose="020B0609020204030204" pitchFamily="49" charset="0"/>
              </a:rPr>
              <a:t>In-network computation</a:t>
            </a:r>
            <a:r>
              <a:rPr lang="zh-CN" altLang="en-US" sz="2300" dirty="0">
                <a:latin typeface="Consolas" panose="020B0609020204030204" pitchFamily="49" charset="0"/>
                <a:ea typeface="FandolSong" panose="00000500000000000000" charset="-122"/>
                <a:cs typeface="Consolas" panose="020B0609020204030204" pitchFamily="49" charset="0"/>
              </a:rPr>
              <a:t> </a:t>
            </a:r>
            <a:r>
              <a:rPr lang="en-US" altLang="zh-CN" sz="2300" dirty="0">
                <a:latin typeface="Consolas" panose="020B0609020204030204" pitchFamily="49" charset="0"/>
                <a:ea typeface="FandolSong" panose="00000500000000000000" charset="-122"/>
                <a:cs typeface="Consolas" panose="020B0609020204030204" pitchFamily="49" charset="0"/>
              </a:rPr>
              <a:t>with programmable devices (</a:t>
            </a:r>
            <a:r>
              <a:rPr lang="zh-CN" altLang="en-US" sz="2300" dirty="0">
                <a:latin typeface="Consolas" panose="020B0609020204030204" pitchFamily="49" charset="0"/>
                <a:ea typeface="FandolSong" panose="00000500000000000000" charset="-122"/>
                <a:cs typeface="Consolas" panose="020B0609020204030204" pitchFamily="49" charset="0"/>
              </a:rPr>
              <a:t>基于可编程设备的在网计算</a:t>
            </a:r>
            <a:r>
              <a:rPr lang="en-US" altLang="zh-CN" sz="2300" dirty="0">
                <a:latin typeface="Consolas" panose="020B0609020204030204" pitchFamily="49" charset="0"/>
                <a:ea typeface="FandolSong" panose="00000500000000000000" charset="-122"/>
                <a:cs typeface="Consolas" panose="020B0609020204030204" pitchFamily="49" charset="0"/>
              </a:rPr>
              <a:t>)</a:t>
            </a:r>
          </a:p>
          <a:p>
            <a:pPr marL="800100" lvl="1" indent="-342900">
              <a:buClr>
                <a:srgbClr val="C00000"/>
              </a:buClr>
              <a:buSzPct val="120000"/>
              <a:buFont typeface="Arial" panose="020B0604020202020204" pitchFamily="34" charset="0"/>
              <a:buChar char="•"/>
            </a:pPr>
            <a:r>
              <a:rPr lang="en-US" altLang="zh-CN" sz="2300" dirty="0">
                <a:latin typeface="Consolas" panose="020B0609020204030204" pitchFamily="49" charset="0"/>
                <a:ea typeface="FandolSong" panose="00000500000000000000" charset="-122"/>
                <a:cs typeface="Consolas" panose="020B0609020204030204" pitchFamily="49" charset="0"/>
              </a:rPr>
              <a:t>Multi-agent reinforcement learning</a:t>
            </a:r>
            <a:r>
              <a:rPr lang="zh-CN" altLang="en-US" sz="2300" dirty="0">
                <a:latin typeface="Consolas" panose="020B0609020204030204" pitchFamily="49" charset="0"/>
                <a:ea typeface="FandolSong" panose="00000500000000000000" charset="-122"/>
                <a:cs typeface="Consolas" panose="020B0609020204030204" pitchFamily="49" charset="0"/>
              </a:rPr>
              <a:t> </a:t>
            </a:r>
            <a:endParaRPr lang="en-US" altLang="zh-CN" sz="2300" dirty="0">
              <a:latin typeface="Consolas" panose="020B0609020204030204" pitchFamily="49" charset="0"/>
              <a:ea typeface="FandolSong" panose="00000500000000000000" charset="-122"/>
              <a:cs typeface="Consolas" panose="020B0609020204030204" pitchFamily="49" charset="0"/>
            </a:endParaRPr>
          </a:p>
          <a:p>
            <a:pPr lvl="1">
              <a:buClr>
                <a:srgbClr val="C00000"/>
              </a:buClr>
              <a:buSzPct val="120000"/>
            </a:pPr>
            <a:r>
              <a:rPr lang="en-US" altLang="zh-CN" sz="2300" dirty="0">
                <a:latin typeface="Consolas" panose="020B0609020204030204" pitchFamily="49" charset="0"/>
                <a:ea typeface="FandolSong" panose="00000500000000000000" charset="-122"/>
                <a:cs typeface="Consolas" panose="020B0609020204030204" pitchFamily="49" charset="0"/>
              </a:rPr>
              <a:t>  (</a:t>
            </a:r>
            <a:r>
              <a:rPr lang="zh-CN" altLang="en-US" sz="2300" dirty="0">
                <a:latin typeface="Consolas" panose="020B0609020204030204" pitchFamily="49" charset="0"/>
                <a:ea typeface="FandolSong" panose="00000500000000000000" charset="-122"/>
                <a:cs typeface="Consolas" panose="020B0609020204030204" pitchFamily="49" charset="0"/>
              </a:rPr>
              <a:t>多智能体强化学习</a:t>
            </a:r>
            <a:r>
              <a:rPr lang="en-US" altLang="zh-CN" sz="2300" dirty="0">
                <a:latin typeface="Consolas" panose="020B0609020204030204" pitchFamily="49" charset="0"/>
                <a:ea typeface="FandolSong" panose="00000500000000000000" charset="-122"/>
                <a:cs typeface="Consolas" panose="020B0609020204030204" pitchFamily="49" charset="0"/>
              </a:rPr>
              <a:t>)</a:t>
            </a:r>
          </a:p>
          <a:p>
            <a:pPr marL="800100" lvl="1" indent="-342900">
              <a:buClr>
                <a:srgbClr val="C00000"/>
              </a:buClr>
              <a:buSzPct val="120000"/>
              <a:buFont typeface="Arial" panose="020B0604020202020204" pitchFamily="34" charset="0"/>
              <a:buChar char="•"/>
            </a:pPr>
            <a:r>
              <a:rPr lang="en-US" altLang="zh-CN" sz="2300" dirty="0">
                <a:latin typeface="Consolas" panose="020B0609020204030204" pitchFamily="49" charset="0"/>
                <a:ea typeface="FandolSong" panose="00000500000000000000" charset="-122"/>
                <a:cs typeface="Consolas" panose="020B0609020204030204" pitchFamily="49" charset="0"/>
              </a:rPr>
              <a:t>Optimization</a:t>
            </a:r>
            <a:r>
              <a:rPr lang="zh-CN" altLang="en-US" sz="2300" dirty="0">
                <a:latin typeface="Consolas" panose="020B0609020204030204" pitchFamily="49" charset="0"/>
                <a:ea typeface="FandolSong" panose="00000500000000000000" charset="-122"/>
                <a:cs typeface="Consolas" panose="020B0609020204030204" pitchFamily="49" charset="0"/>
              </a:rPr>
              <a:t> </a:t>
            </a:r>
            <a:r>
              <a:rPr lang="en-US" altLang="zh-CN" sz="2300" dirty="0">
                <a:latin typeface="Consolas" panose="020B0609020204030204" pitchFamily="49" charset="0"/>
                <a:ea typeface="FandolSong" panose="00000500000000000000" charset="-122"/>
                <a:cs typeface="Consolas" panose="020B0609020204030204" pitchFamily="49" charset="0"/>
              </a:rPr>
              <a:t>modeling, theory, and algorithm design</a:t>
            </a:r>
          </a:p>
          <a:p>
            <a:pPr lvl="1">
              <a:buClr>
                <a:srgbClr val="C00000"/>
              </a:buClr>
              <a:buSzPct val="120000"/>
              <a:buFont typeface="Arial" panose="020B0604020202020204" pitchFamily="34" charset="0"/>
            </a:pPr>
            <a:r>
              <a:rPr lang="zh-CN" altLang="en-US" sz="2300" dirty="0">
                <a:latin typeface="Consolas" panose="020B0609020204030204" pitchFamily="49" charset="0"/>
                <a:ea typeface="FandolSong" panose="00000500000000000000" charset="-122"/>
                <a:cs typeface="Consolas" panose="020B0609020204030204" pitchFamily="49" charset="0"/>
              </a:rPr>
              <a:t>（优化建模、理论、算法设计）</a:t>
            </a:r>
            <a:endParaRPr lang="en-US" altLang="zh-CN" sz="2300" dirty="0">
              <a:latin typeface="Consolas" panose="020B0609020204030204" pitchFamily="49" charset="0"/>
              <a:ea typeface="FandolSong" panose="00000500000000000000" charset="-122"/>
              <a:cs typeface="Consolas" panose="020B0609020204030204" pitchFamily="49" charset="0"/>
            </a:endParaRPr>
          </a:p>
          <a:p>
            <a:endParaRPr lang="en-CN" sz="2300" dirty="0"/>
          </a:p>
        </p:txBody>
      </p:sp>
      <p:pic>
        <p:nvPicPr>
          <p:cNvPr id="6" name="Picture 5" descr="A black background with a black square&#10;&#10;AI-generated content may be incorrect.">
            <a:extLst>
              <a:ext uri="{FF2B5EF4-FFF2-40B4-BE49-F238E27FC236}">
                <a16:creationId xmlns:a16="http://schemas.microsoft.com/office/drawing/2014/main" id="{B3462CAF-9A6B-B940-46A2-52A0300AC9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06456" y="4486330"/>
            <a:ext cx="797534" cy="448613"/>
          </a:xfrm>
          <a:prstGeom prst="rect">
            <a:avLst/>
          </a:prstGeom>
        </p:spPr>
      </p:pic>
      <p:pic>
        <p:nvPicPr>
          <p:cNvPr id="33" name="Picture 32" descr="A blue whale with black background&#10;&#10;AI-generated content may be incorrect.">
            <a:extLst>
              <a:ext uri="{FF2B5EF4-FFF2-40B4-BE49-F238E27FC236}">
                <a16:creationId xmlns:a16="http://schemas.microsoft.com/office/drawing/2014/main" id="{C3D9ED7B-C1D5-37FA-ED8F-E2A718A32D6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409724" y="4521937"/>
            <a:ext cx="544410" cy="401328"/>
          </a:xfrm>
          <a:prstGeom prst="rect">
            <a:avLst/>
          </a:prstGeom>
        </p:spPr>
      </p:pic>
      <p:pic>
        <p:nvPicPr>
          <p:cNvPr id="43" name="Picture 42" descr="A purple letter with a red circle&#10;&#10;AI-generated content may be incorrect.">
            <a:extLst>
              <a:ext uri="{FF2B5EF4-FFF2-40B4-BE49-F238E27FC236}">
                <a16:creationId xmlns:a16="http://schemas.microsoft.com/office/drawing/2014/main" id="{D322C7D4-96AE-2164-4604-8BB1330B657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16359" y="4443385"/>
            <a:ext cx="549539" cy="549539"/>
          </a:xfrm>
          <a:prstGeom prst="rect">
            <a:avLst/>
          </a:prstGeom>
        </p:spPr>
      </p:pic>
      <p:pic>
        <p:nvPicPr>
          <p:cNvPr id="45" name="Picture 44">
            <a:extLst>
              <a:ext uri="{FF2B5EF4-FFF2-40B4-BE49-F238E27FC236}">
                <a16:creationId xmlns:a16="http://schemas.microsoft.com/office/drawing/2014/main" id="{CA48029A-5090-D1F4-0EE4-1F69E6F60D39}"/>
              </a:ext>
            </a:extLst>
          </p:cNvPr>
          <p:cNvPicPr>
            <a:picLocks noChangeAspect="1"/>
          </p:cNvPicPr>
          <p:nvPr/>
        </p:nvPicPr>
        <p:blipFill>
          <a:blip r:embed="rId10"/>
          <a:stretch>
            <a:fillRect/>
          </a:stretch>
        </p:blipFill>
        <p:spPr>
          <a:xfrm>
            <a:off x="9623584" y="4527536"/>
            <a:ext cx="423493" cy="531362"/>
          </a:xfrm>
          <a:prstGeom prst="rect">
            <a:avLst/>
          </a:prstGeom>
        </p:spPr>
      </p:pic>
      <p:pic>
        <p:nvPicPr>
          <p:cNvPr id="49" name="Graphic 48" descr="Server with solid fill">
            <a:extLst>
              <a:ext uri="{FF2B5EF4-FFF2-40B4-BE49-F238E27FC236}">
                <a16:creationId xmlns:a16="http://schemas.microsoft.com/office/drawing/2014/main" id="{2A46BBE2-F89A-5D42-4067-44FD954474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39033" y="4649879"/>
            <a:ext cx="405933" cy="412411"/>
          </a:xfrm>
          <a:prstGeom prst="rect">
            <a:avLst/>
          </a:prstGeom>
        </p:spPr>
      </p:pic>
      <p:pic>
        <p:nvPicPr>
          <p:cNvPr id="57" name="Picture 56" descr="A blue diamond shaped object on a black background&#10;&#10;AI-generated content may be incorrect.">
            <a:extLst>
              <a:ext uri="{FF2B5EF4-FFF2-40B4-BE49-F238E27FC236}">
                <a16:creationId xmlns:a16="http://schemas.microsoft.com/office/drawing/2014/main" id="{B4759E60-2491-9C43-D004-F3D8F28F064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92622" y="4471007"/>
            <a:ext cx="483314" cy="483314"/>
          </a:xfrm>
          <a:prstGeom prst="rect">
            <a:avLst/>
          </a:prstGeom>
        </p:spPr>
      </p:pic>
    </p:spTree>
    <p:extLst>
      <p:ext uri="{BB962C8B-B14F-4D97-AF65-F5344CB8AC3E}">
        <p14:creationId xmlns:p14="http://schemas.microsoft.com/office/powerpoint/2010/main" val="193181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nvSpPr>
        <p:spPr>
          <a:xfrm>
            <a:off x="838200" y="1815465"/>
            <a:ext cx="102362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a:solidFill>
                  <a:schemeClr val="tx1"/>
                </a:solidFill>
              </a:rPr>
              <a:t>Self Check:</a:t>
            </a:r>
          </a:p>
          <a:p>
            <a:pPr>
              <a:lnSpc>
                <a:spcPct val="100000"/>
              </a:lnSpc>
            </a:pPr>
            <a:endParaRPr lang="zh-CN" altLang="en-US" b="1" dirty="0">
              <a:solidFill>
                <a:schemeClr val="tx1"/>
              </a:solidFill>
            </a:endParaRPr>
          </a:p>
        </p:txBody>
      </p:sp>
      <p:pic>
        <p:nvPicPr>
          <p:cNvPr id="2" name="Picture 1">
            <a:extLst>
              <a:ext uri="{FF2B5EF4-FFF2-40B4-BE49-F238E27FC236}">
                <a16:creationId xmlns:a16="http://schemas.microsoft.com/office/drawing/2014/main" id="{E6F329CD-8510-C5BD-7D84-CADF3627F177}"/>
              </a:ext>
            </a:extLst>
          </p:cNvPr>
          <p:cNvPicPr>
            <a:picLocks noChangeAspect="1"/>
          </p:cNvPicPr>
          <p:nvPr/>
        </p:nvPicPr>
        <p:blipFill>
          <a:blip r:embed="rId3"/>
          <a:stretch>
            <a:fillRect/>
          </a:stretch>
        </p:blipFill>
        <p:spPr>
          <a:xfrm>
            <a:off x="838200" y="2594199"/>
            <a:ext cx="7823200" cy="330200"/>
          </a:xfrm>
          <a:prstGeom prst="rect">
            <a:avLst/>
          </a:prstGeom>
        </p:spPr>
      </p:pic>
      <p:pic>
        <p:nvPicPr>
          <p:cNvPr id="3" name="Picture 2">
            <a:extLst>
              <a:ext uri="{FF2B5EF4-FFF2-40B4-BE49-F238E27FC236}">
                <a16:creationId xmlns:a16="http://schemas.microsoft.com/office/drawing/2014/main" id="{492369B0-D99B-7184-112A-89AB982C62E3}"/>
              </a:ext>
            </a:extLst>
          </p:cNvPr>
          <p:cNvPicPr>
            <a:picLocks noChangeAspect="1"/>
          </p:cNvPicPr>
          <p:nvPr/>
        </p:nvPicPr>
        <p:blipFill>
          <a:blip r:embed="rId4"/>
          <a:stretch>
            <a:fillRect/>
          </a:stretch>
        </p:blipFill>
        <p:spPr>
          <a:xfrm>
            <a:off x="838200" y="3001558"/>
            <a:ext cx="2044700" cy="381000"/>
          </a:xfrm>
          <a:prstGeom prst="rect">
            <a:avLst/>
          </a:prstGeom>
        </p:spPr>
      </p:pic>
      <p:pic>
        <p:nvPicPr>
          <p:cNvPr id="5" name="Picture 4">
            <a:extLst>
              <a:ext uri="{FF2B5EF4-FFF2-40B4-BE49-F238E27FC236}">
                <a16:creationId xmlns:a16="http://schemas.microsoft.com/office/drawing/2014/main" id="{C146981F-28C6-E56B-4640-84715A33A002}"/>
              </a:ext>
            </a:extLst>
          </p:cNvPr>
          <p:cNvPicPr>
            <a:picLocks noChangeAspect="1"/>
          </p:cNvPicPr>
          <p:nvPr/>
        </p:nvPicPr>
        <p:blipFill>
          <a:blip r:embed="rId5"/>
          <a:stretch>
            <a:fillRect/>
          </a:stretch>
        </p:blipFill>
        <p:spPr>
          <a:xfrm>
            <a:off x="813104" y="3813492"/>
            <a:ext cx="8496300" cy="355600"/>
          </a:xfrm>
          <a:prstGeom prst="rect">
            <a:avLst/>
          </a:prstGeom>
        </p:spPr>
      </p:pic>
      <p:pic>
        <p:nvPicPr>
          <p:cNvPr id="6" name="Picture 5">
            <a:extLst>
              <a:ext uri="{FF2B5EF4-FFF2-40B4-BE49-F238E27FC236}">
                <a16:creationId xmlns:a16="http://schemas.microsoft.com/office/drawing/2014/main" id="{D8CAF9D4-E83E-0D4D-94B9-3504055ED05B}"/>
              </a:ext>
            </a:extLst>
          </p:cNvPr>
          <p:cNvPicPr>
            <a:picLocks noChangeAspect="1"/>
          </p:cNvPicPr>
          <p:nvPr/>
        </p:nvPicPr>
        <p:blipFill>
          <a:blip r:embed="rId6"/>
          <a:stretch>
            <a:fillRect/>
          </a:stretch>
        </p:blipFill>
        <p:spPr>
          <a:xfrm>
            <a:off x="793902" y="4245893"/>
            <a:ext cx="1663700" cy="342900"/>
          </a:xfrm>
          <a:prstGeom prst="rect">
            <a:avLst/>
          </a:prstGeom>
        </p:spPr>
      </p:pic>
      <p:sp>
        <p:nvSpPr>
          <p:cNvPr id="7" name="学论网-矩形 1">
            <a:extLst>
              <a:ext uri="{FF2B5EF4-FFF2-40B4-BE49-F238E27FC236}">
                <a16:creationId xmlns:a16="http://schemas.microsoft.com/office/drawing/2014/main" id="{E57CE17B-3991-2067-D32A-06050ABB9F70}"/>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a:t>
            </a:r>
          </a:p>
        </p:txBody>
      </p:sp>
    </p:spTree>
    <p:extLst>
      <p:ext uri="{BB962C8B-B14F-4D97-AF65-F5344CB8AC3E}">
        <p14:creationId xmlns:p14="http://schemas.microsoft.com/office/powerpoint/2010/main" val="271423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nvSpPr>
        <p:spPr>
          <a:xfrm>
            <a:off x="956309" y="1934845"/>
            <a:ext cx="10683756" cy="42424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err="1">
                <a:latin typeface="Consolas" panose="020B0609020204030204" pitchFamily="49" charset="0"/>
                <a:cs typeface="Consolas" panose="020B0609020204030204" pitchFamily="49" charset="0"/>
              </a:rPr>
              <a:t>集成开发环境</a:t>
            </a:r>
            <a:r>
              <a:rPr lang="en-US" dirty="0">
                <a:latin typeface="Consolas" panose="020B0609020204030204" pitchFamily="49" charset="0"/>
                <a:cs typeface="Consolas" panose="020B0609020204030204" pitchFamily="49" charset="0"/>
              </a:rPr>
              <a:t> (</a:t>
            </a:r>
            <a:r>
              <a:rPr dirty="0">
                <a:latin typeface="Consolas" panose="020B0609020204030204" pitchFamily="49" charset="0"/>
                <a:cs typeface="Consolas" panose="020B0609020204030204" pitchFamily="49" charset="0"/>
              </a:rPr>
              <a:t>Integrated Development Environment</a:t>
            </a:r>
            <a:r>
              <a:rPr lang="en-US" dirty="0">
                <a:latin typeface="Consolas" panose="020B0609020204030204" pitchFamily="49" charset="0"/>
                <a:cs typeface="Consolas" panose="020B0609020204030204" pitchFamily="49" charset="0"/>
              </a:rPr>
              <a:t>, IDE) </a:t>
            </a:r>
            <a:r>
              <a:rPr dirty="0" err="1">
                <a:latin typeface="Consolas" panose="020B0609020204030204" pitchFamily="49" charset="0"/>
                <a:cs typeface="Consolas" panose="020B0609020204030204" pitchFamily="49" charset="0"/>
              </a:rPr>
              <a:t>是用于提供程序开发环境的应用程序，一般包括</a:t>
            </a:r>
            <a:r>
              <a:rPr lang="en-US" dirty="0">
                <a:latin typeface="Consolas" panose="020B0609020204030204" pitchFamily="49" charset="0"/>
                <a:cs typeface="Consolas" panose="020B0609020204030204" pitchFamily="49" charset="0"/>
              </a:rPr>
              <a:t>:</a:t>
            </a:r>
          </a:p>
          <a:p>
            <a:pPr marL="800100" lvl="2" indent="-342900">
              <a:spcBef>
                <a:spcPts val="1000"/>
              </a:spcBef>
              <a:buFont typeface="Wingdings" pitchFamily="2" charset="2"/>
              <a:buChar char="ü"/>
            </a:pPr>
            <a:r>
              <a:rPr sz="2400" dirty="0" err="1">
                <a:latin typeface="Consolas" panose="020B0609020204030204" pitchFamily="49" charset="0"/>
                <a:cs typeface="Consolas" panose="020B0609020204030204" pitchFamily="49" charset="0"/>
              </a:rPr>
              <a:t>代码编辑器</a:t>
            </a:r>
            <a:r>
              <a:rPr lang="en-US" sz="2400" dirty="0">
                <a:latin typeface="Consolas" panose="020B0609020204030204" pitchFamily="49" charset="0"/>
                <a:cs typeface="Consolas" panose="020B0609020204030204" pitchFamily="49" charset="0"/>
              </a:rPr>
              <a:t>(source code editor)</a:t>
            </a:r>
          </a:p>
          <a:p>
            <a:pPr marL="800100" lvl="2" indent="-342900">
              <a:spcBef>
                <a:spcPts val="1000"/>
              </a:spcBef>
              <a:buFont typeface="Wingdings" pitchFamily="2" charset="2"/>
              <a:buChar char="ü"/>
            </a:pPr>
            <a:r>
              <a:rPr sz="2400" dirty="0" err="1">
                <a:latin typeface="Consolas" panose="020B0609020204030204" pitchFamily="49" charset="0"/>
                <a:cs typeface="Consolas" panose="020B0609020204030204" pitchFamily="49" charset="0"/>
              </a:rPr>
              <a:t>编译器</a:t>
            </a:r>
            <a:r>
              <a:rPr lang="en-US" sz="2400" dirty="0">
                <a:latin typeface="Consolas" panose="020B0609020204030204" pitchFamily="49" charset="0"/>
                <a:cs typeface="Consolas" panose="020B0609020204030204" pitchFamily="49" charset="0"/>
              </a:rPr>
              <a:t>(compiler)</a:t>
            </a:r>
          </a:p>
          <a:p>
            <a:pPr marL="800100" lvl="2" indent="-342900">
              <a:spcBef>
                <a:spcPts val="1000"/>
              </a:spcBef>
              <a:buFont typeface="Wingdings" pitchFamily="2" charset="2"/>
              <a:buChar char="ü"/>
            </a:pPr>
            <a:r>
              <a:rPr sz="2400" dirty="0" err="1">
                <a:latin typeface="Consolas" panose="020B0609020204030204" pitchFamily="49" charset="0"/>
                <a:cs typeface="Consolas" panose="020B0609020204030204" pitchFamily="49" charset="0"/>
              </a:rPr>
              <a:t>调试器</a:t>
            </a:r>
            <a:r>
              <a:rPr lang="en-US" sz="2400" dirty="0">
                <a:latin typeface="Consolas" panose="020B0609020204030204" pitchFamily="49" charset="0"/>
                <a:cs typeface="Consolas" panose="020B0609020204030204" pitchFamily="49" charset="0"/>
              </a:rPr>
              <a:t>(debugger)</a:t>
            </a:r>
          </a:p>
          <a:p>
            <a:pPr marL="800100" lvl="2" indent="-342900">
              <a:spcBef>
                <a:spcPts val="1000"/>
              </a:spcBef>
              <a:buFont typeface="Wingdings" pitchFamily="2" charset="2"/>
              <a:buChar char="ü"/>
            </a:pPr>
            <a:r>
              <a:rPr sz="2400" dirty="0" err="1">
                <a:latin typeface="Consolas" panose="020B0609020204030204" pitchFamily="49" charset="0"/>
                <a:cs typeface="Consolas" panose="020B0609020204030204" pitchFamily="49" charset="0"/>
              </a:rPr>
              <a:t>图形用户界面</a:t>
            </a:r>
            <a:r>
              <a:rPr lang="en-US" sz="2400" dirty="0">
                <a:latin typeface="Consolas" panose="020B0609020204030204" pitchFamily="49" charset="0"/>
                <a:cs typeface="Consolas" panose="020B0609020204030204" pitchFamily="49" charset="0"/>
              </a:rPr>
              <a:t>(graphical user interface) </a:t>
            </a:r>
            <a:r>
              <a:rPr sz="2400" dirty="0" err="1">
                <a:latin typeface="Consolas" panose="020B0609020204030204" pitchFamily="49" charset="0"/>
                <a:cs typeface="Consolas" panose="020B0609020204030204" pitchFamily="49" charset="0"/>
              </a:rPr>
              <a:t>等</a:t>
            </a:r>
            <a:r>
              <a:rPr lang="zh-CN" altLang="en-US" sz="2400" dirty="0">
                <a:latin typeface="Consolas" panose="020B0609020204030204" pitchFamily="49" charset="0"/>
                <a:cs typeface="Consolas" panose="020B0609020204030204" pitchFamily="49" charset="0"/>
              </a:rPr>
              <a:t>工具</a:t>
            </a:r>
            <a:r>
              <a:rPr sz="2400" dirty="0">
                <a:latin typeface="Consolas" panose="020B0609020204030204" pitchFamily="49" charset="0"/>
                <a:cs typeface="Consolas" panose="020B0609020204030204" pitchFamily="49" charset="0"/>
              </a:rPr>
              <a:t>。</a:t>
            </a:r>
          </a:p>
          <a:p>
            <a:endParaRPr dirty="0">
              <a:solidFill>
                <a:schemeClr val="tx1"/>
              </a:solidFill>
              <a:latin typeface="Consolas" panose="020B0609020204030204" pitchFamily="49" charset="0"/>
              <a:cs typeface="Consolas" panose="020B0609020204030204" pitchFamily="49" charset="0"/>
            </a:endParaRPr>
          </a:p>
          <a:p>
            <a:r>
              <a:rPr lang="zh-CN" altLang="en-US" dirty="0">
                <a:solidFill>
                  <a:schemeClr val="tx1"/>
                </a:solidFill>
                <a:latin typeface="Consolas" panose="020B0609020204030204" pitchFamily="49" charset="0"/>
                <a:cs typeface="Consolas" panose="020B0609020204030204" pitchFamily="49" charset="0"/>
              </a:rPr>
              <a:t>对于</a:t>
            </a:r>
            <a:r>
              <a:rPr lang="en-US" altLang="zh-CN" dirty="0">
                <a:solidFill>
                  <a:schemeClr val="tx1"/>
                </a:solidFill>
                <a:latin typeface="Consolas" panose="020B0609020204030204" pitchFamily="49" charset="0"/>
                <a:cs typeface="Consolas" panose="020B0609020204030204" pitchFamily="49" charset="0"/>
              </a:rPr>
              <a:t>C</a:t>
            </a:r>
            <a:r>
              <a:rPr lang="zh-CN" altLang="en-US" dirty="0">
                <a:solidFill>
                  <a:schemeClr val="tx1"/>
                </a:solidFill>
                <a:latin typeface="Consolas" panose="020B0609020204030204" pitchFamily="49" charset="0"/>
                <a:cs typeface="Consolas" panose="020B0609020204030204" pitchFamily="49" charset="0"/>
              </a:rPr>
              <a:t>语言</a:t>
            </a:r>
            <a:r>
              <a:rPr lang="zh-CN" altLang="en-US" dirty="0">
                <a:latin typeface="Consolas" panose="020B0609020204030204" pitchFamily="49" charset="0"/>
                <a:cs typeface="Consolas" panose="020B0609020204030204" pitchFamily="49" charset="0"/>
              </a:rPr>
              <a:t>初学者</a:t>
            </a:r>
            <a:r>
              <a:rPr lang="zh-CN" altLang="en-US" dirty="0">
                <a:solidFill>
                  <a:schemeClr val="tx1"/>
                </a:solidFill>
                <a:latin typeface="Consolas" panose="020B0609020204030204" pitchFamily="49" charset="0"/>
                <a:cs typeface="Consolas" panose="020B0609020204030204" pitchFamily="49" charset="0"/>
              </a:rPr>
              <a:t>，在</a:t>
            </a:r>
            <a:r>
              <a:rPr lang="en-US" altLang="zh-CN" dirty="0">
                <a:solidFill>
                  <a:schemeClr val="tx1"/>
                </a:solidFill>
                <a:latin typeface="Consolas" panose="020B0609020204030204" pitchFamily="49" charset="0"/>
                <a:cs typeface="Consolas" panose="020B0609020204030204" pitchFamily="49" charset="0"/>
              </a:rPr>
              <a:t>Windows</a:t>
            </a:r>
            <a:r>
              <a:rPr lang="zh-CN" altLang="en-US" dirty="0">
                <a:solidFill>
                  <a:schemeClr val="tx1"/>
                </a:solidFill>
                <a:latin typeface="Consolas" panose="020B0609020204030204" pitchFamily="49" charset="0"/>
                <a:cs typeface="Consolas" panose="020B0609020204030204" pitchFamily="49" charset="0"/>
              </a:rPr>
              <a:t>平台上推荐使用</a:t>
            </a:r>
            <a:r>
              <a:rPr lang="en-US" altLang="zh-CN" dirty="0">
                <a:solidFill>
                  <a:schemeClr val="tx1"/>
                </a:solidFill>
                <a:latin typeface="Consolas" panose="020B0609020204030204" pitchFamily="49" charset="0"/>
                <a:cs typeface="Consolas" panose="020B0609020204030204" pitchFamily="49" charset="0"/>
                <a:hlinkClick r:id="rId3" action="ppaction://hlinkfile"/>
              </a:rPr>
              <a:t>DEV-C++</a:t>
            </a:r>
            <a:endParaRPr lang="en-US" altLang="zh-CN" dirty="0">
              <a:solidFill>
                <a:schemeClr val="tx1"/>
              </a:solidFill>
              <a:latin typeface="Consolas" panose="020B0609020204030204" pitchFamily="49" charset="0"/>
              <a:cs typeface="Consolas" panose="020B0609020204030204" pitchFamily="49" charset="0"/>
            </a:endParaRPr>
          </a:p>
          <a:p>
            <a:r>
              <a:rPr lang="zh-CN" altLang="en-US" dirty="0">
                <a:latin typeface="Consolas" panose="020B0609020204030204" pitchFamily="49" charset="0"/>
                <a:cs typeface="Consolas" panose="020B0609020204030204" pitchFamily="49" charset="0"/>
              </a:rPr>
              <a:t>在</a:t>
            </a:r>
            <a:r>
              <a:rPr lang="en-US" altLang="zh-CN" dirty="0">
                <a:solidFill>
                  <a:schemeClr val="tx1"/>
                </a:solidFill>
                <a:latin typeface="Consolas" panose="020B0609020204030204" pitchFamily="49" charset="0"/>
                <a:cs typeface="Consolas" panose="020B0609020204030204" pitchFamily="49" charset="0"/>
              </a:rPr>
              <a:t>macOS</a:t>
            </a:r>
            <a:r>
              <a:rPr lang="zh-CN" altLang="en-US" dirty="0">
                <a:solidFill>
                  <a:schemeClr val="tx1"/>
                </a:solidFill>
                <a:latin typeface="Consolas" panose="020B0609020204030204" pitchFamily="49" charset="0"/>
                <a:cs typeface="Consolas" panose="020B0609020204030204" pitchFamily="49" charset="0"/>
              </a:rPr>
              <a:t>和</a:t>
            </a:r>
            <a:r>
              <a:rPr lang="en-US" altLang="zh-CN" dirty="0">
                <a:solidFill>
                  <a:schemeClr val="tx1"/>
                </a:solidFill>
                <a:latin typeface="Consolas" panose="020B0609020204030204" pitchFamily="49" charset="0"/>
                <a:cs typeface="Consolas" panose="020B0609020204030204" pitchFamily="49" charset="0"/>
              </a:rPr>
              <a:t>Linux</a:t>
            </a:r>
            <a:r>
              <a:rPr lang="zh-CN" altLang="en-US" dirty="0">
                <a:latin typeface="Consolas" panose="020B0609020204030204" pitchFamily="49" charset="0"/>
                <a:cs typeface="Consolas" panose="020B0609020204030204" pitchFamily="49" charset="0"/>
              </a:rPr>
              <a:t>平台</a:t>
            </a:r>
            <a:r>
              <a:rPr lang="zh-CN" altLang="en-US" dirty="0">
                <a:solidFill>
                  <a:schemeClr val="tx1"/>
                </a:solidFill>
                <a:latin typeface="Consolas" panose="020B0609020204030204" pitchFamily="49" charset="0"/>
                <a:cs typeface="Consolas" panose="020B0609020204030204" pitchFamily="49" charset="0"/>
              </a:rPr>
              <a:t>，推荐使用</a:t>
            </a:r>
            <a:r>
              <a:rPr lang="en-US" altLang="zh-CN" dirty="0">
                <a:solidFill>
                  <a:schemeClr val="tx1"/>
                </a:solidFill>
                <a:latin typeface="Consolas" panose="020B0609020204030204" pitchFamily="49" charset="0"/>
                <a:cs typeface="Consolas" panose="020B0609020204030204" pitchFamily="49" charset="0"/>
                <a:hlinkClick r:id="rId4"/>
              </a:rPr>
              <a:t>VS Code</a:t>
            </a:r>
            <a:r>
              <a:rPr lang="zh-CN" altLang="en-US" dirty="0">
                <a:solidFill>
                  <a:schemeClr val="tx1"/>
                </a:solidFill>
                <a:latin typeface="Consolas" panose="020B0609020204030204" pitchFamily="49" charset="0"/>
                <a:cs typeface="Consolas" panose="020B0609020204030204" pitchFamily="49" charset="0"/>
              </a:rPr>
              <a:t>或者</a:t>
            </a:r>
            <a:r>
              <a:rPr lang="en-US" altLang="zh-CN" dirty="0" err="1">
                <a:solidFill>
                  <a:schemeClr val="tx1"/>
                </a:solidFill>
                <a:latin typeface="Consolas" panose="020B0609020204030204" pitchFamily="49" charset="0"/>
                <a:cs typeface="Consolas" panose="020B0609020204030204" pitchFamily="49" charset="0"/>
                <a:hlinkClick r:id="rId5"/>
              </a:rPr>
              <a:t>CLion</a:t>
            </a:r>
            <a:r>
              <a:rPr lang="en-US" altLang="zh-CN" dirty="0">
                <a:latin typeface="Consolas" panose="020B0609020204030204" pitchFamily="49" charset="0"/>
                <a:cs typeface="Consolas" panose="020B0609020204030204" pitchFamily="49" charset="0"/>
                <a:hlinkClick r:id="rId5"/>
              </a:rPr>
              <a:t> by </a:t>
            </a:r>
            <a:r>
              <a:rPr lang="en-US" altLang="zh-CN" dirty="0">
                <a:solidFill>
                  <a:schemeClr val="tx1"/>
                </a:solidFill>
                <a:latin typeface="Consolas" panose="020B0609020204030204" pitchFamily="49" charset="0"/>
                <a:cs typeface="Consolas" panose="020B0609020204030204" pitchFamily="49" charset="0"/>
                <a:hlinkClick r:id="rId5"/>
              </a:rPr>
              <a:t>JetBrains</a:t>
            </a:r>
            <a:r>
              <a:rPr lang="en-US" altLang="zh-CN" dirty="0">
                <a:solidFill>
                  <a:schemeClr val="tx1"/>
                </a:solidFill>
                <a:latin typeface="Consolas" panose="020B0609020204030204" pitchFamily="49" charset="0"/>
                <a:cs typeface="Consolas" panose="020B0609020204030204" pitchFamily="49" charset="0"/>
              </a:rPr>
              <a:t>(</a:t>
            </a:r>
            <a:r>
              <a:rPr lang="zh-CN" altLang="en-US" dirty="0">
                <a:solidFill>
                  <a:schemeClr val="tx1"/>
                </a:solidFill>
                <a:latin typeface="Consolas" panose="020B0609020204030204" pitchFamily="49" charset="0"/>
                <a:cs typeface="Consolas" panose="020B0609020204030204" pitchFamily="49" charset="0"/>
              </a:rPr>
              <a:t>请自行安装</a:t>
            </a:r>
            <a:r>
              <a:rPr lang="en-US" altLang="zh-CN" dirty="0">
                <a:solidFill>
                  <a:schemeClr val="tx1"/>
                </a:solidFill>
                <a:latin typeface="Consolas" panose="020B0609020204030204" pitchFamily="49" charset="0"/>
                <a:cs typeface="Consolas" panose="020B0609020204030204" pitchFamily="49" charset="0"/>
              </a:rPr>
              <a:t>)</a:t>
            </a:r>
          </a:p>
        </p:txBody>
      </p:sp>
      <p:sp>
        <p:nvSpPr>
          <p:cNvPr id="2" name="学论网-矩形 1">
            <a:extLst>
              <a:ext uri="{FF2B5EF4-FFF2-40B4-BE49-F238E27FC236}">
                <a16:creationId xmlns:a16="http://schemas.microsoft.com/office/drawing/2014/main" id="{85296D1D-8C5F-BAE7-D9A0-9C7391A0271C}"/>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语言集成开发环境</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(IDE)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p:cNvSpPr>
            <a:spLocks noGrp="1"/>
          </p:cNvSpPr>
          <p:nvPr/>
        </p:nvSpPr>
        <p:spPr>
          <a:xfrm>
            <a:off x="956310" y="1934845"/>
            <a:ext cx="10118090" cy="4242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rPr>
              <a:t>官网下载</a:t>
            </a:r>
            <a:br>
              <a:rPr lang="en-US" altLang="zh-CN" dirty="0">
                <a:solidFill>
                  <a:schemeClr val="tx1"/>
                </a:solidFill>
              </a:rPr>
            </a:br>
            <a:r>
              <a:rPr lang="en-US" altLang="zh-CN" dirty="0">
                <a:solidFill>
                  <a:schemeClr val="tx1"/>
                </a:solidFill>
                <a:hlinkClick r:id="rId3"/>
              </a:rPr>
              <a:t>https://www.embarcadero.com/free-tools/dev-cpp</a:t>
            </a:r>
            <a:endParaRPr lang="en-US" altLang="zh-CN" dirty="0">
              <a:solidFill>
                <a:schemeClr val="tx1"/>
              </a:solidFill>
            </a:endParaRPr>
          </a:p>
          <a:p>
            <a:r>
              <a:rPr lang="zh-CN" altLang="en-US" dirty="0"/>
              <a:t>或者通过课程主页的</a:t>
            </a:r>
            <a:r>
              <a:rPr lang="zh-CN" altLang="en-US" dirty="0">
                <a:hlinkClick r:id="rId4"/>
              </a:rPr>
              <a:t>下载链接</a:t>
            </a:r>
            <a:endParaRPr lang="en-US" altLang="zh-CN" dirty="0"/>
          </a:p>
          <a:p>
            <a:endParaRPr lang="en-US" altLang="zh-CN" dirty="0">
              <a:solidFill>
                <a:schemeClr val="tx1"/>
              </a:solidFill>
            </a:endParaRPr>
          </a:p>
          <a:p>
            <a:r>
              <a:rPr lang="zh-CN" altLang="en-US" dirty="0"/>
              <a:t>注意要下载最新的</a:t>
            </a:r>
            <a:r>
              <a:rPr lang="en-US" altLang="zh-CN" dirty="0">
                <a:latin typeface="Consolas" panose="020B0609020204030204" pitchFamily="49" charset="0"/>
                <a:cs typeface="Consolas" panose="020B0609020204030204" pitchFamily="49" charset="0"/>
              </a:rPr>
              <a:t>Dev-C++ 6.3</a:t>
            </a:r>
            <a:r>
              <a:rPr lang="zh-CN" altLang="en-US" dirty="0"/>
              <a:t>版本。史前版本</a:t>
            </a:r>
            <a:r>
              <a:rPr lang="en-US" altLang="zh-CN" dirty="0">
                <a:latin typeface="Consolas" panose="020B0609020204030204" pitchFamily="49" charset="0"/>
                <a:cs typeface="Consolas" panose="020B0609020204030204" pitchFamily="49" charset="0"/>
              </a:rPr>
              <a:t>(&lt;=4.9.9.2)</a:t>
            </a:r>
            <a:r>
              <a:rPr lang="zh-CN" altLang="en-US" dirty="0"/>
              <a:t>只支持</a:t>
            </a:r>
            <a:r>
              <a:rPr lang="en-US" altLang="zh-CN" dirty="0">
                <a:latin typeface="Consolas" panose="020B0609020204030204" pitchFamily="49" charset="0"/>
                <a:cs typeface="Consolas" panose="020B0609020204030204" pitchFamily="49" charset="0"/>
              </a:rPr>
              <a:t>32</a:t>
            </a:r>
            <a:r>
              <a:rPr lang="zh-CN" altLang="en-US" dirty="0">
                <a:latin typeface="Consolas" panose="020B0609020204030204" pitchFamily="49" charset="0"/>
                <a:cs typeface="Consolas" panose="020B0609020204030204" pitchFamily="49" charset="0"/>
              </a:rPr>
              <a:t>位，请不要下载安装该版本。</a:t>
            </a:r>
            <a:br>
              <a:rPr lang="en-US" altLang="zh-CN" dirty="0">
                <a:latin typeface="Consolas" panose="020B0609020204030204" pitchFamily="49" charset="0"/>
                <a:cs typeface="Consolas" panose="020B0609020204030204" pitchFamily="49" charset="0"/>
              </a:rPr>
            </a:br>
            <a:r>
              <a:rPr lang="en-US" altLang="zh-CN" dirty="0">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hlinkClick r:id="rId5"/>
              </a:rPr>
              <a:t>https://matrix.sysu.edu.cn</a:t>
            </a:r>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采用的是</a:t>
            </a:r>
            <a:r>
              <a:rPr lang="en-US" altLang="zh-CN" dirty="0">
                <a:latin typeface="Consolas" panose="020B0609020204030204" pitchFamily="49" charset="0"/>
                <a:cs typeface="Consolas" panose="020B0609020204030204" pitchFamily="49" charset="0"/>
              </a:rPr>
              <a:t>64</a:t>
            </a:r>
            <a:r>
              <a:rPr lang="zh-CN" altLang="en-US" dirty="0">
                <a:latin typeface="Consolas" panose="020B0609020204030204" pitchFamily="49" charset="0"/>
                <a:cs typeface="Consolas" panose="020B0609020204030204" pitchFamily="49" charset="0"/>
              </a:rPr>
              <a:t>位</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请确保本机编译器也是</a:t>
            </a:r>
            <a:r>
              <a:rPr lang="en-US" altLang="zh-CN" dirty="0">
                <a:latin typeface="Consolas" panose="020B0609020204030204" pitchFamily="49" charset="0"/>
                <a:cs typeface="Consolas" panose="020B0609020204030204" pitchFamily="49" charset="0"/>
              </a:rPr>
              <a:t>64</a:t>
            </a:r>
            <a:r>
              <a:rPr lang="zh-CN" altLang="en-US" dirty="0">
                <a:latin typeface="Consolas" panose="020B0609020204030204" pitchFamily="49" charset="0"/>
                <a:cs typeface="Consolas" panose="020B0609020204030204" pitchFamily="49" charset="0"/>
              </a:rPr>
              <a:t>位版本</a:t>
            </a:r>
            <a:r>
              <a:rPr lang="en-US" altLang="zh-CN" dirty="0">
                <a:latin typeface="Consolas" panose="020B0609020204030204" pitchFamily="49" charset="0"/>
                <a:cs typeface="Consolas" panose="020B0609020204030204" pitchFamily="49" charset="0"/>
              </a:rPr>
              <a:t>)</a:t>
            </a:r>
            <a:endParaRPr lang="zh-CN" altLang="en-US" dirty="0">
              <a:solidFill>
                <a:schemeClr val="tx1"/>
              </a:solidFill>
              <a:latin typeface="Consolas" panose="020B0609020204030204" pitchFamily="49" charset="0"/>
              <a:cs typeface="Consolas" panose="020B0609020204030204" pitchFamily="49" charset="0"/>
            </a:endParaRPr>
          </a:p>
        </p:txBody>
      </p:sp>
      <p:sp>
        <p:nvSpPr>
          <p:cNvPr id="4" name="学论网-矩形 1">
            <a:extLst>
              <a:ext uri="{FF2B5EF4-FFF2-40B4-BE49-F238E27FC236}">
                <a16:creationId xmlns:a16="http://schemas.microsoft.com/office/drawing/2014/main" id="{1F69AD1E-7DD0-8EE6-6FFE-3656F866D5CC}"/>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DEV-C++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安装示例（一）</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p:cNvSpPr>
            <a:spLocks noGrp="1"/>
          </p:cNvSpPr>
          <p:nvPr/>
        </p:nvSpPr>
        <p:spPr>
          <a:xfrm>
            <a:off x="257810" y="1422717"/>
            <a:ext cx="10118090" cy="757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tx1"/>
                </a:solidFill>
              </a:rPr>
              <a:t>打开安装包，一路同意即可：</a:t>
            </a:r>
          </a:p>
        </p:txBody>
      </p:sp>
      <p:sp>
        <p:nvSpPr>
          <p:cNvPr id="4" name="学论网-矩形 1">
            <a:extLst>
              <a:ext uri="{FF2B5EF4-FFF2-40B4-BE49-F238E27FC236}">
                <a16:creationId xmlns:a16="http://schemas.microsoft.com/office/drawing/2014/main" id="{21B1296C-81BF-7C63-F315-466C0DBE8865}"/>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DEV-C++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安装示例（二）</a:t>
            </a:r>
          </a:p>
        </p:txBody>
      </p:sp>
      <p:pic>
        <p:nvPicPr>
          <p:cNvPr id="5" name="Picture 4">
            <a:extLst>
              <a:ext uri="{FF2B5EF4-FFF2-40B4-BE49-F238E27FC236}">
                <a16:creationId xmlns:a16="http://schemas.microsoft.com/office/drawing/2014/main" id="{B82AC5FC-CC42-91D8-811B-A5D8EA8C4562}"/>
              </a:ext>
            </a:extLst>
          </p:cNvPr>
          <p:cNvPicPr>
            <a:picLocks noChangeAspect="1"/>
          </p:cNvPicPr>
          <p:nvPr/>
        </p:nvPicPr>
        <p:blipFill>
          <a:blip r:embed="rId3"/>
          <a:stretch>
            <a:fillRect/>
          </a:stretch>
        </p:blipFill>
        <p:spPr>
          <a:xfrm>
            <a:off x="2927350" y="1930400"/>
            <a:ext cx="6337300" cy="4927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p:cNvSpPr>
            <a:spLocks noGrp="1"/>
          </p:cNvSpPr>
          <p:nvPr/>
        </p:nvSpPr>
        <p:spPr>
          <a:xfrm>
            <a:off x="257810" y="1422717"/>
            <a:ext cx="10118090" cy="757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tx1"/>
                </a:solidFill>
              </a:rPr>
              <a:t>打开安装包，一路同意即可：</a:t>
            </a:r>
          </a:p>
        </p:txBody>
      </p:sp>
      <p:sp>
        <p:nvSpPr>
          <p:cNvPr id="4" name="学论网-矩形 1">
            <a:extLst>
              <a:ext uri="{FF2B5EF4-FFF2-40B4-BE49-F238E27FC236}">
                <a16:creationId xmlns:a16="http://schemas.microsoft.com/office/drawing/2014/main" id="{21B1296C-81BF-7C63-F315-466C0DBE8865}"/>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DEV-C++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安装示例（三）</a:t>
            </a:r>
          </a:p>
        </p:txBody>
      </p:sp>
      <p:pic>
        <p:nvPicPr>
          <p:cNvPr id="6" name="Picture 5">
            <a:extLst>
              <a:ext uri="{FF2B5EF4-FFF2-40B4-BE49-F238E27FC236}">
                <a16:creationId xmlns:a16="http://schemas.microsoft.com/office/drawing/2014/main" id="{A84BECFE-F9F7-FDB1-11AD-D19F71C83752}"/>
              </a:ext>
            </a:extLst>
          </p:cNvPr>
          <p:cNvPicPr>
            <a:picLocks noChangeAspect="1"/>
          </p:cNvPicPr>
          <p:nvPr/>
        </p:nvPicPr>
        <p:blipFill>
          <a:blip r:embed="rId3"/>
          <a:stretch>
            <a:fillRect/>
          </a:stretch>
        </p:blipFill>
        <p:spPr>
          <a:xfrm>
            <a:off x="2927350" y="1930400"/>
            <a:ext cx="6337300" cy="4927600"/>
          </a:xfrm>
          <a:prstGeom prst="rect">
            <a:avLst/>
          </a:prstGeom>
        </p:spPr>
      </p:pic>
    </p:spTree>
    <p:extLst>
      <p:ext uri="{BB962C8B-B14F-4D97-AF65-F5344CB8AC3E}">
        <p14:creationId xmlns:p14="http://schemas.microsoft.com/office/powerpoint/2010/main" val="1861000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p:cNvSpPr>
            <a:spLocks noGrp="1"/>
          </p:cNvSpPr>
          <p:nvPr/>
        </p:nvSpPr>
        <p:spPr>
          <a:xfrm>
            <a:off x="257810" y="1422717"/>
            <a:ext cx="10118090" cy="757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tx1"/>
                </a:solidFill>
              </a:rPr>
              <a:t>打开安装包，一路同意即可：</a:t>
            </a:r>
          </a:p>
        </p:txBody>
      </p:sp>
      <p:sp>
        <p:nvSpPr>
          <p:cNvPr id="4" name="学论网-矩形 1">
            <a:extLst>
              <a:ext uri="{FF2B5EF4-FFF2-40B4-BE49-F238E27FC236}">
                <a16:creationId xmlns:a16="http://schemas.microsoft.com/office/drawing/2014/main" id="{21B1296C-81BF-7C63-F315-466C0DBE8865}"/>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DEV-C++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安装示例（四）</a:t>
            </a:r>
          </a:p>
        </p:txBody>
      </p:sp>
      <p:pic>
        <p:nvPicPr>
          <p:cNvPr id="3" name="Picture 2">
            <a:extLst>
              <a:ext uri="{FF2B5EF4-FFF2-40B4-BE49-F238E27FC236}">
                <a16:creationId xmlns:a16="http://schemas.microsoft.com/office/drawing/2014/main" id="{27E1D120-2782-3ED7-75BE-57E2C39EFE70}"/>
              </a:ext>
            </a:extLst>
          </p:cNvPr>
          <p:cNvPicPr>
            <a:picLocks noChangeAspect="1"/>
          </p:cNvPicPr>
          <p:nvPr/>
        </p:nvPicPr>
        <p:blipFill>
          <a:blip r:embed="rId3"/>
          <a:stretch>
            <a:fillRect/>
          </a:stretch>
        </p:blipFill>
        <p:spPr>
          <a:xfrm>
            <a:off x="2927350" y="1917700"/>
            <a:ext cx="6337300" cy="4940300"/>
          </a:xfrm>
          <a:prstGeom prst="rect">
            <a:avLst/>
          </a:prstGeom>
        </p:spPr>
      </p:pic>
    </p:spTree>
    <p:extLst>
      <p:ext uri="{BB962C8B-B14F-4D97-AF65-F5344CB8AC3E}">
        <p14:creationId xmlns:p14="http://schemas.microsoft.com/office/powerpoint/2010/main" val="897597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p:cNvSpPr>
            <a:spLocks noGrp="1"/>
          </p:cNvSpPr>
          <p:nvPr/>
        </p:nvSpPr>
        <p:spPr>
          <a:xfrm>
            <a:off x="257810" y="1422717"/>
            <a:ext cx="10118090" cy="757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tx1"/>
                </a:solidFill>
              </a:rPr>
              <a:t>打开安装包，一路同意即可：</a:t>
            </a:r>
          </a:p>
        </p:txBody>
      </p:sp>
      <p:sp>
        <p:nvSpPr>
          <p:cNvPr id="4" name="学论网-矩形 1">
            <a:extLst>
              <a:ext uri="{FF2B5EF4-FFF2-40B4-BE49-F238E27FC236}">
                <a16:creationId xmlns:a16="http://schemas.microsoft.com/office/drawing/2014/main" id="{21B1296C-81BF-7C63-F315-466C0DBE8865}"/>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DEV-C++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安装示例（五）</a:t>
            </a:r>
          </a:p>
        </p:txBody>
      </p:sp>
      <p:pic>
        <p:nvPicPr>
          <p:cNvPr id="6" name="Picture 5">
            <a:extLst>
              <a:ext uri="{FF2B5EF4-FFF2-40B4-BE49-F238E27FC236}">
                <a16:creationId xmlns:a16="http://schemas.microsoft.com/office/drawing/2014/main" id="{2813E7EA-6CD9-52EF-732F-352B899D0C95}"/>
              </a:ext>
            </a:extLst>
          </p:cNvPr>
          <p:cNvPicPr>
            <a:picLocks noChangeAspect="1"/>
          </p:cNvPicPr>
          <p:nvPr/>
        </p:nvPicPr>
        <p:blipFill>
          <a:blip r:embed="rId3"/>
          <a:stretch>
            <a:fillRect/>
          </a:stretch>
        </p:blipFill>
        <p:spPr>
          <a:xfrm>
            <a:off x="2921000" y="1917700"/>
            <a:ext cx="6350000" cy="4940300"/>
          </a:xfrm>
          <a:prstGeom prst="rect">
            <a:avLst/>
          </a:prstGeom>
        </p:spPr>
      </p:pic>
    </p:spTree>
    <p:extLst>
      <p:ext uri="{BB962C8B-B14F-4D97-AF65-F5344CB8AC3E}">
        <p14:creationId xmlns:p14="http://schemas.microsoft.com/office/powerpoint/2010/main" val="4125594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276F862C-764E-F3F7-4C1A-536C96D76740}"/>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DEV-C++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安装示例（六）</a:t>
            </a:r>
          </a:p>
        </p:txBody>
      </p:sp>
      <p:pic>
        <p:nvPicPr>
          <p:cNvPr id="5" name="Picture 4">
            <a:extLst>
              <a:ext uri="{FF2B5EF4-FFF2-40B4-BE49-F238E27FC236}">
                <a16:creationId xmlns:a16="http://schemas.microsoft.com/office/drawing/2014/main" id="{DE12FDF6-82BD-D45B-C6C2-1E2096E93C45}"/>
              </a:ext>
            </a:extLst>
          </p:cNvPr>
          <p:cNvPicPr>
            <a:picLocks noChangeAspect="1"/>
          </p:cNvPicPr>
          <p:nvPr/>
        </p:nvPicPr>
        <p:blipFill>
          <a:blip r:embed="rId3"/>
          <a:stretch>
            <a:fillRect/>
          </a:stretch>
        </p:blipFill>
        <p:spPr>
          <a:xfrm>
            <a:off x="2209800" y="2000250"/>
            <a:ext cx="7772400" cy="4857750"/>
          </a:xfrm>
          <a:prstGeom prst="rect">
            <a:avLst/>
          </a:prstGeom>
        </p:spPr>
      </p:pic>
      <p:sp>
        <p:nvSpPr>
          <p:cNvPr id="6" name="TextBox 5">
            <a:extLst>
              <a:ext uri="{FF2B5EF4-FFF2-40B4-BE49-F238E27FC236}">
                <a16:creationId xmlns:a16="http://schemas.microsoft.com/office/drawing/2014/main" id="{514B274D-8BB5-FE9D-E536-9A4D9D03EAA2}"/>
              </a:ext>
            </a:extLst>
          </p:cNvPr>
          <p:cNvSpPr txBox="1"/>
          <p:nvPr/>
        </p:nvSpPr>
        <p:spPr>
          <a:xfrm>
            <a:off x="2274857" y="1550405"/>
            <a:ext cx="1338828" cy="369332"/>
          </a:xfrm>
          <a:prstGeom prst="rect">
            <a:avLst/>
          </a:prstGeom>
          <a:noFill/>
        </p:spPr>
        <p:txBody>
          <a:bodyPr wrap="none" rtlCol="0">
            <a:spAutoFit/>
          </a:bodyPr>
          <a:lstStyle/>
          <a:p>
            <a:r>
              <a:rPr lang="en-US" b="1" dirty="0" err="1">
                <a:latin typeface="Microsoft YaHei" panose="020B0503020204020204" pitchFamily="34" charset="-122"/>
                <a:ea typeface="Microsoft YaHei" panose="020B0503020204020204" pitchFamily="34" charset="-122"/>
              </a:rPr>
              <a:t>安装完成</a:t>
            </a:r>
            <a:r>
              <a:rPr lang="zh-CN" altLang="en-US" b="1" dirty="0">
                <a:latin typeface="Microsoft YaHei" panose="020B0503020204020204" pitchFamily="34" charset="-122"/>
                <a:ea typeface="Microsoft YaHei" panose="020B0503020204020204" pitchFamily="34" charset="-122"/>
              </a:rPr>
              <a:t>：</a:t>
            </a:r>
            <a:endParaRPr lang="en-US" b="1" dirty="0">
              <a:latin typeface="Consolas" panose="020B0609020204030204" pitchFamily="49" charset="0"/>
              <a:ea typeface="Microsoft YaHei" panose="020B0503020204020204" pitchFamily="34" charset="-122"/>
              <a:cs typeface="Consolas" panose="020B0609020204030204" pitchFamily="49"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ED2F55-A816-0A21-6049-FA56323A057F}"/>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第一个</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语言程序（一）</a:t>
            </a:r>
          </a:p>
        </p:txBody>
      </p:sp>
      <p:sp>
        <p:nvSpPr>
          <p:cNvPr id="6" name="TextBox 5">
            <a:extLst>
              <a:ext uri="{FF2B5EF4-FFF2-40B4-BE49-F238E27FC236}">
                <a16:creationId xmlns:a16="http://schemas.microsoft.com/office/drawing/2014/main" id="{31AA5EC9-1BD7-1B15-8BB1-360D5112DF1E}"/>
              </a:ext>
            </a:extLst>
          </p:cNvPr>
          <p:cNvSpPr txBox="1"/>
          <p:nvPr/>
        </p:nvSpPr>
        <p:spPr>
          <a:xfrm>
            <a:off x="2274857" y="1550405"/>
            <a:ext cx="7787709" cy="369332"/>
          </a:xfrm>
          <a:prstGeom prst="rect">
            <a:avLst/>
          </a:prstGeom>
          <a:noFill/>
        </p:spPr>
        <p:txBody>
          <a:bodyPr wrap="none" rtlCol="0">
            <a:spAutoFit/>
          </a:bodyPr>
          <a:lstStyle/>
          <a:p>
            <a:r>
              <a:rPr lang="en-US" b="1" dirty="0" err="1">
                <a:latin typeface="Microsoft YaHei" panose="020B0503020204020204" pitchFamily="34" charset="-122"/>
                <a:ea typeface="Microsoft YaHei" panose="020B0503020204020204" pitchFamily="34" charset="-122"/>
              </a:rPr>
              <a:t>创建一个新的</a:t>
            </a:r>
            <a:r>
              <a:rPr lang="en-US" b="1" dirty="0" err="1">
                <a:latin typeface="Consolas" panose="020B0609020204030204" pitchFamily="49" charset="0"/>
                <a:ea typeface="Microsoft YaHei" panose="020B0503020204020204" pitchFamily="34" charset="-122"/>
                <a:cs typeface="Consolas" panose="020B0609020204030204" pitchFamily="49" charset="0"/>
              </a:rPr>
              <a:t>C</a:t>
            </a:r>
            <a:r>
              <a:rPr lang="en-US" b="1" dirty="0" err="1">
                <a:latin typeface="Microsoft YaHei" panose="020B0503020204020204" pitchFamily="34" charset="-122"/>
                <a:ea typeface="Microsoft YaHei" panose="020B0503020204020204" pitchFamily="34" charset="-122"/>
              </a:rPr>
              <a:t>源文件</a:t>
            </a:r>
            <a:r>
              <a:rPr lang="zh-CN" altLang="en-US" b="1" dirty="0">
                <a:latin typeface="Microsoft YaHei" panose="020B0503020204020204" pitchFamily="34" charset="-122"/>
                <a:ea typeface="Microsoft YaHei" panose="020B0503020204020204" pitchFamily="34" charset="-122"/>
              </a:rPr>
              <a:t>，</a:t>
            </a:r>
            <a:r>
              <a:rPr lang="en-US" b="1" dirty="0" err="1">
                <a:latin typeface="Microsoft YaHei" panose="020B0503020204020204" pitchFamily="34" charset="-122"/>
                <a:ea typeface="Microsoft YaHei" panose="020B0503020204020204" pitchFamily="34" charset="-122"/>
              </a:rPr>
              <a:t>点击</a:t>
            </a:r>
            <a:r>
              <a:rPr lang="en-US" b="1" dirty="0" err="1">
                <a:latin typeface="Consolas" panose="020B0609020204030204" pitchFamily="49" charset="0"/>
                <a:ea typeface="Microsoft YaHei" panose="020B0503020204020204" pitchFamily="34" charset="-122"/>
                <a:cs typeface="Consolas" panose="020B0609020204030204" pitchFamily="49" charset="0"/>
              </a:rPr>
              <a:t>File</a:t>
            </a:r>
            <a:r>
              <a:rPr lang="en-US" b="1" dirty="0" err="1">
                <a:latin typeface="Consolas" panose="020B0609020204030204" pitchFamily="49" charset="0"/>
                <a:ea typeface="Microsoft YaHei" panose="020B0503020204020204" pitchFamily="34" charset="-122"/>
                <a:cs typeface="Consolas" panose="020B0609020204030204" pitchFamily="49" charset="0"/>
                <a:sym typeface="Wingdings" pitchFamily="2" charset="2"/>
              </a:rPr>
              <a:t>NewSource</a:t>
            </a:r>
            <a:r>
              <a:rPr lang="en-US" b="1" dirty="0">
                <a:latin typeface="Consolas" panose="020B0609020204030204" pitchFamily="49" charset="0"/>
                <a:ea typeface="Microsoft YaHei" panose="020B0503020204020204" pitchFamily="34" charset="-122"/>
                <a:cs typeface="Consolas" panose="020B0609020204030204" pitchFamily="49" charset="0"/>
                <a:sym typeface="Wingdings" pitchFamily="2" charset="2"/>
              </a:rPr>
              <a:t> File</a:t>
            </a:r>
            <a:r>
              <a:rPr lang="zh-CN" altLang="en-US" b="1" dirty="0">
                <a:latin typeface="Microsoft YaHei" panose="020B0503020204020204" pitchFamily="34" charset="-122"/>
                <a:ea typeface="Microsoft YaHei" panose="020B0503020204020204" pitchFamily="34" charset="-122"/>
                <a:sym typeface="Wingdings" pitchFamily="2" charset="2"/>
              </a:rPr>
              <a:t>，或者按</a:t>
            </a:r>
            <a:r>
              <a:rPr lang="en-US" altLang="zh-CN" b="1" dirty="0" err="1">
                <a:latin typeface="Consolas" panose="020B0609020204030204" pitchFamily="49" charset="0"/>
                <a:ea typeface="Microsoft YaHei" panose="020B0503020204020204" pitchFamily="34" charset="-122"/>
                <a:cs typeface="Consolas" panose="020B0609020204030204" pitchFamily="49" charset="0"/>
                <a:sym typeface="Wingdings" pitchFamily="2" charset="2"/>
              </a:rPr>
              <a:t>Ctrl+N</a:t>
            </a:r>
            <a:endParaRPr lang="en-US" b="1" dirty="0">
              <a:latin typeface="Consolas" panose="020B0609020204030204" pitchFamily="49" charset="0"/>
              <a:ea typeface="Microsoft YaHei" panose="020B0503020204020204" pitchFamily="34" charset="-122"/>
              <a:cs typeface="Consolas" panose="020B0609020204030204" pitchFamily="49" charset="0"/>
            </a:endParaRPr>
          </a:p>
        </p:txBody>
      </p:sp>
      <p:pic>
        <p:nvPicPr>
          <p:cNvPr id="8" name="Picture 7">
            <a:extLst>
              <a:ext uri="{FF2B5EF4-FFF2-40B4-BE49-F238E27FC236}">
                <a16:creationId xmlns:a16="http://schemas.microsoft.com/office/drawing/2014/main" id="{E9C429CD-D283-67C6-F167-0754ED13147F}"/>
              </a:ext>
            </a:extLst>
          </p:cNvPr>
          <p:cNvPicPr>
            <a:picLocks noChangeAspect="1"/>
          </p:cNvPicPr>
          <p:nvPr/>
        </p:nvPicPr>
        <p:blipFill>
          <a:blip r:embed="rId3"/>
          <a:stretch>
            <a:fillRect/>
          </a:stretch>
        </p:blipFill>
        <p:spPr>
          <a:xfrm>
            <a:off x="2209800" y="2000250"/>
            <a:ext cx="7772400" cy="4857750"/>
          </a:xfrm>
          <a:prstGeom prst="rect">
            <a:avLst/>
          </a:prstGeom>
        </p:spPr>
      </p:pic>
    </p:spTree>
    <p:extLst>
      <p:ext uri="{BB962C8B-B14F-4D97-AF65-F5344CB8AC3E}">
        <p14:creationId xmlns:p14="http://schemas.microsoft.com/office/powerpoint/2010/main" val="1139655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5BBE44CA-B066-0BBD-7F24-6DDE63B07E1B}"/>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第一个</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语言程序（二）</a:t>
            </a:r>
          </a:p>
        </p:txBody>
      </p:sp>
      <p:sp>
        <p:nvSpPr>
          <p:cNvPr id="4" name="TextBox 3">
            <a:extLst>
              <a:ext uri="{FF2B5EF4-FFF2-40B4-BE49-F238E27FC236}">
                <a16:creationId xmlns:a16="http://schemas.microsoft.com/office/drawing/2014/main" id="{77432352-2082-7E73-94B1-568EE923800D}"/>
              </a:ext>
            </a:extLst>
          </p:cNvPr>
          <p:cNvSpPr txBox="1"/>
          <p:nvPr/>
        </p:nvSpPr>
        <p:spPr>
          <a:xfrm>
            <a:off x="2274857" y="1550405"/>
            <a:ext cx="3849131" cy="369332"/>
          </a:xfrm>
          <a:prstGeom prst="rect">
            <a:avLst/>
          </a:prstGeom>
          <a:noFill/>
        </p:spPr>
        <p:txBody>
          <a:bodyPr wrap="none" rtlCol="0">
            <a:spAutoFit/>
          </a:bodyPr>
          <a:lstStyle/>
          <a:p>
            <a:r>
              <a:rPr lang="en-US" b="1" dirty="0" err="1">
                <a:latin typeface="Microsoft YaHei" panose="020B0503020204020204" pitchFamily="34" charset="-122"/>
                <a:ea typeface="Microsoft YaHei" panose="020B0503020204020204" pitchFamily="34" charset="-122"/>
              </a:rPr>
              <a:t>在新建的编辑界面中输入以下代码</a:t>
            </a:r>
            <a:r>
              <a:rPr lang="zh-CN" altLang="en-US" b="1" dirty="0">
                <a:latin typeface="Microsoft YaHei" panose="020B0503020204020204" pitchFamily="34" charset="-122"/>
                <a:ea typeface="Microsoft YaHei" panose="020B0503020204020204" pitchFamily="34" charset="-122"/>
              </a:rPr>
              <a:t>：</a:t>
            </a:r>
            <a:endParaRPr lang="en-US" b="1" dirty="0">
              <a:latin typeface="Consolas" panose="020B0609020204030204" pitchFamily="49" charset="0"/>
              <a:ea typeface="Microsoft YaHei" panose="020B0503020204020204" pitchFamily="34" charset="-122"/>
              <a:cs typeface="Consolas" panose="020B0609020204030204" pitchFamily="49" charset="0"/>
            </a:endParaRPr>
          </a:p>
        </p:txBody>
      </p:sp>
      <p:pic>
        <p:nvPicPr>
          <p:cNvPr id="8" name="Picture 7">
            <a:extLst>
              <a:ext uri="{FF2B5EF4-FFF2-40B4-BE49-F238E27FC236}">
                <a16:creationId xmlns:a16="http://schemas.microsoft.com/office/drawing/2014/main" id="{3EB37077-B77F-1869-D557-9427686C0C9B}"/>
              </a:ext>
            </a:extLst>
          </p:cNvPr>
          <p:cNvPicPr>
            <a:picLocks noChangeAspect="1"/>
          </p:cNvPicPr>
          <p:nvPr/>
        </p:nvPicPr>
        <p:blipFill>
          <a:blip r:embed="rId3"/>
          <a:stretch>
            <a:fillRect/>
          </a:stretch>
        </p:blipFill>
        <p:spPr>
          <a:xfrm>
            <a:off x="2237788" y="2000250"/>
            <a:ext cx="7772400" cy="4857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E3E54-00C7-FB35-B1C3-D9BEBD0F589D}"/>
            </a:ext>
          </a:extLst>
        </p:cNvPr>
        <p:cNvGrpSpPr/>
        <p:nvPr/>
      </p:nvGrpSpPr>
      <p:grpSpPr>
        <a:xfrm>
          <a:off x="0" y="0"/>
          <a:ext cx="0" cy="0"/>
          <a:chOff x="0" y="0"/>
          <a:chExt cx="0" cy="0"/>
        </a:xfrm>
      </p:grpSpPr>
      <p:sp>
        <p:nvSpPr>
          <p:cNvPr id="59" name="Rounded Rectangle 58">
            <a:extLst>
              <a:ext uri="{FF2B5EF4-FFF2-40B4-BE49-F238E27FC236}">
                <a16:creationId xmlns:a16="http://schemas.microsoft.com/office/drawing/2014/main" id="{BB3B2140-79A5-F4D2-FFF7-AD756F68EF0F}"/>
              </a:ext>
            </a:extLst>
          </p:cNvPr>
          <p:cNvSpPr/>
          <p:nvPr/>
        </p:nvSpPr>
        <p:spPr>
          <a:xfrm>
            <a:off x="7157154" y="4366440"/>
            <a:ext cx="1988550" cy="768145"/>
          </a:xfrm>
          <a:prstGeom prst="round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内容占位符 3">
            <a:extLst>
              <a:ext uri="{FF2B5EF4-FFF2-40B4-BE49-F238E27FC236}">
                <a16:creationId xmlns:a16="http://schemas.microsoft.com/office/drawing/2014/main" id="{3E8F98A0-0F5A-00F8-E7D3-6F51DD3562D8}"/>
              </a:ext>
            </a:extLst>
          </p:cNvPr>
          <p:cNvSpPr>
            <a:spLocks noGrp="1"/>
          </p:cNvSpPr>
          <p:nvPr/>
        </p:nvSpPr>
        <p:spPr>
          <a:xfrm>
            <a:off x="48795" y="1572458"/>
            <a:ext cx="11031897" cy="1417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Arial" panose="020B0604020202020204" pitchFamily="34" charset="0"/>
              <a:buChar char="•"/>
              <a:defRPr sz="2800" kern="1200">
                <a:solidFill>
                  <a:schemeClr val="tx1"/>
                </a:solidFill>
                <a:latin typeface="FandolSong" panose="00000500000000000000" charset="-122"/>
                <a:ea typeface="FandolSong" panose="00000500000000000000" charset="-122"/>
                <a:cs typeface="+mn-cs"/>
              </a:defRPr>
            </a:lvl1pPr>
            <a:lvl2pPr marL="685800" indent="-228600" algn="just" defTabSz="914400" rtl="0" eaLnBrk="1" latinLnBrk="0" hangingPunct="1">
              <a:lnSpc>
                <a:spcPct val="70000"/>
              </a:lnSpc>
              <a:spcBef>
                <a:spcPts val="600"/>
              </a:spcBef>
              <a:buClr>
                <a:srgbClr val="C00000"/>
              </a:buClr>
              <a:buSzPct val="120000"/>
              <a:buFont typeface="Arial" panose="020B0604020202020204" pitchFamily="34" charset="0"/>
              <a:buChar char="•"/>
              <a:defRPr sz="2400" kern="1200">
                <a:solidFill>
                  <a:schemeClr val="tx1"/>
                </a:solidFill>
                <a:latin typeface="FandolSong" panose="00000500000000000000" charset="-122"/>
                <a:ea typeface="FandolSong" panose="00000500000000000000" charset="-122"/>
                <a:cs typeface="+mn-cs"/>
              </a:defRPr>
            </a:lvl2pPr>
            <a:lvl3pPr marL="11430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2000" kern="1200">
                <a:solidFill>
                  <a:schemeClr val="tx1"/>
                </a:solidFill>
                <a:latin typeface="FandolSong" panose="00000500000000000000" charset="-122"/>
                <a:ea typeface="FandolSong" panose="00000500000000000000" charset="-122"/>
                <a:cs typeface="+mn-cs"/>
              </a:defRPr>
            </a:lvl3pPr>
            <a:lvl4pPr marL="16002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4pPr>
            <a:lvl5pPr marL="2057400" indent="-228600" algn="l" defTabSz="914400" rtl="0" eaLnBrk="1" latinLnBrk="0" hangingPunct="1">
              <a:lnSpc>
                <a:spcPct val="90000"/>
              </a:lnSpc>
              <a:spcBef>
                <a:spcPts val="500"/>
              </a:spcBef>
              <a:buClr>
                <a:srgbClr val="C00000"/>
              </a:buClr>
              <a:buSzPct val="120000"/>
              <a:buFont typeface="Arial" panose="020B0604020202020204" pitchFamily="34" charset="0"/>
              <a:buChar char="•"/>
              <a:defRPr sz="1800" kern="1200">
                <a:solidFill>
                  <a:schemeClr val="tx1"/>
                </a:solidFill>
                <a:latin typeface="FandolSong" panose="00000500000000000000" charset="-122"/>
                <a:ea typeface="FandolSong"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400" b="1" dirty="0">
                <a:solidFill>
                  <a:srgbClr val="C00000"/>
                </a:solidFill>
                <a:latin typeface="Consolas" panose="020B0609020204030204" pitchFamily="49" charset="0"/>
                <a:cs typeface="Consolas" panose="020B0609020204030204" pitchFamily="49" charset="0"/>
              </a:rPr>
              <a:t>指导同学们毕业设计、大学生创新训练、全国大学生计算机系统能力大赛</a:t>
            </a:r>
            <a:r>
              <a:rPr lang="en-US" altLang="zh-CN" sz="2400" b="1" dirty="0">
                <a:solidFill>
                  <a:srgbClr val="C00000"/>
                </a:solidFill>
                <a:latin typeface="Consolas" panose="020B0609020204030204" pitchFamily="49" charset="0"/>
                <a:cs typeface="Consolas" panose="020B0609020204030204" pitchFamily="49" charset="0"/>
              </a:rPr>
              <a:t> </a:t>
            </a:r>
          </a:p>
          <a:p>
            <a:pPr lvl="1">
              <a:lnSpc>
                <a:spcPct val="100000"/>
              </a:lnSpc>
            </a:pPr>
            <a:r>
              <a:rPr lang="en-US" altLang="zh-CN" b="1" dirty="0">
                <a:solidFill>
                  <a:schemeClr val="accent1"/>
                </a:solidFill>
                <a:latin typeface="Consolas" panose="020B0609020204030204" pitchFamily="49" charset="0"/>
                <a:cs typeface="Consolas" panose="020B0609020204030204" pitchFamily="49" charset="0"/>
              </a:rPr>
              <a:t>Large model inference in </a:t>
            </a:r>
            <a:r>
              <a:rPr lang="en-US" altLang="zh-CN" b="1" dirty="0" err="1">
                <a:solidFill>
                  <a:schemeClr val="accent1"/>
                </a:solidFill>
                <a:latin typeface="Consolas" panose="020B0609020204030204" pitchFamily="49" charset="0"/>
                <a:cs typeface="Consolas" panose="020B0609020204030204" pitchFamily="49" charset="0"/>
              </a:rPr>
              <a:t>heterogneous</a:t>
            </a:r>
            <a:r>
              <a:rPr lang="en-US" altLang="zh-CN" b="1" dirty="0">
                <a:solidFill>
                  <a:schemeClr val="accent1"/>
                </a:solidFill>
                <a:latin typeface="Consolas" panose="020B0609020204030204" pitchFamily="49" charset="0"/>
                <a:cs typeface="Consolas" panose="020B0609020204030204" pitchFamily="49" charset="0"/>
              </a:rPr>
              <a:t> distributed systems</a:t>
            </a:r>
            <a:r>
              <a:rPr lang="zh-CN" altLang="en-US" b="1" dirty="0">
                <a:latin typeface="Consolas" panose="020B0609020204030204" pitchFamily="49" charset="0"/>
                <a:cs typeface="Consolas" panose="020B0609020204030204" pitchFamily="49" charset="0"/>
              </a:rPr>
              <a:t>（异构分布式系统中的大模型推理）</a:t>
            </a:r>
            <a:endParaRPr lang="en-US" altLang="zh-CN" b="1" dirty="0">
              <a:latin typeface="Consolas" panose="020B0609020204030204" pitchFamily="49" charset="0"/>
              <a:cs typeface="Consolas" panose="020B0609020204030204" pitchFamily="49" charset="0"/>
            </a:endParaRPr>
          </a:p>
          <a:p>
            <a:pPr marL="457200" lvl="1" indent="0">
              <a:lnSpc>
                <a:spcPct val="100000"/>
              </a:lnSpc>
              <a:buNone/>
            </a:pPr>
            <a:endParaRPr lang="en-US" altLang="zh-CN" dirty="0">
              <a:latin typeface="Consolas" panose="020B0609020204030204" pitchFamily="49" charset="0"/>
              <a:cs typeface="Consolas" panose="020B0609020204030204" pitchFamily="49" charset="0"/>
            </a:endParaRPr>
          </a:p>
          <a:p>
            <a:pPr lvl="1">
              <a:lnSpc>
                <a:spcPct val="100000"/>
              </a:lnSpc>
            </a:pPr>
            <a:endParaRPr lang="en-US" altLang="zh-CN" dirty="0">
              <a:latin typeface="Consolas" panose="020B0609020204030204" pitchFamily="49" charset="0"/>
              <a:cs typeface="Consolas" panose="020B0609020204030204" pitchFamily="49" charset="0"/>
            </a:endParaRPr>
          </a:p>
          <a:p>
            <a:pPr lvl="1">
              <a:lnSpc>
                <a:spcPct val="100000"/>
              </a:lnSpc>
            </a:pPr>
            <a:endParaRPr lang="en-US" altLang="zh-CN" dirty="0">
              <a:latin typeface="Consolas" panose="020B0609020204030204" pitchFamily="49" charset="0"/>
              <a:cs typeface="Consolas" panose="020B0609020204030204" pitchFamily="49" charset="0"/>
            </a:endParaRPr>
          </a:p>
          <a:p>
            <a:pPr lvl="1">
              <a:lnSpc>
                <a:spcPct val="100000"/>
              </a:lnSpc>
            </a:pPr>
            <a:endParaRPr lang="en-US" altLang="zh-CN" dirty="0">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E3E435-1EF2-71D5-9FCB-6ED2CE2B97A7}"/>
              </a:ext>
            </a:extLst>
          </p:cNvPr>
          <p:cNvGrpSpPr/>
          <p:nvPr/>
        </p:nvGrpSpPr>
        <p:grpSpPr>
          <a:xfrm>
            <a:off x="6645958" y="2368652"/>
            <a:ext cx="5192082" cy="4126369"/>
            <a:chOff x="7668487" y="3152776"/>
            <a:chExt cx="4245927" cy="3374419"/>
          </a:xfrm>
        </p:grpSpPr>
        <p:sp>
          <p:nvSpPr>
            <p:cNvPr id="8" name="Rounded Rectangle 7">
              <a:extLst>
                <a:ext uri="{FF2B5EF4-FFF2-40B4-BE49-F238E27FC236}">
                  <a16:creationId xmlns:a16="http://schemas.microsoft.com/office/drawing/2014/main" id="{65D0AF27-7721-5C20-03E0-8553D55C9402}"/>
                </a:ext>
              </a:extLst>
            </p:cNvPr>
            <p:cNvSpPr/>
            <p:nvPr/>
          </p:nvSpPr>
          <p:spPr>
            <a:xfrm>
              <a:off x="10029062" y="4783182"/>
              <a:ext cx="1626176" cy="628166"/>
            </a:xfrm>
            <a:prstGeom prst="round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16B7C4F-9D7E-ED49-9BF1-2491F3C477A4}"/>
                </a:ext>
              </a:extLst>
            </p:cNvPr>
            <p:cNvPicPr>
              <a:picLocks noChangeAspect="1"/>
            </p:cNvPicPr>
            <p:nvPr/>
          </p:nvPicPr>
          <p:blipFill>
            <a:blip r:embed="rId3"/>
            <a:stretch>
              <a:fillRect/>
            </a:stretch>
          </p:blipFill>
          <p:spPr>
            <a:xfrm>
              <a:off x="8410859" y="5588083"/>
              <a:ext cx="557585" cy="566484"/>
            </a:xfrm>
            <a:prstGeom prst="rect">
              <a:avLst/>
            </a:prstGeom>
          </p:spPr>
        </p:pic>
        <p:pic>
          <p:nvPicPr>
            <p:cNvPr id="10" name="Picture 9">
              <a:extLst>
                <a:ext uri="{FF2B5EF4-FFF2-40B4-BE49-F238E27FC236}">
                  <a16:creationId xmlns:a16="http://schemas.microsoft.com/office/drawing/2014/main" id="{25693BD1-37F9-88A8-B88C-1EA564521065}"/>
                </a:ext>
              </a:extLst>
            </p:cNvPr>
            <p:cNvPicPr>
              <a:picLocks noChangeAspect="1"/>
            </p:cNvPicPr>
            <p:nvPr/>
          </p:nvPicPr>
          <p:blipFill>
            <a:blip r:embed="rId4"/>
            <a:stretch>
              <a:fillRect/>
            </a:stretch>
          </p:blipFill>
          <p:spPr>
            <a:xfrm>
              <a:off x="11487874" y="5449605"/>
              <a:ext cx="426540" cy="433347"/>
            </a:xfrm>
            <a:prstGeom prst="rect">
              <a:avLst/>
            </a:prstGeom>
          </p:spPr>
        </p:pic>
        <p:pic>
          <p:nvPicPr>
            <p:cNvPr id="12" name="Content Placeholder 28">
              <a:extLst>
                <a:ext uri="{FF2B5EF4-FFF2-40B4-BE49-F238E27FC236}">
                  <a16:creationId xmlns:a16="http://schemas.microsoft.com/office/drawing/2014/main" id="{11A18913-985D-ED2A-EFCD-451A60DBC6E7}"/>
                </a:ext>
              </a:extLst>
            </p:cNvPr>
            <p:cNvPicPr>
              <a:picLocks noChangeAspect="1"/>
            </p:cNvPicPr>
            <p:nvPr/>
          </p:nvPicPr>
          <p:blipFill>
            <a:blip r:embed="rId5"/>
            <a:stretch>
              <a:fillRect/>
            </a:stretch>
          </p:blipFill>
          <p:spPr>
            <a:xfrm>
              <a:off x="11133734" y="5803438"/>
              <a:ext cx="554493" cy="563342"/>
            </a:xfrm>
            <a:prstGeom prst="rect">
              <a:avLst/>
            </a:prstGeom>
          </p:spPr>
        </p:pic>
        <p:pic>
          <p:nvPicPr>
            <p:cNvPr id="13" name="Picture 12">
              <a:extLst>
                <a:ext uri="{FF2B5EF4-FFF2-40B4-BE49-F238E27FC236}">
                  <a16:creationId xmlns:a16="http://schemas.microsoft.com/office/drawing/2014/main" id="{4241EBE7-DDE5-583A-37D6-E65AC54DC587}"/>
                </a:ext>
              </a:extLst>
            </p:cNvPr>
            <p:cNvPicPr>
              <a:picLocks noChangeAspect="1"/>
            </p:cNvPicPr>
            <p:nvPr/>
          </p:nvPicPr>
          <p:blipFill>
            <a:blip r:embed="rId6"/>
            <a:stretch>
              <a:fillRect/>
            </a:stretch>
          </p:blipFill>
          <p:spPr>
            <a:xfrm>
              <a:off x="9018638" y="3152776"/>
              <a:ext cx="1709097" cy="1708422"/>
            </a:xfrm>
            <a:prstGeom prst="rect">
              <a:avLst/>
            </a:prstGeom>
          </p:spPr>
        </p:pic>
        <p:pic>
          <p:nvPicPr>
            <p:cNvPr id="14" name="Picture 13">
              <a:extLst>
                <a:ext uri="{FF2B5EF4-FFF2-40B4-BE49-F238E27FC236}">
                  <a16:creationId xmlns:a16="http://schemas.microsoft.com/office/drawing/2014/main" id="{54B9E617-077B-F2FE-FF89-EAB885FA857A}"/>
                </a:ext>
              </a:extLst>
            </p:cNvPr>
            <p:cNvPicPr>
              <a:picLocks noChangeAspect="1"/>
            </p:cNvPicPr>
            <p:nvPr/>
          </p:nvPicPr>
          <p:blipFill>
            <a:blip r:embed="rId7"/>
            <a:stretch>
              <a:fillRect/>
            </a:stretch>
          </p:blipFill>
          <p:spPr>
            <a:xfrm>
              <a:off x="9126598" y="3749681"/>
              <a:ext cx="1090468" cy="709037"/>
            </a:xfrm>
            <a:prstGeom prst="rect">
              <a:avLst/>
            </a:prstGeom>
          </p:spPr>
        </p:pic>
        <p:pic>
          <p:nvPicPr>
            <p:cNvPr id="15" name="Picture 14">
              <a:extLst>
                <a:ext uri="{FF2B5EF4-FFF2-40B4-BE49-F238E27FC236}">
                  <a16:creationId xmlns:a16="http://schemas.microsoft.com/office/drawing/2014/main" id="{A8B283F4-D8D8-056E-FC87-C06577F822D1}"/>
                </a:ext>
              </a:extLst>
            </p:cNvPr>
            <p:cNvPicPr>
              <a:picLocks noChangeAspect="1"/>
            </p:cNvPicPr>
            <p:nvPr/>
          </p:nvPicPr>
          <p:blipFill>
            <a:blip r:embed="rId8"/>
            <a:stretch>
              <a:fillRect/>
            </a:stretch>
          </p:blipFill>
          <p:spPr>
            <a:xfrm>
              <a:off x="8402020" y="6085110"/>
              <a:ext cx="435140" cy="442085"/>
            </a:xfrm>
            <a:prstGeom prst="rect">
              <a:avLst/>
            </a:prstGeom>
          </p:spPr>
        </p:pic>
        <p:pic>
          <p:nvPicPr>
            <p:cNvPr id="16" name="Picture 15">
              <a:extLst>
                <a:ext uri="{FF2B5EF4-FFF2-40B4-BE49-F238E27FC236}">
                  <a16:creationId xmlns:a16="http://schemas.microsoft.com/office/drawing/2014/main" id="{0C4C7F0D-08A6-7EC0-1639-6643CBA2CF06}"/>
                </a:ext>
              </a:extLst>
            </p:cNvPr>
            <p:cNvPicPr>
              <a:picLocks noChangeAspect="1"/>
            </p:cNvPicPr>
            <p:nvPr/>
          </p:nvPicPr>
          <p:blipFill>
            <a:blip r:embed="rId9"/>
            <a:stretch>
              <a:fillRect/>
            </a:stretch>
          </p:blipFill>
          <p:spPr>
            <a:xfrm>
              <a:off x="9079394" y="6021867"/>
              <a:ext cx="369640" cy="375540"/>
            </a:xfrm>
            <a:prstGeom prst="rect">
              <a:avLst/>
            </a:prstGeom>
          </p:spPr>
        </p:pic>
        <p:pic>
          <p:nvPicPr>
            <p:cNvPr id="18" name="Picture 17">
              <a:extLst>
                <a:ext uri="{FF2B5EF4-FFF2-40B4-BE49-F238E27FC236}">
                  <a16:creationId xmlns:a16="http://schemas.microsoft.com/office/drawing/2014/main" id="{EE664BC4-092E-78D7-D60C-9C4AACAC0DDC}"/>
                </a:ext>
              </a:extLst>
            </p:cNvPr>
            <p:cNvPicPr>
              <a:picLocks noChangeAspect="1"/>
            </p:cNvPicPr>
            <p:nvPr/>
          </p:nvPicPr>
          <p:blipFill>
            <a:blip r:embed="rId10"/>
            <a:stretch>
              <a:fillRect/>
            </a:stretch>
          </p:blipFill>
          <p:spPr>
            <a:xfrm>
              <a:off x="9276749" y="4918849"/>
              <a:ext cx="346320" cy="434532"/>
            </a:xfrm>
            <a:prstGeom prst="rect">
              <a:avLst/>
            </a:prstGeom>
          </p:spPr>
        </p:pic>
        <p:pic>
          <p:nvPicPr>
            <p:cNvPr id="19" name="Graphic 18" descr="Server with solid fill">
              <a:extLst>
                <a:ext uri="{FF2B5EF4-FFF2-40B4-BE49-F238E27FC236}">
                  <a16:creationId xmlns:a16="http://schemas.microsoft.com/office/drawing/2014/main" id="{7456B8C1-8B37-5C41-E388-BD87BE5D03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00695" y="5031307"/>
              <a:ext cx="331960" cy="337257"/>
            </a:xfrm>
            <a:prstGeom prst="rect">
              <a:avLst/>
            </a:prstGeom>
          </p:spPr>
        </p:pic>
        <p:pic>
          <p:nvPicPr>
            <p:cNvPr id="21" name="Picture 20">
              <a:extLst>
                <a:ext uri="{FF2B5EF4-FFF2-40B4-BE49-F238E27FC236}">
                  <a16:creationId xmlns:a16="http://schemas.microsoft.com/office/drawing/2014/main" id="{1F7ADF45-C889-67AE-14E8-D25B2136F9DC}"/>
                </a:ext>
              </a:extLst>
            </p:cNvPr>
            <p:cNvPicPr>
              <a:picLocks noChangeAspect="1"/>
            </p:cNvPicPr>
            <p:nvPr/>
          </p:nvPicPr>
          <p:blipFill>
            <a:blip r:embed="rId13"/>
            <a:stretch>
              <a:fillRect/>
            </a:stretch>
          </p:blipFill>
          <p:spPr>
            <a:xfrm>
              <a:off x="10648152" y="5810544"/>
              <a:ext cx="435141" cy="442085"/>
            </a:xfrm>
            <a:prstGeom prst="rect">
              <a:avLst/>
            </a:prstGeom>
          </p:spPr>
        </p:pic>
        <p:cxnSp>
          <p:nvCxnSpPr>
            <p:cNvPr id="23" name="Straight Arrow Connector 22">
              <a:extLst>
                <a:ext uri="{FF2B5EF4-FFF2-40B4-BE49-F238E27FC236}">
                  <a16:creationId xmlns:a16="http://schemas.microsoft.com/office/drawing/2014/main" id="{F3773425-19D2-21E2-2D0D-A559E238B79F}"/>
                </a:ext>
              </a:extLst>
            </p:cNvPr>
            <p:cNvCxnSpPr>
              <a:cxnSpLocks/>
            </p:cNvCxnSpPr>
            <p:nvPr/>
          </p:nvCxnSpPr>
          <p:spPr>
            <a:xfrm flipH="1">
              <a:off x="9254186" y="4550592"/>
              <a:ext cx="330336" cy="255025"/>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C4DCF05-1B74-06F4-43C5-D34F71EC2D9D}"/>
                </a:ext>
              </a:extLst>
            </p:cNvPr>
            <p:cNvCxnSpPr>
              <a:cxnSpLocks/>
            </p:cNvCxnSpPr>
            <p:nvPr/>
          </p:nvCxnSpPr>
          <p:spPr>
            <a:xfrm>
              <a:off x="10105631" y="4550592"/>
              <a:ext cx="268232" cy="259096"/>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8F755D-5273-C1D5-A723-09E71C993AF5}"/>
                </a:ext>
              </a:extLst>
            </p:cNvPr>
            <p:cNvCxnSpPr>
              <a:cxnSpLocks/>
              <a:stCxn id="18" idx="2"/>
              <a:endCxn id="16" idx="0"/>
            </p:cNvCxnSpPr>
            <p:nvPr/>
          </p:nvCxnSpPr>
          <p:spPr>
            <a:xfrm flipH="1">
              <a:off x="9264214" y="5353381"/>
              <a:ext cx="185695" cy="668487"/>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7E2A870-86A1-1DAC-B628-5CAEA9A4493C}"/>
                </a:ext>
              </a:extLst>
            </p:cNvPr>
            <p:cNvCxnSpPr>
              <a:cxnSpLocks/>
            </p:cNvCxnSpPr>
            <p:nvPr/>
          </p:nvCxnSpPr>
          <p:spPr>
            <a:xfrm flipH="1">
              <a:off x="8239384" y="5352777"/>
              <a:ext cx="887214" cy="358677"/>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63D1D5-4126-5633-5D75-28424F3ECD63}"/>
                </a:ext>
              </a:extLst>
            </p:cNvPr>
            <p:cNvCxnSpPr>
              <a:cxnSpLocks/>
            </p:cNvCxnSpPr>
            <p:nvPr/>
          </p:nvCxnSpPr>
          <p:spPr>
            <a:xfrm flipH="1">
              <a:off x="10066456" y="5352777"/>
              <a:ext cx="156110" cy="678809"/>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4121932-C00C-0AB0-94B3-FA3A516C7A92}"/>
                </a:ext>
              </a:extLst>
            </p:cNvPr>
            <p:cNvCxnSpPr>
              <a:cxnSpLocks/>
            </p:cNvCxnSpPr>
            <p:nvPr/>
          </p:nvCxnSpPr>
          <p:spPr>
            <a:xfrm>
              <a:off x="10291432" y="5375689"/>
              <a:ext cx="490769" cy="466372"/>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062E74A-0080-8B19-87DE-F26512C87F31}"/>
                </a:ext>
              </a:extLst>
            </p:cNvPr>
            <p:cNvCxnSpPr>
              <a:cxnSpLocks/>
            </p:cNvCxnSpPr>
            <p:nvPr/>
          </p:nvCxnSpPr>
          <p:spPr>
            <a:xfrm flipH="1">
              <a:off x="8863051" y="5361301"/>
              <a:ext cx="537344" cy="409005"/>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2ABE9F-A5A1-C48A-529C-069240FE1E6D}"/>
                </a:ext>
              </a:extLst>
            </p:cNvPr>
            <p:cNvCxnSpPr>
              <a:cxnSpLocks/>
            </p:cNvCxnSpPr>
            <p:nvPr/>
          </p:nvCxnSpPr>
          <p:spPr>
            <a:xfrm flipH="1">
              <a:off x="8905486" y="5379991"/>
              <a:ext cx="1243416" cy="507047"/>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802876F-95DC-2D84-5B31-8BE388EA5B69}"/>
                </a:ext>
              </a:extLst>
            </p:cNvPr>
            <p:cNvCxnSpPr>
              <a:cxnSpLocks/>
            </p:cNvCxnSpPr>
            <p:nvPr/>
          </p:nvCxnSpPr>
          <p:spPr>
            <a:xfrm>
              <a:off x="9500351" y="5361301"/>
              <a:ext cx="497238" cy="650448"/>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872562D-6B73-623F-AC45-D695A9373D77}"/>
                </a:ext>
              </a:extLst>
            </p:cNvPr>
            <p:cNvCxnSpPr>
              <a:cxnSpLocks/>
            </p:cNvCxnSpPr>
            <p:nvPr/>
          </p:nvCxnSpPr>
          <p:spPr>
            <a:xfrm>
              <a:off x="9546521" y="5341289"/>
              <a:ext cx="1046921" cy="579357"/>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11EE6BE-D6AD-D434-A183-7D134D878FA1}"/>
                </a:ext>
              </a:extLst>
            </p:cNvPr>
            <p:cNvCxnSpPr>
              <a:cxnSpLocks/>
            </p:cNvCxnSpPr>
            <p:nvPr/>
          </p:nvCxnSpPr>
          <p:spPr>
            <a:xfrm>
              <a:off x="10605299" y="5374341"/>
              <a:ext cx="805521" cy="456235"/>
            </a:xfrm>
            <a:prstGeom prst="straightConnector1">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3D98CDE-6BAC-77EE-E1E3-6FBB586079E4}"/>
                </a:ext>
              </a:extLst>
            </p:cNvPr>
            <p:cNvPicPr>
              <a:picLocks noChangeAspect="1"/>
            </p:cNvPicPr>
            <p:nvPr/>
          </p:nvPicPr>
          <p:blipFill>
            <a:blip r:embed="rId14"/>
            <a:stretch>
              <a:fillRect/>
            </a:stretch>
          </p:blipFill>
          <p:spPr>
            <a:xfrm>
              <a:off x="9447747" y="5853488"/>
              <a:ext cx="989160" cy="369789"/>
            </a:xfrm>
            <a:prstGeom prst="rect">
              <a:avLst/>
            </a:prstGeom>
          </p:spPr>
        </p:pic>
        <p:pic>
          <p:nvPicPr>
            <p:cNvPr id="40" name="Picture 39">
              <a:extLst>
                <a:ext uri="{FF2B5EF4-FFF2-40B4-BE49-F238E27FC236}">
                  <a16:creationId xmlns:a16="http://schemas.microsoft.com/office/drawing/2014/main" id="{276D89F2-99F2-AF40-C34D-CCE370749DA6}"/>
                </a:ext>
              </a:extLst>
            </p:cNvPr>
            <p:cNvPicPr>
              <a:picLocks noChangeAspect="1"/>
            </p:cNvPicPr>
            <p:nvPr/>
          </p:nvPicPr>
          <p:blipFill>
            <a:blip r:embed="rId13"/>
            <a:stretch>
              <a:fillRect/>
            </a:stretch>
          </p:blipFill>
          <p:spPr>
            <a:xfrm>
              <a:off x="9737910" y="6085110"/>
              <a:ext cx="435141" cy="442085"/>
            </a:xfrm>
            <a:prstGeom prst="rect">
              <a:avLst/>
            </a:prstGeom>
          </p:spPr>
        </p:pic>
        <p:pic>
          <p:nvPicPr>
            <p:cNvPr id="41" name="Picture 40">
              <a:extLst>
                <a:ext uri="{FF2B5EF4-FFF2-40B4-BE49-F238E27FC236}">
                  <a16:creationId xmlns:a16="http://schemas.microsoft.com/office/drawing/2014/main" id="{AA9C44C8-DD65-790E-91A4-826D0E36F898}"/>
                </a:ext>
              </a:extLst>
            </p:cNvPr>
            <p:cNvPicPr>
              <a:picLocks noChangeAspect="1"/>
            </p:cNvPicPr>
            <p:nvPr/>
          </p:nvPicPr>
          <p:blipFill>
            <a:blip r:embed="rId15"/>
            <a:stretch>
              <a:fillRect/>
            </a:stretch>
          </p:blipFill>
          <p:spPr>
            <a:xfrm>
              <a:off x="7668487" y="5656101"/>
              <a:ext cx="557585" cy="566484"/>
            </a:xfrm>
            <a:prstGeom prst="rect">
              <a:avLst/>
            </a:prstGeom>
          </p:spPr>
        </p:pic>
        <p:pic>
          <p:nvPicPr>
            <p:cNvPr id="11" name="Picture 10">
              <a:extLst>
                <a:ext uri="{FF2B5EF4-FFF2-40B4-BE49-F238E27FC236}">
                  <a16:creationId xmlns:a16="http://schemas.microsoft.com/office/drawing/2014/main" id="{14777959-6365-F6AC-A1C2-DD688CCA2DB8}"/>
                </a:ext>
              </a:extLst>
            </p:cNvPr>
            <p:cNvPicPr>
              <a:picLocks noChangeAspect="1"/>
            </p:cNvPicPr>
            <p:nvPr/>
          </p:nvPicPr>
          <p:blipFill>
            <a:blip r:embed="rId16"/>
            <a:stretch>
              <a:fillRect/>
            </a:stretch>
          </p:blipFill>
          <p:spPr>
            <a:xfrm>
              <a:off x="10483016" y="6049348"/>
              <a:ext cx="435142" cy="442086"/>
            </a:xfrm>
            <a:prstGeom prst="rect">
              <a:avLst/>
            </a:prstGeom>
          </p:spPr>
        </p:pic>
      </p:grpSp>
      <p:sp>
        <p:nvSpPr>
          <p:cNvPr id="3" name="学论网-矩形 1">
            <a:extLst>
              <a:ext uri="{FF2B5EF4-FFF2-40B4-BE49-F238E27FC236}">
                <a16:creationId xmlns:a16="http://schemas.microsoft.com/office/drawing/2014/main" id="{4A9EC8C9-E294-DCD9-0ED7-1952D00B03A1}"/>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教师简介</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4" name="TextBox 3">
            <a:extLst>
              <a:ext uri="{FF2B5EF4-FFF2-40B4-BE49-F238E27FC236}">
                <a16:creationId xmlns:a16="http://schemas.microsoft.com/office/drawing/2014/main" id="{4944B6D9-16AE-D79B-9039-F3A2568ECB04}"/>
              </a:ext>
            </a:extLst>
          </p:cNvPr>
          <p:cNvSpPr txBox="1"/>
          <p:nvPr/>
        </p:nvSpPr>
        <p:spPr>
          <a:xfrm>
            <a:off x="47725" y="2930412"/>
            <a:ext cx="7414054" cy="3985706"/>
          </a:xfrm>
          <a:prstGeom prst="rect">
            <a:avLst/>
          </a:prstGeom>
          <a:noFill/>
        </p:spPr>
        <p:txBody>
          <a:bodyPr wrap="square" rtlCol="0">
            <a:spAutoFit/>
          </a:bodyPr>
          <a:lstStyle/>
          <a:p>
            <a:pPr>
              <a:buClr>
                <a:srgbClr val="C00000"/>
              </a:buClr>
              <a:buSzPct val="120000"/>
              <a:buFont typeface="Arial" panose="020B0604020202020204" pitchFamily="34" charset="0"/>
            </a:pPr>
            <a:r>
              <a:rPr lang="en-US" altLang="zh-CN" sz="2300" dirty="0">
                <a:latin typeface="Consolas" panose="020B0609020204030204" pitchFamily="49" charset="0"/>
                <a:ea typeface="FandolSong" panose="00000500000000000000" charset="-122"/>
                <a:cs typeface="Consolas" panose="020B0609020204030204" pitchFamily="49" charset="0"/>
              </a:rPr>
              <a:t>Related technologies (</a:t>
            </a:r>
            <a:r>
              <a:rPr lang="zh-CN" altLang="en-US" sz="2300" dirty="0">
                <a:latin typeface="Consolas" panose="020B0609020204030204" pitchFamily="49" charset="0"/>
                <a:ea typeface="FandolSong" panose="00000500000000000000" charset="-122"/>
                <a:cs typeface="Consolas" panose="020B0609020204030204" pitchFamily="49" charset="0"/>
              </a:rPr>
              <a:t>相关技术</a:t>
            </a:r>
            <a:r>
              <a:rPr lang="en-US" altLang="zh-CN" sz="2300" dirty="0">
                <a:latin typeface="Consolas" panose="020B0609020204030204" pitchFamily="49" charset="0"/>
                <a:ea typeface="FandolSong" panose="00000500000000000000" charset="-122"/>
                <a:cs typeface="Consolas" panose="020B0609020204030204" pitchFamily="49" charset="0"/>
              </a:rPr>
              <a:t>)</a:t>
            </a:r>
            <a:r>
              <a:rPr lang="zh-CN" altLang="en-US" sz="2300" dirty="0">
                <a:latin typeface="Consolas" panose="020B0609020204030204" pitchFamily="49" charset="0"/>
                <a:ea typeface="FandolSong" panose="00000500000000000000" charset="-122"/>
                <a:cs typeface="Consolas" panose="020B0609020204030204" pitchFamily="49" charset="0"/>
              </a:rPr>
              <a:t>：</a:t>
            </a:r>
            <a:endParaRPr lang="en-US" altLang="zh-CN" sz="2300" dirty="0">
              <a:latin typeface="Consolas" panose="020B0609020204030204" pitchFamily="49" charset="0"/>
              <a:ea typeface="FandolSong" panose="00000500000000000000" charset="-122"/>
              <a:cs typeface="Consolas" panose="020B0609020204030204" pitchFamily="49" charset="0"/>
            </a:endParaRPr>
          </a:p>
          <a:p>
            <a:pPr marL="800100" lvl="1" indent="-342900">
              <a:buClr>
                <a:srgbClr val="C00000"/>
              </a:buClr>
              <a:buSzPct val="120000"/>
              <a:buFont typeface="Arial" panose="020B0604020202020204" pitchFamily="34" charset="0"/>
              <a:buChar char="•"/>
            </a:pPr>
            <a:r>
              <a:rPr lang="en-US" altLang="zh-CN" sz="2300" dirty="0">
                <a:latin typeface="Consolas" panose="020B0609020204030204" pitchFamily="49" charset="0"/>
                <a:ea typeface="FandolSong" panose="00000500000000000000" charset="-122"/>
                <a:cs typeface="Consolas" panose="020B0609020204030204" pitchFamily="49" charset="0"/>
              </a:rPr>
              <a:t>Parallelism</a:t>
            </a:r>
            <a:r>
              <a:rPr lang="zh-CN" altLang="en-US" sz="2300" dirty="0">
                <a:latin typeface="Consolas" panose="020B0609020204030204" pitchFamily="49" charset="0"/>
                <a:ea typeface="FandolSong" panose="00000500000000000000" charset="-122"/>
                <a:cs typeface="Consolas" panose="020B0609020204030204" pitchFamily="49" charset="0"/>
              </a:rPr>
              <a:t> </a:t>
            </a:r>
            <a:r>
              <a:rPr lang="en-US" altLang="zh-CN" sz="2300" dirty="0">
                <a:latin typeface="Consolas" panose="020B0609020204030204" pitchFamily="49" charset="0"/>
                <a:ea typeface="FandolSong" panose="00000500000000000000" charset="-122"/>
                <a:cs typeface="Consolas" panose="020B0609020204030204" pitchFamily="49" charset="0"/>
              </a:rPr>
              <a:t>strategies</a:t>
            </a:r>
            <a:r>
              <a:rPr lang="zh-CN" altLang="en-US" sz="2300" dirty="0">
                <a:latin typeface="Consolas" panose="020B0609020204030204" pitchFamily="49" charset="0"/>
                <a:ea typeface="FandolSong" panose="00000500000000000000" charset="-122"/>
                <a:cs typeface="Consolas" panose="020B0609020204030204" pitchFamily="49" charset="0"/>
              </a:rPr>
              <a:t> </a:t>
            </a:r>
            <a:r>
              <a:rPr lang="en-US" altLang="zh-CN" sz="2300" dirty="0">
                <a:latin typeface="Consolas" panose="020B0609020204030204" pitchFamily="49" charset="0"/>
                <a:ea typeface="FandolSong" panose="00000500000000000000" charset="-122"/>
                <a:cs typeface="Consolas" panose="020B0609020204030204" pitchFamily="49" charset="0"/>
              </a:rPr>
              <a:t>for large model inference (</a:t>
            </a:r>
            <a:r>
              <a:rPr lang="zh-CN" altLang="en-US" sz="2300" dirty="0">
                <a:latin typeface="Consolas" panose="020B0609020204030204" pitchFamily="49" charset="0"/>
                <a:ea typeface="FandolSong" panose="00000500000000000000" charset="-122"/>
                <a:cs typeface="Consolas" panose="020B0609020204030204" pitchFamily="49" charset="0"/>
              </a:rPr>
              <a:t>大模型推理并行策略</a:t>
            </a:r>
            <a:r>
              <a:rPr lang="en-US" altLang="zh-CN" sz="2300" dirty="0">
                <a:latin typeface="Consolas" panose="020B0609020204030204" pitchFamily="49" charset="0"/>
                <a:ea typeface="FandolSong" panose="00000500000000000000" charset="-122"/>
                <a:cs typeface="Consolas" panose="020B0609020204030204" pitchFamily="49" charset="0"/>
              </a:rPr>
              <a:t>)</a:t>
            </a:r>
          </a:p>
          <a:p>
            <a:pPr marL="800100" lvl="1" indent="-342900">
              <a:buClr>
                <a:srgbClr val="C00000"/>
              </a:buClr>
              <a:buSzPct val="120000"/>
              <a:buFont typeface="Arial" panose="020B0604020202020204" pitchFamily="34" charset="0"/>
              <a:buChar char="•"/>
            </a:pPr>
            <a:r>
              <a:rPr lang="en-US" altLang="zh-CN" sz="2300" dirty="0">
                <a:latin typeface="Consolas" panose="020B0609020204030204" pitchFamily="49" charset="0"/>
                <a:ea typeface="FandolSong" panose="00000500000000000000" charset="-122"/>
                <a:cs typeface="Consolas" panose="020B0609020204030204" pitchFamily="49" charset="0"/>
              </a:rPr>
              <a:t>In-network computation</a:t>
            </a:r>
            <a:r>
              <a:rPr lang="zh-CN" altLang="en-US" sz="2300" dirty="0">
                <a:latin typeface="Consolas" panose="020B0609020204030204" pitchFamily="49" charset="0"/>
                <a:ea typeface="FandolSong" panose="00000500000000000000" charset="-122"/>
                <a:cs typeface="Consolas" panose="020B0609020204030204" pitchFamily="49" charset="0"/>
              </a:rPr>
              <a:t> </a:t>
            </a:r>
            <a:r>
              <a:rPr lang="en-US" altLang="zh-CN" sz="2300" dirty="0">
                <a:latin typeface="Consolas" panose="020B0609020204030204" pitchFamily="49" charset="0"/>
                <a:ea typeface="FandolSong" panose="00000500000000000000" charset="-122"/>
                <a:cs typeface="Consolas" panose="020B0609020204030204" pitchFamily="49" charset="0"/>
              </a:rPr>
              <a:t>with programmable devices (</a:t>
            </a:r>
            <a:r>
              <a:rPr lang="zh-CN" altLang="en-US" sz="2300" dirty="0">
                <a:latin typeface="Consolas" panose="020B0609020204030204" pitchFamily="49" charset="0"/>
                <a:ea typeface="FandolSong" panose="00000500000000000000" charset="-122"/>
                <a:cs typeface="Consolas" panose="020B0609020204030204" pitchFamily="49" charset="0"/>
              </a:rPr>
              <a:t>基于可编程设备的在网计算</a:t>
            </a:r>
            <a:r>
              <a:rPr lang="en-US" altLang="zh-CN" sz="2300" dirty="0">
                <a:latin typeface="Consolas" panose="020B0609020204030204" pitchFamily="49" charset="0"/>
                <a:ea typeface="FandolSong" panose="00000500000000000000" charset="-122"/>
                <a:cs typeface="Consolas" panose="020B0609020204030204" pitchFamily="49" charset="0"/>
              </a:rPr>
              <a:t>)</a:t>
            </a:r>
          </a:p>
          <a:p>
            <a:pPr marL="800100" lvl="1" indent="-342900">
              <a:buClr>
                <a:srgbClr val="C00000"/>
              </a:buClr>
              <a:buSzPct val="120000"/>
              <a:buFont typeface="Arial" panose="020B0604020202020204" pitchFamily="34" charset="0"/>
              <a:buChar char="•"/>
            </a:pPr>
            <a:r>
              <a:rPr lang="en-US" altLang="zh-CN" sz="2300" dirty="0">
                <a:latin typeface="Consolas" panose="020B0609020204030204" pitchFamily="49" charset="0"/>
                <a:ea typeface="FandolSong" panose="00000500000000000000" charset="-122"/>
                <a:cs typeface="Consolas" panose="020B0609020204030204" pitchFamily="49" charset="0"/>
              </a:rPr>
              <a:t>Multi-agent reinforcement learning</a:t>
            </a:r>
            <a:r>
              <a:rPr lang="zh-CN" altLang="en-US" sz="2300" dirty="0">
                <a:latin typeface="Consolas" panose="020B0609020204030204" pitchFamily="49" charset="0"/>
                <a:ea typeface="FandolSong" panose="00000500000000000000" charset="-122"/>
                <a:cs typeface="Consolas" panose="020B0609020204030204" pitchFamily="49" charset="0"/>
              </a:rPr>
              <a:t> </a:t>
            </a:r>
            <a:endParaRPr lang="en-US" altLang="zh-CN" sz="2300" dirty="0">
              <a:latin typeface="Consolas" panose="020B0609020204030204" pitchFamily="49" charset="0"/>
              <a:ea typeface="FandolSong" panose="00000500000000000000" charset="-122"/>
              <a:cs typeface="Consolas" panose="020B0609020204030204" pitchFamily="49" charset="0"/>
            </a:endParaRPr>
          </a:p>
          <a:p>
            <a:pPr lvl="1">
              <a:buClr>
                <a:srgbClr val="C00000"/>
              </a:buClr>
              <a:buSzPct val="120000"/>
            </a:pPr>
            <a:r>
              <a:rPr lang="en-US" altLang="zh-CN" sz="2300" dirty="0">
                <a:latin typeface="Consolas" panose="020B0609020204030204" pitchFamily="49" charset="0"/>
                <a:ea typeface="FandolSong" panose="00000500000000000000" charset="-122"/>
                <a:cs typeface="Consolas" panose="020B0609020204030204" pitchFamily="49" charset="0"/>
              </a:rPr>
              <a:t>  (</a:t>
            </a:r>
            <a:r>
              <a:rPr lang="zh-CN" altLang="en-US" sz="2300" dirty="0">
                <a:latin typeface="Consolas" panose="020B0609020204030204" pitchFamily="49" charset="0"/>
                <a:ea typeface="FandolSong" panose="00000500000000000000" charset="-122"/>
                <a:cs typeface="Consolas" panose="020B0609020204030204" pitchFamily="49" charset="0"/>
              </a:rPr>
              <a:t>多智能体强化学习</a:t>
            </a:r>
            <a:r>
              <a:rPr lang="en-US" altLang="zh-CN" sz="2300" dirty="0">
                <a:latin typeface="Consolas" panose="020B0609020204030204" pitchFamily="49" charset="0"/>
                <a:ea typeface="FandolSong" panose="00000500000000000000" charset="-122"/>
                <a:cs typeface="Consolas" panose="020B0609020204030204" pitchFamily="49" charset="0"/>
              </a:rPr>
              <a:t>)</a:t>
            </a:r>
          </a:p>
          <a:p>
            <a:pPr marL="800100" lvl="1" indent="-342900">
              <a:buClr>
                <a:srgbClr val="C00000"/>
              </a:buClr>
              <a:buSzPct val="120000"/>
              <a:buFont typeface="Arial" panose="020B0604020202020204" pitchFamily="34" charset="0"/>
              <a:buChar char="•"/>
            </a:pPr>
            <a:r>
              <a:rPr lang="en-US" altLang="zh-CN" sz="2300" dirty="0">
                <a:latin typeface="Consolas" panose="020B0609020204030204" pitchFamily="49" charset="0"/>
                <a:ea typeface="FandolSong" panose="00000500000000000000" charset="-122"/>
                <a:cs typeface="Consolas" panose="020B0609020204030204" pitchFamily="49" charset="0"/>
              </a:rPr>
              <a:t>Optimization</a:t>
            </a:r>
            <a:r>
              <a:rPr lang="zh-CN" altLang="en-US" sz="2300" dirty="0">
                <a:latin typeface="Consolas" panose="020B0609020204030204" pitchFamily="49" charset="0"/>
                <a:ea typeface="FandolSong" panose="00000500000000000000" charset="-122"/>
                <a:cs typeface="Consolas" panose="020B0609020204030204" pitchFamily="49" charset="0"/>
              </a:rPr>
              <a:t> </a:t>
            </a:r>
            <a:r>
              <a:rPr lang="en-US" altLang="zh-CN" sz="2300" dirty="0">
                <a:latin typeface="Consolas" panose="020B0609020204030204" pitchFamily="49" charset="0"/>
                <a:ea typeface="FandolSong" panose="00000500000000000000" charset="-122"/>
                <a:cs typeface="Consolas" panose="020B0609020204030204" pitchFamily="49" charset="0"/>
              </a:rPr>
              <a:t>modeling, theory, and algorithm design</a:t>
            </a:r>
          </a:p>
          <a:p>
            <a:pPr lvl="1">
              <a:buClr>
                <a:srgbClr val="C00000"/>
              </a:buClr>
              <a:buSzPct val="120000"/>
              <a:buFont typeface="Arial" panose="020B0604020202020204" pitchFamily="34" charset="0"/>
            </a:pPr>
            <a:r>
              <a:rPr lang="zh-CN" altLang="en-US" sz="2300" dirty="0">
                <a:latin typeface="Consolas" panose="020B0609020204030204" pitchFamily="49" charset="0"/>
                <a:ea typeface="FandolSong" panose="00000500000000000000" charset="-122"/>
                <a:cs typeface="Consolas" panose="020B0609020204030204" pitchFamily="49" charset="0"/>
              </a:rPr>
              <a:t>（优化建模、理论、算法设计）</a:t>
            </a:r>
            <a:endParaRPr lang="en-US" altLang="zh-CN" sz="2300" dirty="0">
              <a:latin typeface="Consolas" panose="020B0609020204030204" pitchFamily="49" charset="0"/>
              <a:ea typeface="FandolSong" panose="00000500000000000000" charset="-122"/>
              <a:cs typeface="Consolas" panose="020B0609020204030204" pitchFamily="49" charset="0"/>
            </a:endParaRPr>
          </a:p>
          <a:p>
            <a:endParaRPr lang="en-CN" sz="2300" dirty="0"/>
          </a:p>
        </p:txBody>
      </p:sp>
      <p:pic>
        <p:nvPicPr>
          <p:cNvPr id="6" name="Picture 5" descr="A black background with a black square&#10;&#10;AI-generated content may be incorrect.">
            <a:extLst>
              <a:ext uri="{FF2B5EF4-FFF2-40B4-BE49-F238E27FC236}">
                <a16:creationId xmlns:a16="http://schemas.microsoft.com/office/drawing/2014/main" id="{724013BB-1BA3-8DA9-608B-9879B29A6D5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06456" y="4486330"/>
            <a:ext cx="797534" cy="448613"/>
          </a:xfrm>
          <a:prstGeom prst="rect">
            <a:avLst/>
          </a:prstGeom>
        </p:spPr>
      </p:pic>
      <p:pic>
        <p:nvPicPr>
          <p:cNvPr id="33" name="Picture 32" descr="A blue whale with black background&#10;&#10;AI-generated content may be incorrect.">
            <a:extLst>
              <a:ext uri="{FF2B5EF4-FFF2-40B4-BE49-F238E27FC236}">
                <a16:creationId xmlns:a16="http://schemas.microsoft.com/office/drawing/2014/main" id="{1D995BA2-8F00-3CEC-4A55-E738B34DAD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409724" y="4521937"/>
            <a:ext cx="544410" cy="401328"/>
          </a:xfrm>
          <a:prstGeom prst="rect">
            <a:avLst/>
          </a:prstGeom>
        </p:spPr>
      </p:pic>
      <p:pic>
        <p:nvPicPr>
          <p:cNvPr id="43" name="Picture 42" descr="A purple letter with a red circle&#10;&#10;AI-generated content may be incorrect.">
            <a:extLst>
              <a:ext uri="{FF2B5EF4-FFF2-40B4-BE49-F238E27FC236}">
                <a16:creationId xmlns:a16="http://schemas.microsoft.com/office/drawing/2014/main" id="{3FD0FB5F-D6D6-416F-43BC-1DA5547360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16359" y="4443385"/>
            <a:ext cx="549539" cy="549539"/>
          </a:xfrm>
          <a:prstGeom prst="rect">
            <a:avLst/>
          </a:prstGeom>
        </p:spPr>
      </p:pic>
      <p:pic>
        <p:nvPicPr>
          <p:cNvPr id="45" name="Picture 44">
            <a:extLst>
              <a:ext uri="{FF2B5EF4-FFF2-40B4-BE49-F238E27FC236}">
                <a16:creationId xmlns:a16="http://schemas.microsoft.com/office/drawing/2014/main" id="{552FE9AA-0802-0B84-F1D6-A91B190B6703}"/>
              </a:ext>
            </a:extLst>
          </p:cNvPr>
          <p:cNvPicPr>
            <a:picLocks noChangeAspect="1"/>
          </p:cNvPicPr>
          <p:nvPr/>
        </p:nvPicPr>
        <p:blipFill>
          <a:blip r:embed="rId10"/>
          <a:stretch>
            <a:fillRect/>
          </a:stretch>
        </p:blipFill>
        <p:spPr>
          <a:xfrm>
            <a:off x="9623584" y="4527536"/>
            <a:ext cx="423493" cy="531362"/>
          </a:xfrm>
          <a:prstGeom prst="rect">
            <a:avLst/>
          </a:prstGeom>
        </p:spPr>
      </p:pic>
      <p:pic>
        <p:nvPicPr>
          <p:cNvPr id="49" name="Graphic 48" descr="Server with solid fill">
            <a:extLst>
              <a:ext uri="{FF2B5EF4-FFF2-40B4-BE49-F238E27FC236}">
                <a16:creationId xmlns:a16="http://schemas.microsoft.com/office/drawing/2014/main" id="{7E76D197-0F28-F556-1613-FB46FF5F68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39033" y="4649879"/>
            <a:ext cx="405933" cy="412411"/>
          </a:xfrm>
          <a:prstGeom prst="rect">
            <a:avLst/>
          </a:prstGeom>
        </p:spPr>
      </p:pic>
      <p:pic>
        <p:nvPicPr>
          <p:cNvPr id="57" name="Picture 56" descr="A blue diamond shaped object on a black background&#10;&#10;AI-generated content may be incorrect.">
            <a:extLst>
              <a:ext uri="{FF2B5EF4-FFF2-40B4-BE49-F238E27FC236}">
                <a16:creationId xmlns:a16="http://schemas.microsoft.com/office/drawing/2014/main" id="{1E72AED3-5589-1ABF-14E2-0DA4E8E904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92622" y="4471007"/>
            <a:ext cx="483314" cy="483314"/>
          </a:xfrm>
          <a:prstGeom prst="rect">
            <a:avLst/>
          </a:prstGeom>
        </p:spPr>
      </p:pic>
    </p:spTree>
    <p:extLst>
      <p:ext uri="{BB962C8B-B14F-4D97-AF65-F5344CB8AC3E}">
        <p14:creationId xmlns:p14="http://schemas.microsoft.com/office/powerpoint/2010/main" val="275157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4AAD7495-ED6E-E354-D50C-9CF5DA891D25}"/>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第一个</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语言程序（三）</a:t>
            </a:r>
          </a:p>
        </p:txBody>
      </p:sp>
      <p:sp>
        <p:nvSpPr>
          <p:cNvPr id="4" name="TextBox 3">
            <a:extLst>
              <a:ext uri="{FF2B5EF4-FFF2-40B4-BE49-F238E27FC236}">
                <a16:creationId xmlns:a16="http://schemas.microsoft.com/office/drawing/2014/main" id="{16192676-41AA-ED71-E2FF-90C68B8C0490}"/>
              </a:ext>
            </a:extLst>
          </p:cNvPr>
          <p:cNvSpPr txBox="1"/>
          <p:nvPr/>
        </p:nvSpPr>
        <p:spPr>
          <a:xfrm>
            <a:off x="2274857" y="1550405"/>
            <a:ext cx="9970999" cy="369332"/>
          </a:xfrm>
          <a:prstGeom prst="rect">
            <a:avLst/>
          </a:prstGeom>
          <a:noFill/>
        </p:spPr>
        <p:txBody>
          <a:bodyPr wrap="none" rtlCol="0">
            <a:spAutoFit/>
          </a:bodyPr>
          <a:lstStyle/>
          <a:p>
            <a:r>
              <a:rPr lang="en-US" b="1" dirty="0" err="1">
                <a:latin typeface="Microsoft YaHei" panose="020B0503020204020204" pitchFamily="34" charset="-122"/>
                <a:ea typeface="Microsoft YaHei" panose="020B0503020204020204" pitchFamily="34" charset="-122"/>
              </a:rPr>
              <a:t>点击菜单栏</a:t>
            </a:r>
            <a:r>
              <a:rPr lang="en-US" b="1" dirty="0" err="1">
                <a:latin typeface="Consolas" panose="020B0609020204030204" pitchFamily="49" charset="0"/>
                <a:ea typeface="Microsoft YaHei" panose="020B0503020204020204" pitchFamily="34" charset="-122"/>
                <a:cs typeface="Consolas" panose="020B0609020204030204" pitchFamily="49" charset="0"/>
              </a:rPr>
              <a:t>File</a:t>
            </a:r>
            <a:r>
              <a:rPr lang="en-US" b="1" dirty="0">
                <a:latin typeface="Consolas" panose="020B0609020204030204" pitchFamily="49" charset="0"/>
                <a:ea typeface="Microsoft YaHei" panose="020B0503020204020204" pitchFamily="34" charset="-122"/>
                <a:cs typeface="Consolas" panose="020B0609020204030204" pitchFamily="49" charset="0"/>
              </a:rPr>
              <a:t> </a:t>
            </a:r>
            <a:r>
              <a:rPr lang="en-US" b="1" dirty="0">
                <a:latin typeface="Consolas" panose="020B0609020204030204" pitchFamily="49" charset="0"/>
                <a:ea typeface="Microsoft YaHei" panose="020B0503020204020204" pitchFamily="34" charset="-122"/>
                <a:cs typeface="Consolas" panose="020B0609020204030204" pitchFamily="49" charset="0"/>
                <a:sym typeface="Wingdings" pitchFamily="2" charset="2"/>
              </a:rPr>
              <a:t> </a:t>
            </a:r>
            <a:r>
              <a:rPr lang="en-US" b="1" dirty="0" err="1">
                <a:latin typeface="Consolas" panose="020B0609020204030204" pitchFamily="49" charset="0"/>
                <a:ea typeface="Microsoft YaHei" panose="020B0503020204020204" pitchFamily="34" charset="-122"/>
                <a:cs typeface="Consolas" panose="020B0609020204030204" pitchFamily="49" charset="0"/>
                <a:sym typeface="Wingdings" pitchFamily="2" charset="2"/>
              </a:rPr>
              <a:t>Save</a:t>
            </a:r>
            <a:r>
              <a:rPr lang="en-US" b="1" dirty="0" err="1">
                <a:latin typeface="Microsoft YaHei" panose="020B0503020204020204" pitchFamily="34" charset="-122"/>
                <a:ea typeface="Microsoft YaHei" panose="020B0503020204020204" pitchFamily="34" charset="-122"/>
                <a:sym typeface="Wingdings" pitchFamily="2" charset="2"/>
              </a:rPr>
              <a:t>或者按</a:t>
            </a:r>
            <a:r>
              <a:rPr lang="en-US" b="1" dirty="0" err="1">
                <a:latin typeface="Consolas" panose="020B0609020204030204" pitchFamily="49" charset="0"/>
                <a:ea typeface="Microsoft YaHei" panose="020B0503020204020204" pitchFamily="34" charset="-122"/>
                <a:cs typeface="Consolas" panose="020B0609020204030204" pitchFamily="49" charset="0"/>
                <a:sym typeface="Wingdings" pitchFamily="2" charset="2"/>
              </a:rPr>
              <a:t>Ctrl+S</a:t>
            </a:r>
            <a:r>
              <a:rPr lang="en-US" b="1" dirty="0" err="1">
                <a:latin typeface="Microsoft YaHei" panose="020B0503020204020204" pitchFamily="34" charset="-122"/>
                <a:ea typeface="Microsoft YaHei" panose="020B0503020204020204" pitchFamily="34" charset="-122"/>
                <a:sym typeface="Wingdings" pitchFamily="2" charset="2"/>
              </a:rPr>
              <a:t>保存文件</a:t>
            </a:r>
            <a:r>
              <a:rPr lang="en-US" b="1" dirty="0" err="1">
                <a:latin typeface="Consolas" panose="020B0609020204030204" pitchFamily="49" charset="0"/>
                <a:ea typeface="Microsoft YaHei" panose="020B0503020204020204" pitchFamily="34" charset="-122"/>
                <a:cs typeface="Consolas" panose="020B0609020204030204" pitchFamily="49" charset="0"/>
                <a:sym typeface="Wingdings" pitchFamily="2" charset="2"/>
              </a:rPr>
              <a:t>hello.c</a:t>
            </a:r>
            <a:r>
              <a:rPr lang="zh-CN" altLang="en-US" b="1" dirty="0">
                <a:latin typeface="Microsoft YaHei" panose="020B0503020204020204" pitchFamily="34" charset="-122"/>
                <a:ea typeface="Microsoft YaHei" panose="020B0503020204020204" pitchFamily="34" charset="-122"/>
                <a:sym typeface="Wingdings" pitchFamily="2" charset="2"/>
              </a:rPr>
              <a:t>，保存类型选择</a:t>
            </a:r>
            <a:r>
              <a:rPr lang="en-US" altLang="zh-CN" b="1" dirty="0">
                <a:latin typeface="Consolas" panose="020B0609020204030204" pitchFamily="49" charset="0"/>
                <a:ea typeface="Microsoft YaHei" panose="020B0503020204020204" pitchFamily="34" charset="-122"/>
                <a:cs typeface="Consolas" panose="020B0609020204030204" pitchFamily="49" charset="0"/>
                <a:sym typeface="Wingdings" pitchFamily="2" charset="2"/>
              </a:rPr>
              <a:t>C source files</a:t>
            </a:r>
            <a:r>
              <a:rPr lang="zh-CN" altLang="en-US" b="1" dirty="0">
                <a:latin typeface="Microsoft YaHei" panose="020B0503020204020204" pitchFamily="34" charset="-122"/>
                <a:ea typeface="Microsoft YaHei" panose="020B0503020204020204" pitchFamily="34" charset="-122"/>
                <a:sym typeface="Wingdings" pitchFamily="2" charset="2"/>
              </a:rPr>
              <a:t>：</a:t>
            </a:r>
            <a:endParaRPr lang="en-US" b="1" dirty="0">
              <a:latin typeface="Consolas" panose="020B0609020204030204" pitchFamily="49" charset="0"/>
              <a:ea typeface="Microsoft YaHei" panose="020B0503020204020204" pitchFamily="34" charset="-122"/>
              <a:cs typeface="Consolas" panose="020B0609020204030204" pitchFamily="49" charset="0"/>
            </a:endParaRPr>
          </a:p>
        </p:txBody>
      </p:sp>
      <p:pic>
        <p:nvPicPr>
          <p:cNvPr id="5" name="Picture 4">
            <a:extLst>
              <a:ext uri="{FF2B5EF4-FFF2-40B4-BE49-F238E27FC236}">
                <a16:creationId xmlns:a16="http://schemas.microsoft.com/office/drawing/2014/main" id="{09E11014-FB30-80D0-2B45-77CC24053A82}"/>
              </a:ext>
            </a:extLst>
          </p:cNvPr>
          <p:cNvPicPr>
            <a:picLocks noChangeAspect="1"/>
          </p:cNvPicPr>
          <p:nvPr/>
        </p:nvPicPr>
        <p:blipFill>
          <a:blip r:embed="rId3"/>
          <a:stretch>
            <a:fillRect/>
          </a:stretch>
        </p:blipFill>
        <p:spPr>
          <a:xfrm>
            <a:off x="2209800" y="2000250"/>
            <a:ext cx="7772400" cy="48577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F393F935-C39C-747A-7554-6D15EABE3327}"/>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第一个</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语言程序（四）</a:t>
            </a:r>
          </a:p>
        </p:txBody>
      </p:sp>
      <p:pic>
        <p:nvPicPr>
          <p:cNvPr id="4" name="Picture 3">
            <a:extLst>
              <a:ext uri="{FF2B5EF4-FFF2-40B4-BE49-F238E27FC236}">
                <a16:creationId xmlns:a16="http://schemas.microsoft.com/office/drawing/2014/main" id="{21A6274F-253D-17E9-B00C-F824F73071A0}"/>
              </a:ext>
            </a:extLst>
          </p:cNvPr>
          <p:cNvPicPr>
            <a:picLocks noChangeAspect="1"/>
          </p:cNvPicPr>
          <p:nvPr/>
        </p:nvPicPr>
        <p:blipFill>
          <a:blip r:embed="rId3"/>
          <a:stretch>
            <a:fillRect/>
          </a:stretch>
        </p:blipFill>
        <p:spPr>
          <a:xfrm>
            <a:off x="2209800" y="2000250"/>
            <a:ext cx="7772400" cy="4857750"/>
          </a:xfrm>
          <a:prstGeom prst="rect">
            <a:avLst/>
          </a:prstGeom>
        </p:spPr>
      </p:pic>
      <p:sp>
        <p:nvSpPr>
          <p:cNvPr id="6" name="TextBox 5">
            <a:extLst>
              <a:ext uri="{FF2B5EF4-FFF2-40B4-BE49-F238E27FC236}">
                <a16:creationId xmlns:a16="http://schemas.microsoft.com/office/drawing/2014/main" id="{7E6CFEBB-C95C-CC8A-5AC4-7F12C5CE9796}"/>
              </a:ext>
            </a:extLst>
          </p:cNvPr>
          <p:cNvSpPr txBox="1"/>
          <p:nvPr/>
        </p:nvSpPr>
        <p:spPr>
          <a:xfrm>
            <a:off x="1723712" y="1520467"/>
            <a:ext cx="9493304" cy="369332"/>
          </a:xfrm>
          <a:prstGeom prst="rect">
            <a:avLst/>
          </a:prstGeom>
          <a:noFill/>
        </p:spPr>
        <p:txBody>
          <a:bodyPr wrap="none" rtlCol="0">
            <a:spAutoFit/>
          </a:bodyPr>
          <a:lstStyle/>
          <a:p>
            <a:r>
              <a:rPr lang="en-US" b="1" dirty="0" err="1">
                <a:latin typeface="Microsoft YaHei" panose="020B0503020204020204" pitchFamily="34" charset="-122"/>
                <a:ea typeface="Microsoft YaHei" panose="020B0503020204020204" pitchFamily="34" charset="-122"/>
              </a:rPr>
              <a:t>点击菜单栏</a:t>
            </a:r>
            <a:r>
              <a:rPr lang="en-US" b="1" dirty="0" err="1">
                <a:latin typeface="Consolas" panose="020B0609020204030204" pitchFamily="49" charset="0"/>
                <a:ea typeface="Microsoft YaHei" panose="020B0503020204020204" pitchFamily="34" charset="-122"/>
                <a:cs typeface="Consolas" panose="020B0609020204030204" pitchFamily="49" charset="0"/>
              </a:rPr>
              <a:t>Execute</a:t>
            </a:r>
            <a:r>
              <a:rPr lang="en-US" b="1" dirty="0">
                <a:latin typeface="Consolas" panose="020B0609020204030204" pitchFamily="49" charset="0"/>
                <a:ea typeface="Microsoft YaHei" panose="020B0503020204020204" pitchFamily="34" charset="-122"/>
                <a:cs typeface="Consolas" panose="020B0609020204030204" pitchFamily="49" charset="0"/>
              </a:rPr>
              <a:t> </a:t>
            </a:r>
            <a:r>
              <a:rPr lang="en-US" b="1" dirty="0">
                <a:latin typeface="Consolas" panose="020B0609020204030204" pitchFamily="49" charset="0"/>
                <a:ea typeface="Microsoft YaHei" panose="020B0503020204020204" pitchFamily="34" charset="-122"/>
                <a:cs typeface="Consolas" panose="020B0609020204030204" pitchFamily="49" charset="0"/>
                <a:sym typeface="Wingdings" pitchFamily="2" charset="2"/>
              </a:rPr>
              <a:t> </a:t>
            </a:r>
            <a:r>
              <a:rPr lang="en-US" b="1" dirty="0" err="1">
                <a:latin typeface="Consolas" panose="020B0609020204030204" pitchFamily="49" charset="0"/>
                <a:ea typeface="Microsoft YaHei" panose="020B0503020204020204" pitchFamily="34" charset="-122"/>
                <a:cs typeface="Consolas" panose="020B0609020204030204" pitchFamily="49" charset="0"/>
                <a:sym typeface="Wingdings" pitchFamily="2" charset="2"/>
              </a:rPr>
              <a:t>Compile然后Run</a:t>
            </a:r>
            <a:r>
              <a:rPr lang="en-US" b="1" dirty="0">
                <a:latin typeface="Consolas" panose="020B0609020204030204" pitchFamily="49" charset="0"/>
                <a:ea typeface="Microsoft YaHei" panose="020B0503020204020204" pitchFamily="34" charset="-122"/>
                <a:cs typeface="Consolas" panose="020B0609020204030204" pitchFamily="49" charset="0"/>
                <a:sym typeface="Wingdings" pitchFamily="2" charset="2"/>
              </a:rPr>
              <a:t>(按F9编译再按F</a:t>
            </a:r>
            <a:r>
              <a:rPr lang="en-US" altLang="zh-CN" b="1" dirty="0">
                <a:latin typeface="Consolas" panose="020B0609020204030204" pitchFamily="49" charset="0"/>
                <a:ea typeface="Microsoft YaHei" panose="020B0503020204020204" pitchFamily="34" charset="-122"/>
                <a:cs typeface="Consolas" panose="020B0609020204030204" pitchFamily="49" charset="0"/>
                <a:sym typeface="Wingdings" pitchFamily="2" charset="2"/>
              </a:rPr>
              <a:t>10</a:t>
            </a:r>
            <a:r>
              <a:rPr lang="zh-CN" altLang="en-US" b="1" dirty="0">
                <a:latin typeface="Consolas" panose="020B0609020204030204" pitchFamily="49" charset="0"/>
                <a:ea typeface="Microsoft YaHei" panose="020B0503020204020204" pitchFamily="34" charset="-122"/>
                <a:cs typeface="Consolas" panose="020B0609020204030204" pitchFamily="49" charset="0"/>
                <a:sym typeface="Wingdings" pitchFamily="2" charset="2"/>
              </a:rPr>
              <a:t>运行，</a:t>
            </a:r>
            <a:r>
              <a:rPr lang="en-US" b="1" dirty="0">
                <a:latin typeface="Microsoft YaHei" panose="020B0503020204020204" pitchFamily="34" charset="-122"/>
                <a:ea typeface="Microsoft YaHei" panose="020B0503020204020204" pitchFamily="34" charset="-122"/>
                <a:sym typeface="Wingdings" pitchFamily="2" charset="2"/>
              </a:rPr>
              <a:t>或者按</a:t>
            </a:r>
            <a:r>
              <a:rPr lang="en-US" b="1" dirty="0">
                <a:latin typeface="Consolas" panose="020B0609020204030204" pitchFamily="49" charset="0"/>
                <a:ea typeface="Microsoft YaHei" panose="020B0503020204020204" pitchFamily="34" charset="-122"/>
                <a:cs typeface="Consolas" panose="020B0609020204030204" pitchFamily="49" charset="0"/>
                <a:sym typeface="Wingdings" pitchFamily="2" charset="2"/>
              </a:rPr>
              <a:t>F11编译</a:t>
            </a:r>
            <a:r>
              <a:rPr lang="en-US" altLang="zh-CN" b="1" dirty="0">
                <a:latin typeface="Consolas" panose="020B0609020204030204" pitchFamily="49" charset="0"/>
                <a:ea typeface="Microsoft YaHei" panose="020B0503020204020204" pitchFamily="34" charset="-122"/>
                <a:cs typeface="Consolas" panose="020B0609020204030204" pitchFamily="49" charset="0"/>
                <a:sym typeface="Wingdings" pitchFamily="2" charset="2"/>
              </a:rPr>
              <a:t>+</a:t>
            </a:r>
            <a:r>
              <a:rPr lang="zh-CN" altLang="en-US" b="1" dirty="0">
                <a:latin typeface="Consolas" panose="020B0609020204030204" pitchFamily="49" charset="0"/>
                <a:ea typeface="Microsoft YaHei" panose="020B0503020204020204" pitchFamily="34" charset="-122"/>
                <a:cs typeface="Consolas" panose="020B0609020204030204" pitchFamily="49" charset="0"/>
                <a:sym typeface="Wingdings" pitchFamily="2" charset="2"/>
              </a:rPr>
              <a:t>运行</a:t>
            </a:r>
            <a:r>
              <a:rPr lang="en-US" b="1" dirty="0">
                <a:latin typeface="Microsoft YaHei" panose="020B0503020204020204" pitchFamily="34" charset="-122"/>
                <a:ea typeface="Microsoft YaHei" panose="020B0503020204020204" pitchFamily="34" charset="-122"/>
                <a:sym typeface="Wingdings" pitchFamily="2" charset="2"/>
              </a:rPr>
              <a:t>)</a:t>
            </a:r>
            <a:r>
              <a:rPr lang="en-US" altLang="zh-CN" b="1" dirty="0">
                <a:latin typeface="Microsoft YaHei" panose="020B0503020204020204" pitchFamily="34" charset="-122"/>
                <a:ea typeface="Microsoft YaHei" panose="020B0503020204020204" pitchFamily="34" charset="-122"/>
                <a:sym typeface="Wingdings" pitchFamily="2" charset="2"/>
              </a:rPr>
              <a:t>:</a:t>
            </a:r>
            <a:endParaRPr lang="en-US" b="1" dirty="0">
              <a:latin typeface="Consolas" panose="020B0609020204030204" pitchFamily="49" charset="0"/>
              <a:ea typeface="Microsoft YaHei" panose="020B0503020204020204" pitchFamily="34" charset="-122"/>
              <a:cs typeface="Consolas" panose="020B0609020204030204" pitchFamily="49"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F393F935-C39C-747A-7554-6D15EABE3327}"/>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第一个</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语言程序（五）</a:t>
            </a:r>
          </a:p>
        </p:txBody>
      </p:sp>
      <p:sp>
        <p:nvSpPr>
          <p:cNvPr id="6" name="TextBox 5">
            <a:extLst>
              <a:ext uri="{FF2B5EF4-FFF2-40B4-BE49-F238E27FC236}">
                <a16:creationId xmlns:a16="http://schemas.microsoft.com/office/drawing/2014/main" id="{7E6CFEBB-C95C-CC8A-5AC4-7F12C5CE9796}"/>
              </a:ext>
            </a:extLst>
          </p:cNvPr>
          <p:cNvSpPr txBox="1"/>
          <p:nvPr/>
        </p:nvSpPr>
        <p:spPr>
          <a:xfrm>
            <a:off x="2274857" y="1550405"/>
            <a:ext cx="1338828" cy="369332"/>
          </a:xfrm>
          <a:prstGeom prst="rect">
            <a:avLst/>
          </a:prstGeom>
          <a:noFill/>
        </p:spPr>
        <p:txBody>
          <a:bodyPr wrap="none" rtlCol="0">
            <a:spAutoFit/>
          </a:bodyPr>
          <a:lstStyle/>
          <a:p>
            <a:r>
              <a:rPr lang="en-US" b="1" dirty="0" err="1">
                <a:latin typeface="Microsoft YaHei" panose="020B0503020204020204" pitchFamily="34" charset="-122"/>
                <a:ea typeface="Microsoft YaHei" panose="020B0503020204020204" pitchFamily="34" charset="-122"/>
              </a:rPr>
              <a:t>运行结果</a:t>
            </a:r>
            <a:r>
              <a:rPr lang="zh-CN" altLang="en-US" b="1" dirty="0">
                <a:latin typeface="Microsoft YaHei" panose="020B0503020204020204" pitchFamily="34" charset="-122"/>
                <a:ea typeface="Microsoft YaHei" panose="020B0503020204020204" pitchFamily="34" charset="-122"/>
              </a:rPr>
              <a:t>：</a:t>
            </a:r>
            <a:endParaRPr lang="en-US" b="1" dirty="0">
              <a:latin typeface="Consolas" panose="020B0609020204030204" pitchFamily="49" charset="0"/>
              <a:ea typeface="Microsoft YaHei" panose="020B0503020204020204" pitchFamily="34" charset="-122"/>
              <a:cs typeface="Consolas" panose="020B0609020204030204" pitchFamily="49" charset="0"/>
            </a:endParaRPr>
          </a:p>
        </p:txBody>
      </p:sp>
      <p:pic>
        <p:nvPicPr>
          <p:cNvPr id="3" name="Picture 2">
            <a:extLst>
              <a:ext uri="{FF2B5EF4-FFF2-40B4-BE49-F238E27FC236}">
                <a16:creationId xmlns:a16="http://schemas.microsoft.com/office/drawing/2014/main" id="{AE9A71E9-18D8-7FB5-6F12-95B475F91D5B}"/>
              </a:ext>
            </a:extLst>
          </p:cNvPr>
          <p:cNvPicPr>
            <a:picLocks noChangeAspect="1"/>
          </p:cNvPicPr>
          <p:nvPr/>
        </p:nvPicPr>
        <p:blipFill>
          <a:blip r:embed="rId3"/>
          <a:stretch>
            <a:fillRect/>
          </a:stretch>
        </p:blipFill>
        <p:spPr>
          <a:xfrm>
            <a:off x="2209800" y="2000250"/>
            <a:ext cx="7772400" cy="4857750"/>
          </a:xfrm>
          <a:prstGeom prst="rect">
            <a:avLst/>
          </a:prstGeom>
        </p:spPr>
      </p:pic>
      <p:sp>
        <p:nvSpPr>
          <p:cNvPr id="4" name="TextBox 3">
            <a:extLst>
              <a:ext uri="{FF2B5EF4-FFF2-40B4-BE49-F238E27FC236}">
                <a16:creationId xmlns:a16="http://schemas.microsoft.com/office/drawing/2014/main" id="{CAFA3B88-2E5E-13B7-E114-03F3E3EF518B}"/>
              </a:ext>
            </a:extLst>
          </p:cNvPr>
          <p:cNvSpPr txBox="1"/>
          <p:nvPr/>
        </p:nvSpPr>
        <p:spPr>
          <a:xfrm>
            <a:off x="419100" y="4615558"/>
            <a:ext cx="4508500" cy="1569660"/>
          </a:xfrm>
          <a:prstGeom prst="rect">
            <a:avLst/>
          </a:prstGeom>
          <a:noFill/>
        </p:spPr>
        <p:txBody>
          <a:bodyPr wrap="square" rtlCol="0">
            <a:spAutoFit/>
          </a:bodyPr>
          <a:lstStyle/>
          <a:p>
            <a:r>
              <a:rPr lang="en-US" sz="2400"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IDE</a:t>
            </a:r>
            <a:r>
              <a:rPr lang="en-US" sz="2400" dirty="0" err="1">
                <a:solidFill>
                  <a:srgbClr val="FF0000"/>
                </a:solidFill>
                <a:latin typeface="Microsoft YaHei" panose="020B0503020204020204" pitchFamily="34" charset="-122"/>
                <a:ea typeface="Microsoft YaHei" panose="020B0503020204020204" pitchFamily="34" charset="-122"/>
                <a:cs typeface="Consolas" panose="020B0609020204030204" pitchFamily="49" charset="0"/>
              </a:rPr>
              <a:t>的使用让程序编译及运行的过程变得异常简单</a:t>
            </a:r>
            <a:r>
              <a:rPr lang="zh-CN" altLang="en-US" sz="2400" dirty="0">
                <a:solidFill>
                  <a:srgbClr val="FF0000"/>
                </a:solidFill>
                <a:latin typeface="Microsoft YaHei" panose="020B0503020204020204" pitchFamily="34" charset="-122"/>
                <a:ea typeface="Microsoft YaHei" panose="020B0503020204020204" pitchFamily="34" charset="-122"/>
                <a:cs typeface="Consolas" panose="020B0609020204030204" pitchFamily="49" charset="0"/>
              </a:rPr>
              <a:t>（只需按一下</a:t>
            </a:r>
            <a:r>
              <a:rPr lang="en-US" altLang="zh-CN" sz="24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F11</a:t>
            </a:r>
            <a:r>
              <a:rPr lang="zh-CN" altLang="en-US" sz="2400" dirty="0">
                <a:solidFill>
                  <a:srgbClr val="FF0000"/>
                </a:solidFill>
                <a:latin typeface="Microsoft YaHei" panose="020B0503020204020204" pitchFamily="34" charset="-122"/>
                <a:ea typeface="Microsoft YaHei" panose="020B0503020204020204" pitchFamily="34" charset="-122"/>
                <a:cs typeface="Consolas" panose="020B0609020204030204" pitchFamily="49" charset="0"/>
              </a:rPr>
              <a:t>键即完成全过程），向我们隐藏了其实际过程的复杂性。</a:t>
            </a:r>
            <a:endParaRPr lang="en-US" altLang="zh-CN" sz="2400" dirty="0">
              <a:solidFill>
                <a:srgbClr val="FF0000"/>
              </a:solidFill>
              <a:latin typeface="Microsoft YaHei" panose="020B0503020204020204" pitchFamily="34" charset="-122"/>
              <a:ea typeface="Microsoft YaHei" panose="020B0503020204020204" pitchFamily="34" charset="-122"/>
              <a:cs typeface="Consolas" panose="020B0609020204030204" pitchFamily="49" charset="0"/>
            </a:endParaRPr>
          </a:p>
        </p:txBody>
      </p:sp>
    </p:spTree>
    <p:extLst>
      <p:ext uri="{BB962C8B-B14F-4D97-AF65-F5344CB8AC3E}">
        <p14:creationId xmlns:p14="http://schemas.microsoft.com/office/powerpoint/2010/main" val="233329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编译过程</a:t>
            </a:r>
          </a:p>
        </p:txBody>
      </p:sp>
      <p:sp>
        <p:nvSpPr>
          <p:cNvPr id="3" name="TextBox 2">
            <a:extLst>
              <a:ext uri="{FF2B5EF4-FFF2-40B4-BE49-F238E27FC236}">
                <a16:creationId xmlns:a16="http://schemas.microsoft.com/office/drawing/2014/main" id="{B8A2B295-2326-EE4D-3846-175253DD4CB9}"/>
              </a:ext>
            </a:extLst>
          </p:cNvPr>
          <p:cNvSpPr txBox="1"/>
          <p:nvPr/>
        </p:nvSpPr>
        <p:spPr>
          <a:xfrm>
            <a:off x="2311400" y="1530866"/>
            <a:ext cx="1071127" cy="369332"/>
          </a:xfrm>
          <a:prstGeom prst="rect">
            <a:avLst/>
          </a:prstGeom>
          <a:noFill/>
          <a:ln>
            <a:solidFill>
              <a:schemeClr val="tx1"/>
            </a:solidFill>
          </a:ln>
        </p:spPr>
        <p:txBody>
          <a:bodyPr wrap="none" rtlCol="0">
            <a:spAutoFit/>
          </a:bodyPr>
          <a:lstStyle/>
          <a:p>
            <a:r>
              <a:rPr lang="en-US" dirty="0" err="1">
                <a:latin typeface="Consolas" panose="020B0609020204030204" pitchFamily="49" charset="0"/>
                <a:cs typeface="Consolas" panose="020B0609020204030204" pitchFamily="49" charset="0"/>
              </a:rPr>
              <a:t>hello.c</a:t>
            </a:r>
            <a:endParaRPr lang="en-US"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835A752-307D-38F8-5AE9-EE2965C5816A}"/>
              </a:ext>
            </a:extLst>
          </p:cNvPr>
          <p:cNvSpPr txBox="1"/>
          <p:nvPr/>
        </p:nvSpPr>
        <p:spPr>
          <a:xfrm>
            <a:off x="2438035" y="5455840"/>
            <a:ext cx="817853" cy="369332"/>
          </a:xfrm>
          <a:prstGeom prst="rect">
            <a:avLst/>
          </a:prstGeom>
          <a:noFill/>
          <a:ln>
            <a:solidFill>
              <a:schemeClr val="tx1"/>
            </a:solidFill>
          </a:ln>
        </p:spPr>
        <p:txBody>
          <a:bodyPr wrap="none" rtlCol="0">
            <a:spAutoFit/>
          </a:bodyPr>
          <a:lstStyle/>
          <a:p>
            <a:r>
              <a:rPr lang="en-US" dirty="0">
                <a:latin typeface="Consolas" panose="020B0609020204030204" pitchFamily="49" charset="0"/>
                <a:cs typeface="Consolas" panose="020B0609020204030204" pitchFamily="49" charset="0"/>
              </a:rPr>
              <a:t>hello</a:t>
            </a:r>
          </a:p>
        </p:txBody>
      </p:sp>
      <p:cxnSp>
        <p:nvCxnSpPr>
          <p:cNvPr id="8" name="Straight Arrow Connector 7">
            <a:extLst>
              <a:ext uri="{FF2B5EF4-FFF2-40B4-BE49-F238E27FC236}">
                <a16:creationId xmlns:a16="http://schemas.microsoft.com/office/drawing/2014/main" id="{56D06331-A303-4E33-1358-416C701C202B}"/>
              </a:ext>
            </a:extLst>
          </p:cNvPr>
          <p:cNvCxnSpPr>
            <a:cxnSpLocks/>
            <a:stCxn id="3" idx="2"/>
            <a:endCxn id="6" idx="0"/>
          </p:cNvCxnSpPr>
          <p:nvPr/>
        </p:nvCxnSpPr>
        <p:spPr>
          <a:xfrm flipH="1">
            <a:off x="2846962" y="1900198"/>
            <a:ext cx="2" cy="3555642"/>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7CE7A4-AE7A-C7BF-EF36-34B7EF8559A0}"/>
              </a:ext>
            </a:extLst>
          </p:cNvPr>
          <p:cNvSpPr txBox="1"/>
          <p:nvPr/>
        </p:nvSpPr>
        <p:spPr>
          <a:xfrm>
            <a:off x="284898" y="1526043"/>
            <a:ext cx="1577676" cy="369332"/>
          </a:xfrm>
          <a:prstGeom prst="rect">
            <a:avLst/>
          </a:prstGeom>
          <a:noFill/>
        </p:spPr>
        <p:txBody>
          <a:bodyPr wrap="none" rtlCol="0">
            <a:spAutoFit/>
          </a:bodyPr>
          <a:lstStyle/>
          <a:p>
            <a:r>
              <a:rPr lang="en-US" dirty="0">
                <a:solidFill>
                  <a:schemeClr val="bg1">
                    <a:lumMod val="50000"/>
                  </a:schemeClr>
                </a:solidFill>
                <a:latin typeface="Consolas" panose="020B0609020204030204" pitchFamily="49" charset="0"/>
                <a:cs typeface="Consolas" panose="020B0609020204030204" pitchFamily="49" charset="0"/>
              </a:rPr>
              <a:t>source file</a:t>
            </a:r>
          </a:p>
        </p:txBody>
      </p:sp>
      <p:sp>
        <p:nvSpPr>
          <p:cNvPr id="38" name="TextBox 37">
            <a:extLst>
              <a:ext uri="{FF2B5EF4-FFF2-40B4-BE49-F238E27FC236}">
                <a16:creationId xmlns:a16="http://schemas.microsoft.com/office/drawing/2014/main" id="{B1CBF8CD-4C2E-83F3-B167-925310C60967}"/>
              </a:ext>
            </a:extLst>
          </p:cNvPr>
          <p:cNvSpPr txBox="1"/>
          <p:nvPr/>
        </p:nvSpPr>
        <p:spPr>
          <a:xfrm>
            <a:off x="284898" y="5452070"/>
            <a:ext cx="1451038" cy="369332"/>
          </a:xfrm>
          <a:prstGeom prst="rect">
            <a:avLst/>
          </a:prstGeom>
          <a:noFill/>
        </p:spPr>
        <p:txBody>
          <a:bodyPr wrap="none" rtlCol="0">
            <a:spAutoFit/>
          </a:bodyPr>
          <a:lstStyle/>
          <a:p>
            <a:r>
              <a:rPr lang="en-US" dirty="0">
                <a:solidFill>
                  <a:schemeClr val="bg1">
                    <a:lumMod val="50000"/>
                  </a:schemeClr>
                </a:solidFill>
                <a:latin typeface="Consolas" panose="020B0609020204030204" pitchFamily="49" charset="0"/>
                <a:cs typeface="Consolas" panose="020B0609020204030204" pitchFamily="49" charset="0"/>
              </a:rPr>
              <a:t>executable</a:t>
            </a:r>
          </a:p>
        </p:txBody>
      </p:sp>
      <p:sp>
        <p:nvSpPr>
          <p:cNvPr id="48" name="TextBox 47">
            <a:extLst>
              <a:ext uri="{FF2B5EF4-FFF2-40B4-BE49-F238E27FC236}">
                <a16:creationId xmlns:a16="http://schemas.microsoft.com/office/drawing/2014/main" id="{AA3CE020-98D5-F30B-1CC1-419F5B3B1258}"/>
              </a:ext>
            </a:extLst>
          </p:cNvPr>
          <p:cNvSpPr txBox="1"/>
          <p:nvPr/>
        </p:nvSpPr>
        <p:spPr>
          <a:xfrm>
            <a:off x="5673677" y="6105604"/>
            <a:ext cx="1830950" cy="646331"/>
          </a:xfrm>
          <a:prstGeom prst="rect">
            <a:avLst/>
          </a:prstGeom>
          <a:solidFill>
            <a:schemeClr val="bg2"/>
          </a:solidFill>
        </p:spPr>
        <p:txBody>
          <a:bodyPr wrap="none" rtlCol="0">
            <a:spAutoFit/>
          </a:bodyPr>
          <a:lstStyle/>
          <a:p>
            <a:r>
              <a:rPr lang="en-US" dirty="0">
                <a:latin typeface="Consolas" panose="020B0609020204030204" pitchFamily="49" charset="0"/>
                <a:cs typeface="Consolas" panose="020B0609020204030204" pitchFamily="49" charset="0"/>
              </a:rPr>
              <a:t>$ ./hello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Hello, world!</a:t>
            </a:r>
          </a:p>
        </p:txBody>
      </p:sp>
      <p:sp>
        <p:nvSpPr>
          <p:cNvPr id="9" name="TextBox 8">
            <a:extLst>
              <a:ext uri="{FF2B5EF4-FFF2-40B4-BE49-F238E27FC236}">
                <a16:creationId xmlns:a16="http://schemas.microsoft.com/office/drawing/2014/main" id="{47D6004B-73F2-4BBF-3E12-C84F13FB016B}"/>
              </a:ext>
            </a:extLst>
          </p:cNvPr>
          <p:cNvSpPr txBox="1"/>
          <p:nvPr/>
        </p:nvSpPr>
        <p:spPr>
          <a:xfrm>
            <a:off x="5673677" y="1410017"/>
            <a:ext cx="4448175" cy="2031325"/>
          </a:xfrm>
          <a:prstGeom prst="rect">
            <a:avLst/>
          </a:prstGeom>
          <a:solidFill>
            <a:schemeClr val="bg2"/>
          </a:solidFill>
        </p:spPr>
        <p:txBody>
          <a:bodyPr wrap="square">
            <a:spAutoFit/>
          </a:bodyPr>
          <a:lstStyle/>
          <a:p>
            <a:r>
              <a:rPr lang="en-US" i="1" dirty="0">
                <a:solidFill>
                  <a:srgbClr val="3D7B7B"/>
                </a:solidFill>
                <a:effectLst/>
                <a:latin typeface="Consolas" panose="020B0609020204030204" pitchFamily="49" charset="0"/>
                <a:cs typeface="Consolas" panose="020B0609020204030204" pitchFamily="49" charset="0"/>
              </a:rPr>
              <a:t>/* This is my first C file */</a:t>
            </a:r>
            <a:endParaRPr lang="en-US" dirty="0">
              <a:solidFill>
                <a:srgbClr val="3D7B7B"/>
              </a:solidFill>
              <a:effectLst/>
              <a:latin typeface="Consolas" panose="020B0609020204030204" pitchFamily="49" charset="0"/>
              <a:cs typeface="Consolas" panose="020B0609020204030204" pitchFamily="49" charset="0"/>
            </a:endParaRPr>
          </a:p>
          <a:p>
            <a:r>
              <a:rPr lang="en-US" dirty="0">
                <a:solidFill>
                  <a:srgbClr val="9C6500"/>
                </a:solidFill>
                <a:effectLst/>
                <a:latin typeface="Consolas" panose="020B0609020204030204" pitchFamily="49" charset="0"/>
                <a:cs typeface="Consolas" panose="020B0609020204030204" pitchFamily="49" charset="0"/>
              </a:rPr>
              <a:t>#include</a:t>
            </a:r>
            <a:r>
              <a:rPr lang="en-US" dirty="0">
                <a:solidFill>
                  <a:srgbClr val="BBBBBB"/>
                </a:solidFill>
                <a:effectLst/>
                <a:latin typeface="Consolas" panose="020B0609020204030204" pitchFamily="49" charset="0"/>
                <a:cs typeface="Consolas" panose="020B0609020204030204" pitchFamily="49" charset="0"/>
              </a:rPr>
              <a:t> </a:t>
            </a:r>
            <a:r>
              <a:rPr lang="en-US" i="1" dirty="0">
                <a:solidFill>
                  <a:srgbClr val="3D7B7B"/>
                </a:solidFill>
                <a:effectLst/>
                <a:latin typeface="Consolas" panose="020B0609020204030204" pitchFamily="49" charset="0"/>
                <a:cs typeface="Consolas" panose="020B0609020204030204" pitchFamily="49" charset="0"/>
              </a:rPr>
              <a:t>&lt;</a:t>
            </a:r>
            <a:r>
              <a:rPr lang="en-US" i="1" dirty="0" err="1">
                <a:solidFill>
                  <a:srgbClr val="3D7B7B"/>
                </a:solidFill>
                <a:effectLst/>
                <a:latin typeface="Consolas" panose="020B0609020204030204" pitchFamily="49" charset="0"/>
                <a:cs typeface="Consolas" panose="020B0609020204030204" pitchFamily="49" charset="0"/>
              </a:rPr>
              <a:t>stdio.h</a:t>
            </a:r>
            <a:r>
              <a:rPr lang="en-US" i="1" dirty="0">
                <a:solidFill>
                  <a:srgbClr val="3D7B7B"/>
                </a:solidFill>
                <a:effectLst/>
                <a:latin typeface="Consolas" panose="020B0609020204030204" pitchFamily="49" charset="0"/>
                <a:cs typeface="Consolas" panose="020B0609020204030204" pitchFamily="49" charset="0"/>
              </a:rPr>
              <a:t>&gt;</a:t>
            </a:r>
            <a:endParaRPr lang="en-US" dirty="0">
              <a:solidFill>
                <a:srgbClr val="3D7B7B"/>
              </a:solidFill>
              <a:effectLst/>
              <a:latin typeface="Consolas" panose="020B0609020204030204" pitchFamily="49" charset="0"/>
              <a:cs typeface="Consolas" panose="020B0609020204030204" pitchFamily="49" charset="0"/>
            </a:endParaRPr>
          </a:p>
          <a:p>
            <a:endParaRPr lang="en-US" dirty="0">
              <a:solidFill>
                <a:srgbClr val="BBBBBB"/>
              </a:solidFill>
              <a:effectLst/>
              <a:latin typeface="Consolas" panose="020B0609020204030204" pitchFamily="49" charset="0"/>
              <a:cs typeface="Consolas" panose="020B0609020204030204" pitchFamily="49" charset="0"/>
            </a:endParaRPr>
          </a:p>
          <a:p>
            <a:r>
              <a:rPr lang="en-US" dirty="0">
                <a:solidFill>
                  <a:srgbClr val="B00040"/>
                </a:solidFill>
                <a:effectLst/>
                <a:latin typeface="Consolas" panose="020B0609020204030204" pitchFamily="49" charset="0"/>
                <a:cs typeface="Consolas" panose="020B0609020204030204" pitchFamily="49" charset="0"/>
              </a:rPr>
              <a:t>int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FF"/>
                </a:solidFill>
                <a:effectLst/>
                <a:latin typeface="Consolas" panose="020B0609020204030204" pitchFamily="49" charset="0"/>
                <a:cs typeface="Consolas" panose="020B0609020204030204" pitchFamily="49" charset="0"/>
              </a:rPr>
              <a:t>main</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0000FF"/>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printf</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"Hello, world!</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BA2121"/>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b="1" dirty="0">
                <a:solidFill>
                  <a:srgbClr val="008000"/>
                </a:solidFill>
                <a:effectLst/>
                <a:latin typeface="Consolas" panose="020B0609020204030204" pitchFamily="49" charset="0"/>
                <a:cs typeface="Consolas" panose="020B0609020204030204" pitchFamily="49" charset="0"/>
              </a:rPr>
              <a:t>return</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0</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008000"/>
              </a:solidFill>
              <a:effectLst/>
              <a:latin typeface="Consolas" panose="020B0609020204030204" pitchFamily="49" charset="0"/>
              <a:cs typeface="Consolas" panose="020B0609020204030204" pitchFamily="49" charset="0"/>
            </a:endParaRPr>
          </a:p>
          <a:p>
            <a:r>
              <a:rPr lang="en-US" dirty="0">
                <a:effectLst/>
                <a:latin typeface="Consolas" panose="020B0609020204030204" pitchFamily="49" charset="0"/>
                <a:cs typeface="Consolas" panose="020B0609020204030204" pitchFamily="49" charset="0"/>
              </a:rPr>
              <a:t>}</a:t>
            </a:r>
          </a:p>
        </p:txBody>
      </p:sp>
      <p:sp>
        <p:nvSpPr>
          <p:cNvPr id="10" name="Bevel 9">
            <a:extLst>
              <a:ext uri="{FF2B5EF4-FFF2-40B4-BE49-F238E27FC236}">
                <a16:creationId xmlns:a16="http://schemas.microsoft.com/office/drawing/2014/main" id="{27D6B30A-8D7C-E92A-BCF3-5F5363A21AB4}"/>
              </a:ext>
            </a:extLst>
          </p:cNvPr>
          <p:cNvSpPr/>
          <p:nvPr/>
        </p:nvSpPr>
        <p:spPr>
          <a:xfrm>
            <a:off x="3382526" y="3404969"/>
            <a:ext cx="1460500" cy="546100"/>
          </a:xfrm>
          <a:prstGeom prst="beve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F9</a:t>
            </a:r>
            <a:r>
              <a:rPr lang="en-US" dirty="0">
                <a:solidFill>
                  <a:srgbClr val="FF0000"/>
                </a:solidFill>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18F5F6AB-C3C7-69A5-A1C9-51325081F78A}"/>
              </a:ext>
            </a:extLst>
          </p:cNvPr>
          <p:cNvSpPr txBox="1"/>
          <p:nvPr/>
        </p:nvSpPr>
        <p:spPr>
          <a:xfrm>
            <a:off x="4365064" y="3962495"/>
            <a:ext cx="4448175" cy="369332"/>
          </a:xfrm>
          <a:prstGeom prst="rect">
            <a:avLst/>
          </a:prstGeom>
          <a:solidFill>
            <a:schemeClr val="bg2"/>
          </a:solidFill>
        </p:spPr>
        <p:txBody>
          <a:bodyPr wrap="square">
            <a:spAutoFit/>
          </a:bodyPr>
          <a:lstStyle/>
          <a:p>
            <a:r>
              <a:rPr lang="en-US" dirty="0" err="1">
                <a:latin typeface="Consolas" panose="020B0609020204030204" pitchFamily="49" charset="0"/>
                <a:cs typeface="Consolas" panose="020B0609020204030204" pitchFamily="49" charset="0"/>
              </a:rPr>
              <a:t>gcc</a:t>
            </a:r>
            <a:r>
              <a:rPr lang="en-US" dirty="0">
                <a:latin typeface="Consolas" panose="020B0609020204030204" pitchFamily="49" charset="0"/>
                <a:cs typeface="Consolas" panose="020B0609020204030204" pitchFamily="49" charset="0"/>
              </a:rPr>
              <a:t> -o hello </a:t>
            </a:r>
            <a:r>
              <a:rPr lang="en-US" dirty="0" err="1">
                <a:latin typeface="Consolas" panose="020B0609020204030204" pitchFamily="49" charset="0"/>
                <a:cs typeface="Consolas" panose="020B0609020204030204" pitchFamily="49" charset="0"/>
              </a:rPr>
              <a:t>hello.c</a:t>
            </a:r>
            <a:endParaRPr lang="en-US" dirty="0">
              <a:latin typeface="Consolas" panose="020B0609020204030204" pitchFamily="49" charset="0"/>
              <a:cs typeface="Consolas" panose="020B0609020204030204" pitchFamily="49" charset="0"/>
            </a:endParaRPr>
          </a:p>
        </p:txBody>
      </p:sp>
      <p:sp>
        <p:nvSpPr>
          <p:cNvPr id="5" name="Left Brace 4">
            <a:extLst>
              <a:ext uri="{FF2B5EF4-FFF2-40B4-BE49-F238E27FC236}">
                <a16:creationId xmlns:a16="http://schemas.microsoft.com/office/drawing/2014/main" id="{4125F268-D08E-C75D-60FB-F21479E97954}"/>
              </a:ext>
            </a:extLst>
          </p:cNvPr>
          <p:cNvSpPr/>
          <p:nvPr/>
        </p:nvSpPr>
        <p:spPr>
          <a:xfrm rot="5400000">
            <a:off x="4522200" y="3779043"/>
            <a:ext cx="225468" cy="135388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213D6563-BC30-110D-882F-092AA209C572}"/>
              </a:ext>
            </a:extLst>
          </p:cNvPr>
          <p:cNvSpPr txBox="1"/>
          <p:nvPr/>
        </p:nvSpPr>
        <p:spPr>
          <a:xfrm>
            <a:off x="3593906" y="4591574"/>
            <a:ext cx="614840" cy="369332"/>
          </a:xfrm>
          <a:prstGeom prst="rect">
            <a:avLst/>
          </a:prstGeom>
          <a:solidFill>
            <a:schemeClr val="bg2"/>
          </a:solidFill>
        </p:spPr>
        <p:txBody>
          <a:bodyPr wrap="square">
            <a:spAutoFit/>
          </a:bodyPr>
          <a:lstStyle/>
          <a:p>
            <a:pPr algn="ctr"/>
            <a:r>
              <a:rPr lang="en-US" dirty="0">
                <a:latin typeface="Consolas" panose="020B0609020204030204" pitchFamily="49" charset="0"/>
                <a:cs typeface="Consolas" panose="020B0609020204030204" pitchFamily="49" charset="0"/>
              </a:rPr>
              <a:t>cc1</a:t>
            </a:r>
          </a:p>
        </p:txBody>
      </p:sp>
      <p:sp>
        <p:nvSpPr>
          <p:cNvPr id="13" name="TextBox 12">
            <a:extLst>
              <a:ext uri="{FF2B5EF4-FFF2-40B4-BE49-F238E27FC236}">
                <a16:creationId xmlns:a16="http://schemas.microsoft.com/office/drawing/2014/main" id="{BF21298B-9A81-9AB6-F809-6F3BBF40BB31}"/>
              </a:ext>
            </a:extLst>
          </p:cNvPr>
          <p:cNvSpPr txBox="1"/>
          <p:nvPr/>
        </p:nvSpPr>
        <p:spPr>
          <a:xfrm>
            <a:off x="4327514" y="4591574"/>
            <a:ext cx="614840" cy="369332"/>
          </a:xfrm>
          <a:prstGeom prst="rect">
            <a:avLst/>
          </a:prstGeom>
          <a:solidFill>
            <a:schemeClr val="bg2"/>
          </a:solidFill>
        </p:spPr>
        <p:txBody>
          <a:bodyPr wrap="square">
            <a:spAutoFit/>
          </a:bodyPr>
          <a:lstStyle/>
          <a:p>
            <a:pPr algn="ctr"/>
            <a:r>
              <a:rPr lang="en-US" dirty="0">
                <a:latin typeface="Consolas" panose="020B0609020204030204" pitchFamily="49" charset="0"/>
                <a:cs typeface="Consolas" panose="020B0609020204030204" pitchFamily="49" charset="0"/>
              </a:rPr>
              <a:t>as</a:t>
            </a:r>
          </a:p>
        </p:txBody>
      </p:sp>
      <p:sp>
        <p:nvSpPr>
          <p:cNvPr id="14" name="TextBox 13">
            <a:extLst>
              <a:ext uri="{FF2B5EF4-FFF2-40B4-BE49-F238E27FC236}">
                <a16:creationId xmlns:a16="http://schemas.microsoft.com/office/drawing/2014/main" id="{105AE36A-DC57-1AEA-C7AB-7420F0AD36C1}"/>
              </a:ext>
            </a:extLst>
          </p:cNvPr>
          <p:cNvSpPr txBox="1"/>
          <p:nvPr/>
        </p:nvSpPr>
        <p:spPr>
          <a:xfrm>
            <a:off x="5058837" y="4591574"/>
            <a:ext cx="614840" cy="369332"/>
          </a:xfrm>
          <a:prstGeom prst="rect">
            <a:avLst/>
          </a:prstGeom>
          <a:solidFill>
            <a:schemeClr val="bg2"/>
          </a:solidFill>
        </p:spPr>
        <p:txBody>
          <a:bodyPr wrap="square">
            <a:spAutoFit/>
          </a:bodyPr>
          <a:lstStyle/>
          <a:p>
            <a:pPr algn="ctr"/>
            <a:r>
              <a:rPr lang="en-US" dirty="0" err="1">
                <a:latin typeface="Consolas" panose="020B0609020204030204" pitchFamily="49" charset="0"/>
                <a:cs typeface="Consolas" panose="020B0609020204030204" pitchFamily="49" charset="0"/>
              </a:rPr>
              <a:t>ld</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8449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ppt_y</p:attrName>
                                        </p:attrNameLst>
                                      </p:cBhvr>
                                      <p:tavLst>
                                        <p:tav tm="0">
                                          <p:val>
                                            <p:strVal val="#ppt_y+#ppt_h*1.125000"/>
                                          </p:val>
                                        </p:tav>
                                        <p:tav tm="100000">
                                          <p:val>
                                            <p:strVal val="#ppt_y"/>
                                          </p:val>
                                        </p:tav>
                                      </p:tavLst>
                                    </p:anim>
                                    <p:animEffect transition="in" filter="wipe(up)">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ppt_y</p:attrName>
                                        </p:attrNameLst>
                                      </p:cBhvr>
                                      <p:tavLst>
                                        <p:tav tm="0">
                                          <p:val>
                                            <p:strVal val="#ppt_y+#ppt_h*1.125000"/>
                                          </p:val>
                                        </p:tav>
                                        <p:tav tm="100000">
                                          <p:val>
                                            <p:strVal val="#ppt_y"/>
                                          </p:val>
                                        </p:tav>
                                      </p:tavLst>
                                    </p:anim>
                                    <p:animEffect transition="in" filter="wipe(up)">
                                      <p:cBhvr>
                                        <p:cTn id="21" dur="500"/>
                                        <p:tgtEl>
                                          <p:spTgt spid="5"/>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p:tgtEl>
                                          <p:spTgt spid="7"/>
                                        </p:tgtEl>
                                        <p:attrNameLst>
                                          <p:attrName>ppt_y</p:attrName>
                                        </p:attrNameLst>
                                      </p:cBhvr>
                                      <p:tavLst>
                                        <p:tav tm="0">
                                          <p:val>
                                            <p:strVal val="#ppt_y+#ppt_h*1.125000"/>
                                          </p:val>
                                        </p:tav>
                                        <p:tav tm="100000">
                                          <p:val>
                                            <p:strVal val="#ppt_y"/>
                                          </p:val>
                                        </p:tav>
                                      </p:tavLst>
                                    </p:anim>
                                    <p:animEffect transition="in" filter="wipe(up)">
                                      <p:cBhvr>
                                        <p:cTn id="25" dur="500"/>
                                        <p:tgtEl>
                                          <p:spTgt spid="7"/>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p:tgtEl>
                                          <p:spTgt spid="13"/>
                                        </p:tgtEl>
                                        <p:attrNameLst>
                                          <p:attrName>ppt_y</p:attrName>
                                        </p:attrNameLst>
                                      </p:cBhvr>
                                      <p:tavLst>
                                        <p:tav tm="0">
                                          <p:val>
                                            <p:strVal val="#ppt_y+#ppt_h*1.125000"/>
                                          </p:val>
                                        </p:tav>
                                        <p:tav tm="100000">
                                          <p:val>
                                            <p:strVal val="#ppt_y"/>
                                          </p:val>
                                        </p:tav>
                                      </p:tavLst>
                                    </p:anim>
                                    <p:animEffect transition="in" filter="wipe(up)">
                                      <p:cBhvr>
                                        <p:cTn id="29" dur="500"/>
                                        <p:tgtEl>
                                          <p:spTgt spid="13"/>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ppt_y</p:attrName>
                                        </p:attrNameLst>
                                      </p:cBhvr>
                                      <p:tavLst>
                                        <p:tav tm="0">
                                          <p:val>
                                            <p:strVal val="#ppt_y+#ppt_h*1.125000"/>
                                          </p:val>
                                        </p:tav>
                                        <p:tav tm="100000">
                                          <p:val>
                                            <p:strVal val="#ppt_y"/>
                                          </p:val>
                                        </p:tav>
                                      </p:tavLst>
                                    </p:anim>
                                    <p:animEffect transition="in" filter="wipe(up)">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P spid="5" grpId="0" animBg="1"/>
      <p:bldP spid="7" grpId="0" animBg="1"/>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编译过程</a:t>
            </a:r>
          </a:p>
        </p:txBody>
      </p:sp>
      <p:sp>
        <p:nvSpPr>
          <p:cNvPr id="3" name="TextBox 2">
            <a:extLst>
              <a:ext uri="{FF2B5EF4-FFF2-40B4-BE49-F238E27FC236}">
                <a16:creationId xmlns:a16="http://schemas.microsoft.com/office/drawing/2014/main" id="{B8A2B295-2326-EE4D-3846-175253DD4CB9}"/>
              </a:ext>
            </a:extLst>
          </p:cNvPr>
          <p:cNvSpPr txBox="1"/>
          <p:nvPr/>
        </p:nvSpPr>
        <p:spPr>
          <a:xfrm>
            <a:off x="2311400" y="1530866"/>
            <a:ext cx="1071127" cy="369332"/>
          </a:xfrm>
          <a:prstGeom prst="rect">
            <a:avLst/>
          </a:prstGeom>
          <a:noFill/>
          <a:ln>
            <a:solidFill>
              <a:schemeClr val="tx1"/>
            </a:solidFill>
          </a:ln>
        </p:spPr>
        <p:txBody>
          <a:bodyPr wrap="none" rtlCol="0">
            <a:spAutoFit/>
          </a:bodyPr>
          <a:lstStyle/>
          <a:p>
            <a:r>
              <a:rPr lang="en-US" dirty="0" err="1">
                <a:latin typeface="Consolas" panose="020B0609020204030204" pitchFamily="49" charset="0"/>
                <a:cs typeface="Consolas" panose="020B0609020204030204" pitchFamily="49" charset="0"/>
              </a:rPr>
              <a:t>hello.c</a:t>
            </a:r>
            <a:endParaRPr lang="en-US" dirty="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7A9BDD6B-C0C3-088C-D748-1871F4657349}"/>
              </a:ext>
            </a:extLst>
          </p:cNvPr>
          <p:cNvSpPr txBox="1"/>
          <p:nvPr/>
        </p:nvSpPr>
        <p:spPr>
          <a:xfrm>
            <a:off x="2311399" y="2837934"/>
            <a:ext cx="1071127" cy="369332"/>
          </a:xfrm>
          <a:prstGeom prst="rect">
            <a:avLst/>
          </a:prstGeom>
          <a:noFill/>
          <a:ln>
            <a:solidFill>
              <a:schemeClr val="tx1"/>
            </a:solidFill>
          </a:ln>
        </p:spPr>
        <p:txBody>
          <a:bodyPr wrap="none" rtlCol="0">
            <a:spAutoFit/>
          </a:bodyPr>
          <a:lstStyle/>
          <a:p>
            <a:r>
              <a:rPr lang="en-US" dirty="0" err="1">
                <a:latin typeface="Consolas" panose="020B0609020204030204" pitchFamily="49" charset="0"/>
                <a:cs typeface="Consolas" panose="020B0609020204030204" pitchFamily="49" charset="0"/>
              </a:rPr>
              <a:t>hello.s</a:t>
            </a:r>
            <a:endParaRPr lang="en-US"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CE0AC4D6-9AC9-0E99-D5EE-EE5D0BD7877F}"/>
              </a:ext>
            </a:extLst>
          </p:cNvPr>
          <p:cNvSpPr txBox="1"/>
          <p:nvPr/>
        </p:nvSpPr>
        <p:spPr>
          <a:xfrm>
            <a:off x="2311399" y="4145002"/>
            <a:ext cx="1071127" cy="369332"/>
          </a:xfrm>
          <a:prstGeom prst="rect">
            <a:avLst/>
          </a:prstGeom>
          <a:noFill/>
          <a:ln>
            <a:solidFill>
              <a:schemeClr val="tx1"/>
            </a:solidFill>
          </a:ln>
        </p:spPr>
        <p:txBody>
          <a:bodyPr wrap="none" rtlCol="0">
            <a:spAutoFit/>
          </a:bodyPr>
          <a:lstStyle/>
          <a:p>
            <a:r>
              <a:rPr lang="en-US" dirty="0" err="1">
                <a:latin typeface="Consolas" panose="020B0609020204030204" pitchFamily="49" charset="0"/>
                <a:cs typeface="Consolas" panose="020B0609020204030204" pitchFamily="49" charset="0"/>
              </a:rPr>
              <a:t>hello.o</a:t>
            </a:r>
            <a:endParaRPr lang="en-US"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835A752-307D-38F8-5AE9-EE2965C5816A}"/>
              </a:ext>
            </a:extLst>
          </p:cNvPr>
          <p:cNvSpPr txBox="1"/>
          <p:nvPr/>
        </p:nvSpPr>
        <p:spPr>
          <a:xfrm>
            <a:off x="2438035" y="5455840"/>
            <a:ext cx="817853" cy="369332"/>
          </a:xfrm>
          <a:prstGeom prst="rect">
            <a:avLst/>
          </a:prstGeom>
          <a:noFill/>
          <a:ln>
            <a:solidFill>
              <a:schemeClr val="tx1"/>
            </a:solidFill>
          </a:ln>
        </p:spPr>
        <p:txBody>
          <a:bodyPr wrap="none" rtlCol="0">
            <a:spAutoFit/>
          </a:bodyPr>
          <a:lstStyle/>
          <a:p>
            <a:r>
              <a:rPr lang="en-US" dirty="0">
                <a:latin typeface="Consolas" panose="020B0609020204030204" pitchFamily="49" charset="0"/>
                <a:cs typeface="Consolas" panose="020B0609020204030204" pitchFamily="49" charset="0"/>
              </a:rPr>
              <a:t>hello</a:t>
            </a:r>
          </a:p>
        </p:txBody>
      </p:sp>
      <p:cxnSp>
        <p:nvCxnSpPr>
          <p:cNvPr id="8" name="Straight Arrow Connector 7">
            <a:extLst>
              <a:ext uri="{FF2B5EF4-FFF2-40B4-BE49-F238E27FC236}">
                <a16:creationId xmlns:a16="http://schemas.microsoft.com/office/drawing/2014/main" id="{56D06331-A303-4E33-1358-416C701C202B}"/>
              </a:ext>
            </a:extLst>
          </p:cNvPr>
          <p:cNvCxnSpPr>
            <a:stCxn id="3" idx="2"/>
            <a:endCxn id="4" idx="0"/>
          </p:cNvCxnSpPr>
          <p:nvPr/>
        </p:nvCxnSpPr>
        <p:spPr>
          <a:xfrm flipH="1">
            <a:off x="2846963" y="1900198"/>
            <a:ext cx="1" cy="937736"/>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7C9E6F-EC58-6DDD-FCC3-EA6602C1085B}"/>
              </a:ext>
            </a:extLst>
          </p:cNvPr>
          <p:cNvCxnSpPr>
            <a:stCxn id="4" idx="2"/>
            <a:endCxn id="5" idx="0"/>
          </p:cNvCxnSpPr>
          <p:nvPr/>
        </p:nvCxnSpPr>
        <p:spPr>
          <a:xfrm>
            <a:off x="2846963" y="3207266"/>
            <a:ext cx="0" cy="937736"/>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16B5B4-4716-1FDA-65C6-ACDE53D8E312}"/>
              </a:ext>
            </a:extLst>
          </p:cNvPr>
          <p:cNvCxnSpPr>
            <a:stCxn id="5" idx="2"/>
            <a:endCxn id="6" idx="0"/>
          </p:cNvCxnSpPr>
          <p:nvPr/>
        </p:nvCxnSpPr>
        <p:spPr>
          <a:xfrm flipH="1">
            <a:off x="2846962" y="4514334"/>
            <a:ext cx="1" cy="941506"/>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32" name="Bevel 31">
            <a:extLst>
              <a:ext uri="{FF2B5EF4-FFF2-40B4-BE49-F238E27FC236}">
                <a16:creationId xmlns:a16="http://schemas.microsoft.com/office/drawing/2014/main" id="{00624BCE-38D4-98FB-A22E-5351A887CF33}"/>
              </a:ext>
            </a:extLst>
          </p:cNvPr>
          <p:cNvSpPr/>
          <p:nvPr/>
        </p:nvSpPr>
        <p:spPr>
          <a:xfrm>
            <a:off x="3382526" y="2096016"/>
            <a:ext cx="1460500" cy="546100"/>
          </a:xfrm>
          <a:prstGeom prst="beve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Compiler</a:t>
            </a:r>
          </a:p>
        </p:txBody>
      </p:sp>
      <p:sp>
        <p:nvSpPr>
          <p:cNvPr id="33" name="Bevel 32">
            <a:extLst>
              <a:ext uri="{FF2B5EF4-FFF2-40B4-BE49-F238E27FC236}">
                <a16:creationId xmlns:a16="http://schemas.microsoft.com/office/drawing/2014/main" id="{C1A84968-64D1-42AE-F3CF-ADB9315AE0C6}"/>
              </a:ext>
            </a:extLst>
          </p:cNvPr>
          <p:cNvSpPr/>
          <p:nvPr/>
        </p:nvSpPr>
        <p:spPr>
          <a:xfrm>
            <a:off x="3382526" y="3403084"/>
            <a:ext cx="1460500" cy="546100"/>
          </a:xfrm>
          <a:prstGeom prst="beve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Assembler</a:t>
            </a:r>
          </a:p>
        </p:txBody>
      </p:sp>
      <p:sp>
        <p:nvSpPr>
          <p:cNvPr id="34" name="Bevel 33">
            <a:extLst>
              <a:ext uri="{FF2B5EF4-FFF2-40B4-BE49-F238E27FC236}">
                <a16:creationId xmlns:a16="http://schemas.microsoft.com/office/drawing/2014/main" id="{FB74B02D-1747-D210-9F99-CD22544EEF5D}"/>
              </a:ext>
            </a:extLst>
          </p:cNvPr>
          <p:cNvSpPr/>
          <p:nvPr/>
        </p:nvSpPr>
        <p:spPr>
          <a:xfrm>
            <a:off x="3382526" y="4710152"/>
            <a:ext cx="1460500" cy="546100"/>
          </a:xfrm>
          <a:prstGeom prst="beve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Linker</a:t>
            </a:r>
          </a:p>
        </p:txBody>
      </p:sp>
      <p:sp>
        <p:nvSpPr>
          <p:cNvPr id="35" name="TextBox 34">
            <a:extLst>
              <a:ext uri="{FF2B5EF4-FFF2-40B4-BE49-F238E27FC236}">
                <a16:creationId xmlns:a16="http://schemas.microsoft.com/office/drawing/2014/main" id="{647CE7A4-AE7A-C7BF-EF36-34B7EF8559A0}"/>
              </a:ext>
            </a:extLst>
          </p:cNvPr>
          <p:cNvSpPr txBox="1"/>
          <p:nvPr/>
        </p:nvSpPr>
        <p:spPr>
          <a:xfrm>
            <a:off x="284898" y="1526043"/>
            <a:ext cx="1577676" cy="369332"/>
          </a:xfrm>
          <a:prstGeom prst="rect">
            <a:avLst/>
          </a:prstGeom>
          <a:noFill/>
        </p:spPr>
        <p:txBody>
          <a:bodyPr wrap="none" rtlCol="0">
            <a:spAutoFit/>
          </a:bodyPr>
          <a:lstStyle/>
          <a:p>
            <a:r>
              <a:rPr lang="en-US" dirty="0">
                <a:solidFill>
                  <a:schemeClr val="bg1">
                    <a:lumMod val="50000"/>
                  </a:schemeClr>
                </a:solidFill>
                <a:latin typeface="Consolas" panose="020B0609020204030204" pitchFamily="49" charset="0"/>
                <a:cs typeface="Consolas" panose="020B0609020204030204" pitchFamily="49" charset="0"/>
              </a:rPr>
              <a:t>source file</a:t>
            </a:r>
          </a:p>
        </p:txBody>
      </p:sp>
      <p:sp>
        <p:nvSpPr>
          <p:cNvPr id="36" name="TextBox 35">
            <a:extLst>
              <a:ext uri="{FF2B5EF4-FFF2-40B4-BE49-F238E27FC236}">
                <a16:creationId xmlns:a16="http://schemas.microsoft.com/office/drawing/2014/main" id="{3024C30B-5A5D-42C5-7F40-2CC4A77D230E}"/>
              </a:ext>
            </a:extLst>
          </p:cNvPr>
          <p:cNvSpPr txBox="1"/>
          <p:nvPr/>
        </p:nvSpPr>
        <p:spPr>
          <a:xfrm>
            <a:off x="284898" y="2837934"/>
            <a:ext cx="1830950" cy="369332"/>
          </a:xfrm>
          <a:prstGeom prst="rect">
            <a:avLst/>
          </a:prstGeom>
          <a:noFill/>
        </p:spPr>
        <p:txBody>
          <a:bodyPr wrap="none" rtlCol="0">
            <a:spAutoFit/>
          </a:bodyPr>
          <a:lstStyle/>
          <a:p>
            <a:r>
              <a:rPr lang="en-US" dirty="0">
                <a:solidFill>
                  <a:schemeClr val="bg1">
                    <a:lumMod val="50000"/>
                  </a:schemeClr>
                </a:solidFill>
                <a:latin typeface="Consolas" panose="020B0609020204030204" pitchFamily="49" charset="0"/>
                <a:cs typeface="Consolas" panose="020B0609020204030204" pitchFamily="49" charset="0"/>
              </a:rPr>
              <a:t>assembly code</a:t>
            </a:r>
          </a:p>
        </p:txBody>
      </p:sp>
      <p:sp>
        <p:nvSpPr>
          <p:cNvPr id="37" name="TextBox 36">
            <a:extLst>
              <a:ext uri="{FF2B5EF4-FFF2-40B4-BE49-F238E27FC236}">
                <a16:creationId xmlns:a16="http://schemas.microsoft.com/office/drawing/2014/main" id="{80DF977B-5851-12AD-F748-A1F237A10984}"/>
              </a:ext>
            </a:extLst>
          </p:cNvPr>
          <p:cNvSpPr txBox="1"/>
          <p:nvPr/>
        </p:nvSpPr>
        <p:spPr>
          <a:xfrm>
            <a:off x="284898" y="4145002"/>
            <a:ext cx="1577676" cy="369332"/>
          </a:xfrm>
          <a:prstGeom prst="rect">
            <a:avLst/>
          </a:prstGeom>
          <a:noFill/>
        </p:spPr>
        <p:txBody>
          <a:bodyPr wrap="none" rtlCol="0">
            <a:spAutoFit/>
          </a:bodyPr>
          <a:lstStyle/>
          <a:p>
            <a:r>
              <a:rPr lang="en-US" dirty="0">
                <a:solidFill>
                  <a:schemeClr val="bg1">
                    <a:lumMod val="50000"/>
                  </a:schemeClr>
                </a:solidFill>
                <a:latin typeface="Consolas" panose="020B0609020204030204" pitchFamily="49" charset="0"/>
                <a:cs typeface="Consolas" panose="020B0609020204030204" pitchFamily="49" charset="0"/>
              </a:rPr>
              <a:t>object file</a:t>
            </a:r>
          </a:p>
        </p:txBody>
      </p:sp>
      <p:sp>
        <p:nvSpPr>
          <p:cNvPr id="38" name="TextBox 37">
            <a:extLst>
              <a:ext uri="{FF2B5EF4-FFF2-40B4-BE49-F238E27FC236}">
                <a16:creationId xmlns:a16="http://schemas.microsoft.com/office/drawing/2014/main" id="{B1CBF8CD-4C2E-83F3-B167-925310C60967}"/>
              </a:ext>
            </a:extLst>
          </p:cNvPr>
          <p:cNvSpPr txBox="1"/>
          <p:nvPr/>
        </p:nvSpPr>
        <p:spPr>
          <a:xfrm>
            <a:off x="284898" y="5452070"/>
            <a:ext cx="1451038" cy="369332"/>
          </a:xfrm>
          <a:prstGeom prst="rect">
            <a:avLst/>
          </a:prstGeom>
          <a:noFill/>
        </p:spPr>
        <p:txBody>
          <a:bodyPr wrap="none" rtlCol="0">
            <a:spAutoFit/>
          </a:bodyPr>
          <a:lstStyle/>
          <a:p>
            <a:r>
              <a:rPr lang="en-US" dirty="0">
                <a:solidFill>
                  <a:schemeClr val="bg1">
                    <a:lumMod val="50000"/>
                  </a:schemeClr>
                </a:solidFill>
                <a:latin typeface="Consolas" panose="020B0609020204030204" pitchFamily="49" charset="0"/>
                <a:cs typeface="Consolas" panose="020B0609020204030204" pitchFamily="49" charset="0"/>
              </a:rPr>
              <a:t>executable</a:t>
            </a:r>
          </a:p>
        </p:txBody>
      </p:sp>
      <p:sp>
        <p:nvSpPr>
          <p:cNvPr id="39" name="TextBox 38">
            <a:extLst>
              <a:ext uri="{FF2B5EF4-FFF2-40B4-BE49-F238E27FC236}">
                <a16:creationId xmlns:a16="http://schemas.microsoft.com/office/drawing/2014/main" id="{02B35425-2C4E-DE3D-AAFE-E7D0F8F57530}"/>
              </a:ext>
            </a:extLst>
          </p:cNvPr>
          <p:cNvSpPr txBox="1"/>
          <p:nvPr/>
        </p:nvSpPr>
        <p:spPr>
          <a:xfrm>
            <a:off x="5673677" y="2179577"/>
            <a:ext cx="3223959" cy="369332"/>
          </a:xfrm>
          <a:prstGeom prst="rect">
            <a:avLst/>
          </a:prstGeom>
          <a:solidFill>
            <a:schemeClr val="bg2"/>
          </a:solidFill>
        </p:spPr>
        <p:txBody>
          <a:bodyPr wrap="none" rtlCol="0">
            <a:spAutoFit/>
          </a:bodyPr>
          <a:lstStyle/>
          <a:p>
            <a:r>
              <a:rPr lang="en-US" dirty="0">
                <a:latin typeface="Consolas" panose="020B0609020204030204" pitchFamily="49" charset="0"/>
                <a:cs typeface="Consolas" panose="020B0609020204030204" pitchFamily="49" charset="0"/>
              </a:rPr>
              <a:t>$ cc1 </a:t>
            </a:r>
            <a:r>
              <a:rPr lang="en-US" dirty="0">
                <a:solidFill>
                  <a:srgbClr val="FF0000"/>
                </a:solidFill>
                <a:latin typeface="Consolas" panose="020B0609020204030204" pitchFamily="49" charset="0"/>
                <a:cs typeface="Consolas" panose="020B0609020204030204" pitchFamily="49" charset="0"/>
              </a:rPr>
              <a:t>-o </a:t>
            </a:r>
            <a:r>
              <a:rPr lang="en-US" dirty="0" err="1">
                <a:solidFill>
                  <a:srgbClr val="FF0000"/>
                </a:solidFill>
                <a:latin typeface="Consolas" panose="020B0609020204030204" pitchFamily="49" charset="0"/>
                <a:cs typeface="Consolas" panose="020B0609020204030204" pitchFamily="49" charset="0"/>
              </a:rPr>
              <a:t>hello.s</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hello.c</a:t>
            </a:r>
            <a:endParaRPr lang="en-US" dirty="0">
              <a:solidFill>
                <a:srgbClr val="FF0000"/>
              </a:solidFill>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E4732151-8957-BD91-C67B-171A5C5662A3}"/>
              </a:ext>
            </a:extLst>
          </p:cNvPr>
          <p:cNvSpPr txBox="1"/>
          <p:nvPr/>
        </p:nvSpPr>
        <p:spPr>
          <a:xfrm>
            <a:off x="5673677" y="3491468"/>
            <a:ext cx="3097323" cy="369332"/>
          </a:xfrm>
          <a:prstGeom prst="rect">
            <a:avLst/>
          </a:prstGeom>
          <a:solidFill>
            <a:schemeClr val="bg2"/>
          </a:solidFill>
        </p:spPr>
        <p:txBody>
          <a:bodyPr wrap="none" rtlCol="0">
            <a:spAutoFit/>
          </a:bodyPr>
          <a:lstStyle/>
          <a:p>
            <a:r>
              <a:rPr lang="en-US" dirty="0">
                <a:latin typeface="Consolas" panose="020B0609020204030204" pitchFamily="49" charset="0"/>
                <a:cs typeface="Consolas" panose="020B0609020204030204" pitchFamily="49" charset="0"/>
              </a:rPr>
              <a:t>$ as </a:t>
            </a:r>
            <a:r>
              <a:rPr lang="en-US" dirty="0">
                <a:solidFill>
                  <a:srgbClr val="FF0000"/>
                </a:solidFill>
                <a:latin typeface="Consolas" panose="020B0609020204030204" pitchFamily="49" charset="0"/>
                <a:cs typeface="Consolas" panose="020B0609020204030204" pitchFamily="49" charset="0"/>
              </a:rPr>
              <a:t>-o </a:t>
            </a:r>
            <a:r>
              <a:rPr lang="en-US" dirty="0" err="1">
                <a:solidFill>
                  <a:srgbClr val="FF0000"/>
                </a:solidFill>
                <a:latin typeface="Consolas" panose="020B0609020204030204" pitchFamily="49" charset="0"/>
                <a:cs typeface="Consolas" panose="020B0609020204030204" pitchFamily="49" charset="0"/>
              </a:rPr>
              <a:t>hello.o</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hello.s</a:t>
            </a:r>
            <a:endParaRPr lang="en-US" dirty="0">
              <a:solidFill>
                <a:srgbClr val="FF0000"/>
              </a:solidFill>
              <a:latin typeface="Consolas" panose="020B0609020204030204" pitchFamily="49" charset="0"/>
              <a:cs typeface="Consolas" panose="020B0609020204030204" pitchFamily="49" charset="0"/>
            </a:endParaRPr>
          </a:p>
        </p:txBody>
      </p:sp>
      <p:sp>
        <p:nvSpPr>
          <p:cNvPr id="43" name="TextBox 42">
            <a:extLst>
              <a:ext uri="{FF2B5EF4-FFF2-40B4-BE49-F238E27FC236}">
                <a16:creationId xmlns:a16="http://schemas.microsoft.com/office/drawing/2014/main" id="{FFE0B5E6-FDDF-1EBC-5E3F-A3F8AE63CE96}"/>
              </a:ext>
            </a:extLst>
          </p:cNvPr>
          <p:cNvSpPr txBox="1"/>
          <p:nvPr/>
        </p:nvSpPr>
        <p:spPr>
          <a:xfrm>
            <a:off x="5673676" y="4355388"/>
            <a:ext cx="6404011" cy="1477328"/>
          </a:xfrm>
          <a:prstGeom prst="rect">
            <a:avLst/>
          </a:prstGeom>
          <a:solidFill>
            <a:schemeClr val="bg2"/>
          </a:solidFill>
        </p:spPr>
        <p:txBody>
          <a:bodyPr wrap="square" rtlCol="0">
            <a:spAutoFit/>
          </a:bodyPr>
          <a:lstStyle/>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ld</a:t>
            </a:r>
            <a:r>
              <a:rPr lang="en-US" dirty="0">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-o hello</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hello.o</a:t>
            </a:r>
            <a:r>
              <a:rPr lang="en-US" dirty="0">
                <a:latin typeface="Consolas" panose="020B0609020204030204" pitchFamily="49" charset="0"/>
                <a:cs typeface="Consolas" panose="020B0609020204030204" pitchFamily="49" charset="0"/>
              </a:rPr>
              <a:t> \</a:t>
            </a:r>
          </a:p>
          <a:p>
            <a:r>
              <a:rPr lang="en-US" dirty="0">
                <a:solidFill>
                  <a:schemeClr val="tx1">
                    <a:lumMod val="75000"/>
                    <a:lumOff val="25000"/>
                  </a:schemeClr>
                </a:solidFill>
                <a:latin typeface="Consolas" panose="020B0609020204030204" pitchFamily="49" charset="0"/>
                <a:cs typeface="Consolas" panose="020B0609020204030204" pitchFamily="49" charset="0"/>
              </a:rPr>
              <a:t>--dynamic-linker=/lib64/ld-linux-x86-64.so.2 </a:t>
            </a:r>
            <a:r>
              <a:rPr lang="en-US" dirty="0" err="1">
                <a:solidFill>
                  <a:schemeClr val="tx1">
                    <a:lumMod val="75000"/>
                    <a:lumOff val="25000"/>
                  </a:schemeClr>
                </a:solidFill>
                <a:latin typeface="Consolas" panose="020B0609020204030204" pitchFamily="49" charset="0"/>
                <a:cs typeface="Consolas" panose="020B0609020204030204" pitchFamily="49" charset="0"/>
              </a:rPr>
              <a:t>hello.o</a:t>
            </a:r>
            <a:r>
              <a:rPr lang="en-US" dirty="0">
                <a:solidFill>
                  <a:schemeClr val="tx1">
                    <a:lumMod val="75000"/>
                    <a:lumOff val="25000"/>
                  </a:schemeClr>
                </a:solidFill>
                <a:latin typeface="Consolas" panose="020B0609020204030204" pitchFamily="49" charset="0"/>
                <a:cs typeface="Consolas" panose="020B0609020204030204" pitchFamily="49" charset="0"/>
              </a:rPr>
              <a:t> /</a:t>
            </a:r>
            <a:r>
              <a:rPr lang="en-US" dirty="0" err="1">
                <a:solidFill>
                  <a:schemeClr val="tx1">
                    <a:lumMod val="75000"/>
                    <a:lumOff val="25000"/>
                  </a:schemeClr>
                </a:solidFill>
                <a:latin typeface="Consolas" panose="020B0609020204030204" pitchFamily="49" charset="0"/>
                <a:cs typeface="Consolas" panose="020B0609020204030204" pitchFamily="49" charset="0"/>
              </a:rPr>
              <a:t>usr</a:t>
            </a:r>
            <a:r>
              <a:rPr lang="en-US" dirty="0">
                <a:solidFill>
                  <a:schemeClr val="tx1">
                    <a:lumMod val="75000"/>
                    <a:lumOff val="25000"/>
                  </a:schemeClr>
                </a:solidFill>
                <a:latin typeface="Consolas" panose="020B0609020204030204" pitchFamily="49" charset="0"/>
                <a:cs typeface="Consolas" panose="020B0609020204030204" pitchFamily="49" charset="0"/>
              </a:rPr>
              <a:t>/lib/x86_64-linux-gnu/crt1.o /</a:t>
            </a:r>
            <a:r>
              <a:rPr lang="en-US" dirty="0" err="1">
                <a:solidFill>
                  <a:schemeClr val="tx1">
                    <a:lumMod val="75000"/>
                    <a:lumOff val="25000"/>
                  </a:schemeClr>
                </a:solidFill>
                <a:latin typeface="Consolas" panose="020B0609020204030204" pitchFamily="49" charset="0"/>
                <a:cs typeface="Consolas" panose="020B0609020204030204" pitchFamily="49" charset="0"/>
              </a:rPr>
              <a:t>usr</a:t>
            </a:r>
            <a:r>
              <a:rPr lang="en-US" dirty="0">
                <a:solidFill>
                  <a:schemeClr val="tx1">
                    <a:lumMod val="75000"/>
                    <a:lumOff val="25000"/>
                  </a:schemeClr>
                </a:solidFill>
                <a:latin typeface="Consolas" panose="020B0609020204030204" pitchFamily="49" charset="0"/>
                <a:cs typeface="Consolas" panose="020B0609020204030204" pitchFamily="49" charset="0"/>
              </a:rPr>
              <a:t>/lib/x86_64-linux-gnu/</a:t>
            </a:r>
            <a:r>
              <a:rPr lang="en-US" dirty="0" err="1">
                <a:solidFill>
                  <a:schemeClr val="tx1">
                    <a:lumMod val="75000"/>
                    <a:lumOff val="25000"/>
                  </a:schemeClr>
                </a:solidFill>
                <a:latin typeface="Consolas" panose="020B0609020204030204" pitchFamily="49" charset="0"/>
                <a:cs typeface="Consolas" panose="020B0609020204030204" pitchFamily="49" charset="0"/>
              </a:rPr>
              <a:t>crti.o</a:t>
            </a:r>
            <a:r>
              <a:rPr lang="en-US" dirty="0">
                <a:solidFill>
                  <a:schemeClr val="tx1">
                    <a:lumMod val="75000"/>
                    <a:lumOff val="25000"/>
                  </a:schemeClr>
                </a:solidFill>
                <a:latin typeface="Consolas" panose="020B0609020204030204" pitchFamily="49" charset="0"/>
                <a:cs typeface="Consolas" panose="020B0609020204030204" pitchFamily="49" charset="0"/>
              </a:rPr>
              <a:t> -lc /</a:t>
            </a:r>
            <a:r>
              <a:rPr lang="en-US" dirty="0" err="1">
                <a:solidFill>
                  <a:schemeClr val="tx1">
                    <a:lumMod val="75000"/>
                    <a:lumOff val="25000"/>
                  </a:schemeClr>
                </a:solidFill>
                <a:latin typeface="Consolas" panose="020B0609020204030204" pitchFamily="49" charset="0"/>
                <a:cs typeface="Consolas" panose="020B0609020204030204" pitchFamily="49" charset="0"/>
              </a:rPr>
              <a:t>usr</a:t>
            </a:r>
            <a:r>
              <a:rPr lang="en-US" dirty="0">
                <a:solidFill>
                  <a:schemeClr val="tx1">
                    <a:lumMod val="75000"/>
                    <a:lumOff val="25000"/>
                  </a:schemeClr>
                </a:solidFill>
                <a:latin typeface="Consolas" panose="020B0609020204030204" pitchFamily="49" charset="0"/>
                <a:cs typeface="Consolas" panose="020B0609020204030204" pitchFamily="49" charset="0"/>
              </a:rPr>
              <a:t>/lib/x86_64-linux-gnu/</a:t>
            </a:r>
            <a:r>
              <a:rPr lang="en-US" dirty="0" err="1">
                <a:solidFill>
                  <a:schemeClr val="tx1">
                    <a:lumMod val="75000"/>
                    <a:lumOff val="25000"/>
                  </a:schemeClr>
                </a:solidFill>
                <a:latin typeface="Consolas" panose="020B0609020204030204" pitchFamily="49" charset="0"/>
                <a:cs typeface="Consolas" panose="020B0609020204030204" pitchFamily="49" charset="0"/>
              </a:rPr>
              <a:t>crtn.o</a:t>
            </a:r>
            <a:endParaRPr lang="en-US" dirty="0">
              <a:solidFill>
                <a:schemeClr val="tx1">
                  <a:lumMod val="75000"/>
                  <a:lumOff val="25000"/>
                </a:schemeClr>
              </a:solidFill>
              <a:latin typeface="Consolas" panose="020B0609020204030204" pitchFamily="49" charset="0"/>
              <a:cs typeface="Consolas" panose="020B0609020204030204" pitchFamily="49" charset="0"/>
            </a:endParaRPr>
          </a:p>
        </p:txBody>
      </p:sp>
      <p:sp>
        <p:nvSpPr>
          <p:cNvPr id="47" name="Bevel 46">
            <a:extLst>
              <a:ext uri="{FF2B5EF4-FFF2-40B4-BE49-F238E27FC236}">
                <a16:creationId xmlns:a16="http://schemas.microsoft.com/office/drawing/2014/main" id="{A796E0D3-2443-7E6D-D383-1F6A409D68C6}"/>
              </a:ext>
            </a:extLst>
          </p:cNvPr>
          <p:cNvSpPr/>
          <p:nvPr/>
        </p:nvSpPr>
        <p:spPr>
          <a:xfrm>
            <a:off x="3382526" y="6017220"/>
            <a:ext cx="1460500" cy="546100"/>
          </a:xfrm>
          <a:prstGeom prst="beve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Loader</a:t>
            </a:r>
          </a:p>
        </p:txBody>
      </p:sp>
      <p:sp>
        <p:nvSpPr>
          <p:cNvPr id="48" name="TextBox 47">
            <a:extLst>
              <a:ext uri="{FF2B5EF4-FFF2-40B4-BE49-F238E27FC236}">
                <a16:creationId xmlns:a16="http://schemas.microsoft.com/office/drawing/2014/main" id="{AA3CE020-98D5-F30B-1CC1-419F5B3B1258}"/>
              </a:ext>
            </a:extLst>
          </p:cNvPr>
          <p:cNvSpPr txBox="1"/>
          <p:nvPr/>
        </p:nvSpPr>
        <p:spPr>
          <a:xfrm>
            <a:off x="5673677" y="6105604"/>
            <a:ext cx="1830950" cy="646331"/>
          </a:xfrm>
          <a:prstGeom prst="rect">
            <a:avLst/>
          </a:prstGeom>
          <a:solidFill>
            <a:schemeClr val="bg2"/>
          </a:solidFill>
        </p:spPr>
        <p:txBody>
          <a:bodyPr wrap="none" rtlCol="0">
            <a:spAutoFit/>
          </a:bodyPr>
          <a:lstStyle/>
          <a:p>
            <a:r>
              <a:rPr lang="en-US" dirty="0">
                <a:latin typeface="Consolas" panose="020B0609020204030204" pitchFamily="49" charset="0"/>
                <a:cs typeface="Consolas" panose="020B0609020204030204" pitchFamily="49" charset="0"/>
              </a:rPr>
              <a:t>$ ./hello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Hello, world!</a:t>
            </a:r>
          </a:p>
        </p:txBody>
      </p:sp>
      <p:sp>
        <p:nvSpPr>
          <p:cNvPr id="49" name="Oval 48">
            <a:extLst>
              <a:ext uri="{FF2B5EF4-FFF2-40B4-BE49-F238E27FC236}">
                <a16:creationId xmlns:a16="http://schemas.microsoft.com/office/drawing/2014/main" id="{33A1F200-19A4-73C1-2CD2-DCEBEDB8CB0B}"/>
              </a:ext>
            </a:extLst>
          </p:cNvPr>
          <p:cNvSpPr/>
          <p:nvPr/>
        </p:nvSpPr>
        <p:spPr>
          <a:xfrm>
            <a:off x="5673677" y="4693942"/>
            <a:ext cx="6404011" cy="1127460"/>
          </a:xfrm>
          <a:prstGeom prst="ellips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592A542-2838-2788-3B11-10CBBE32F616}"/>
              </a:ext>
            </a:extLst>
          </p:cNvPr>
          <p:cNvSpPr txBox="1"/>
          <p:nvPr/>
        </p:nvSpPr>
        <p:spPr>
          <a:xfrm>
            <a:off x="9029391" y="4018484"/>
            <a:ext cx="287771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link necessary *.o files</a:t>
            </a:r>
          </a:p>
        </p:txBody>
      </p:sp>
      <p:cxnSp>
        <p:nvCxnSpPr>
          <p:cNvPr id="52" name="Straight Arrow Connector 51">
            <a:extLst>
              <a:ext uri="{FF2B5EF4-FFF2-40B4-BE49-F238E27FC236}">
                <a16:creationId xmlns:a16="http://schemas.microsoft.com/office/drawing/2014/main" id="{344A9156-4426-F60D-CA95-1C762F40AAFA}"/>
              </a:ext>
            </a:extLst>
          </p:cNvPr>
          <p:cNvCxnSpPr>
            <a:cxnSpLocks/>
          </p:cNvCxnSpPr>
          <p:nvPr/>
        </p:nvCxnSpPr>
        <p:spPr>
          <a:xfrm flipV="1">
            <a:off x="10260570" y="4355388"/>
            <a:ext cx="0" cy="3720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30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down)">
                                      <p:cBhvr>
                                        <p:cTn id="14" dur="500"/>
                                        <p:tgtEl>
                                          <p:spTgt spid="8"/>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p:tgtEl>
                                          <p:spTgt spid="32"/>
                                        </p:tgtEl>
                                        <p:attrNameLst>
                                          <p:attrName>ppt_y</p:attrName>
                                        </p:attrNameLst>
                                      </p:cBhvr>
                                      <p:tavLst>
                                        <p:tav tm="0">
                                          <p:val>
                                            <p:strVal val="#ppt_y-#ppt_h*1.125000"/>
                                          </p:val>
                                        </p:tav>
                                        <p:tav tm="100000">
                                          <p:val>
                                            <p:strVal val="#ppt_y"/>
                                          </p:val>
                                        </p:tav>
                                      </p:tavLst>
                                    </p:anim>
                                    <p:animEffect transition="in" filter="wipe(down)">
                                      <p:cBhvr>
                                        <p:cTn id="18" dur="500"/>
                                        <p:tgtEl>
                                          <p:spTgt spid="32"/>
                                        </p:tgtEl>
                                      </p:cBhvr>
                                    </p:animEffect>
                                  </p:childTnLst>
                                </p:cTn>
                              </p:par>
                              <p:par>
                                <p:cTn id="19" presetID="12" presetClass="entr" presetSubtype="1"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p:tgtEl>
                                          <p:spTgt spid="39"/>
                                        </p:tgtEl>
                                        <p:attrNameLst>
                                          <p:attrName>ppt_y</p:attrName>
                                        </p:attrNameLst>
                                      </p:cBhvr>
                                      <p:tavLst>
                                        <p:tav tm="0">
                                          <p:val>
                                            <p:strVal val="#ppt_y-#ppt_h*1.125000"/>
                                          </p:val>
                                        </p:tav>
                                        <p:tav tm="100000">
                                          <p:val>
                                            <p:strVal val="#ppt_y"/>
                                          </p:val>
                                        </p:tav>
                                      </p:tavLst>
                                    </p:anim>
                                    <p:animEffect transition="in" filter="wipe(down)">
                                      <p:cBhvr>
                                        <p:cTn id="22" dur="500"/>
                                        <p:tgtEl>
                                          <p:spTgt spid="3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ppt_y</p:attrName>
                                        </p:attrNameLst>
                                      </p:cBhvr>
                                      <p:tavLst>
                                        <p:tav tm="0">
                                          <p:val>
                                            <p:strVal val="#ppt_y-#ppt_h*1.125000"/>
                                          </p:val>
                                        </p:tav>
                                        <p:tav tm="100000">
                                          <p:val>
                                            <p:strVal val="#ppt_y"/>
                                          </p:val>
                                        </p:tav>
                                      </p:tavLst>
                                    </p:anim>
                                    <p:animEffect transition="in" filter="wipe(down)">
                                      <p:cBhvr>
                                        <p:cTn id="26" dur="500"/>
                                        <p:tgtEl>
                                          <p:spTgt spid="4"/>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ppt_y</p:attrName>
                                        </p:attrNameLst>
                                      </p:cBhvr>
                                      <p:tavLst>
                                        <p:tav tm="0">
                                          <p:val>
                                            <p:strVal val="#ppt_y-#ppt_h*1.125000"/>
                                          </p:val>
                                        </p:tav>
                                        <p:tav tm="100000">
                                          <p:val>
                                            <p:strVal val="#ppt_y"/>
                                          </p:val>
                                        </p:tav>
                                      </p:tavLst>
                                    </p:anim>
                                    <p:animEffect transition="in" filter="wipe(down)">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p:tgtEl>
                                          <p:spTgt spid="29"/>
                                        </p:tgtEl>
                                        <p:attrNameLst>
                                          <p:attrName>ppt_y</p:attrName>
                                        </p:attrNameLst>
                                      </p:cBhvr>
                                      <p:tavLst>
                                        <p:tav tm="0">
                                          <p:val>
                                            <p:strVal val="#ppt_y-#ppt_h*1.125000"/>
                                          </p:val>
                                        </p:tav>
                                        <p:tav tm="100000">
                                          <p:val>
                                            <p:strVal val="#ppt_y"/>
                                          </p:val>
                                        </p:tav>
                                      </p:tavLst>
                                    </p:anim>
                                    <p:animEffect transition="in" filter="wipe(down)">
                                      <p:cBhvr>
                                        <p:cTn id="36" dur="500"/>
                                        <p:tgtEl>
                                          <p:spTgt spid="29"/>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p:tgtEl>
                                          <p:spTgt spid="37"/>
                                        </p:tgtEl>
                                        <p:attrNameLst>
                                          <p:attrName>ppt_y</p:attrName>
                                        </p:attrNameLst>
                                      </p:cBhvr>
                                      <p:tavLst>
                                        <p:tav tm="0">
                                          <p:val>
                                            <p:strVal val="#ppt_y-#ppt_h*1.125000"/>
                                          </p:val>
                                        </p:tav>
                                        <p:tav tm="100000">
                                          <p:val>
                                            <p:strVal val="#ppt_y"/>
                                          </p:val>
                                        </p:tav>
                                      </p:tavLst>
                                    </p:anim>
                                    <p:animEffect transition="in" filter="wipe(down)">
                                      <p:cBhvr>
                                        <p:cTn id="40" dur="500"/>
                                        <p:tgtEl>
                                          <p:spTgt spid="37"/>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p:tgtEl>
                                          <p:spTgt spid="5"/>
                                        </p:tgtEl>
                                        <p:attrNameLst>
                                          <p:attrName>ppt_y</p:attrName>
                                        </p:attrNameLst>
                                      </p:cBhvr>
                                      <p:tavLst>
                                        <p:tav tm="0">
                                          <p:val>
                                            <p:strVal val="#ppt_y-#ppt_h*1.125000"/>
                                          </p:val>
                                        </p:tav>
                                        <p:tav tm="100000">
                                          <p:val>
                                            <p:strVal val="#ppt_y"/>
                                          </p:val>
                                        </p:tav>
                                      </p:tavLst>
                                    </p:anim>
                                    <p:animEffect transition="in" filter="wipe(down)">
                                      <p:cBhvr>
                                        <p:cTn id="44" dur="500"/>
                                        <p:tgtEl>
                                          <p:spTgt spid="5"/>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p:tgtEl>
                                          <p:spTgt spid="33"/>
                                        </p:tgtEl>
                                        <p:attrNameLst>
                                          <p:attrName>ppt_y</p:attrName>
                                        </p:attrNameLst>
                                      </p:cBhvr>
                                      <p:tavLst>
                                        <p:tav tm="0">
                                          <p:val>
                                            <p:strVal val="#ppt_y-#ppt_h*1.125000"/>
                                          </p:val>
                                        </p:tav>
                                        <p:tav tm="100000">
                                          <p:val>
                                            <p:strVal val="#ppt_y"/>
                                          </p:val>
                                        </p:tav>
                                      </p:tavLst>
                                    </p:anim>
                                    <p:animEffect transition="in" filter="wipe(down)">
                                      <p:cBhvr>
                                        <p:cTn id="48" dur="500"/>
                                        <p:tgtEl>
                                          <p:spTgt spid="33"/>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p:tgtEl>
                                          <p:spTgt spid="40"/>
                                        </p:tgtEl>
                                        <p:attrNameLst>
                                          <p:attrName>ppt_y</p:attrName>
                                        </p:attrNameLst>
                                      </p:cBhvr>
                                      <p:tavLst>
                                        <p:tav tm="0">
                                          <p:val>
                                            <p:strVal val="#ppt_y-#ppt_h*1.125000"/>
                                          </p:val>
                                        </p:tav>
                                        <p:tav tm="100000">
                                          <p:val>
                                            <p:strVal val="#ppt_y"/>
                                          </p:val>
                                        </p:tav>
                                      </p:tavLst>
                                    </p:anim>
                                    <p:animEffect transition="in" filter="wipe(down)">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p:tgtEl>
                                          <p:spTgt spid="31"/>
                                        </p:tgtEl>
                                        <p:attrNameLst>
                                          <p:attrName>ppt_y</p:attrName>
                                        </p:attrNameLst>
                                      </p:cBhvr>
                                      <p:tavLst>
                                        <p:tav tm="0">
                                          <p:val>
                                            <p:strVal val="#ppt_y-#ppt_h*1.125000"/>
                                          </p:val>
                                        </p:tav>
                                        <p:tav tm="100000">
                                          <p:val>
                                            <p:strVal val="#ppt_y"/>
                                          </p:val>
                                        </p:tav>
                                      </p:tavLst>
                                    </p:anim>
                                    <p:animEffect transition="in" filter="wipe(down)">
                                      <p:cBhvr>
                                        <p:cTn id="58" dur="500"/>
                                        <p:tgtEl>
                                          <p:spTgt spid="31"/>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500"/>
                                        <p:tgtEl>
                                          <p:spTgt spid="38"/>
                                        </p:tgtEl>
                                        <p:attrNameLst>
                                          <p:attrName>ppt_y</p:attrName>
                                        </p:attrNameLst>
                                      </p:cBhvr>
                                      <p:tavLst>
                                        <p:tav tm="0">
                                          <p:val>
                                            <p:strVal val="#ppt_y-#ppt_h*1.125000"/>
                                          </p:val>
                                        </p:tav>
                                        <p:tav tm="100000">
                                          <p:val>
                                            <p:strVal val="#ppt_y"/>
                                          </p:val>
                                        </p:tav>
                                      </p:tavLst>
                                    </p:anim>
                                    <p:animEffect transition="in" filter="wipe(down)">
                                      <p:cBhvr>
                                        <p:cTn id="62" dur="500"/>
                                        <p:tgtEl>
                                          <p:spTgt spid="38"/>
                                        </p:tgtEl>
                                      </p:cBhvr>
                                    </p:animEffect>
                                  </p:childTnLst>
                                </p:cTn>
                              </p:par>
                              <p:par>
                                <p:cTn id="63" presetID="12" presetClass="entr" presetSubtype="1"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p:tgtEl>
                                          <p:spTgt spid="6"/>
                                        </p:tgtEl>
                                        <p:attrNameLst>
                                          <p:attrName>ppt_y</p:attrName>
                                        </p:attrNameLst>
                                      </p:cBhvr>
                                      <p:tavLst>
                                        <p:tav tm="0">
                                          <p:val>
                                            <p:strVal val="#ppt_y-#ppt_h*1.125000"/>
                                          </p:val>
                                        </p:tav>
                                        <p:tav tm="100000">
                                          <p:val>
                                            <p:strVal val="#ppt_y"/>
                                          </p:val>
                                        </p:tav>
                                      </p:tavLst>
                                    </p:anim>
                                    <p:animEffect transition="in" filter="wipe(down)">
                                      <p:cBhvr>
                                        <p:cTn id="66" dur="500"/>
                                        <p:tgtEl>
                                          <p:spTgt spid="6"/>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p:tgtEl>
                                          <p:spTgt spid="34"/>
                                        </p:tgtEl>
                                        <p:attrNameLst>
                                          <p:attrName>ppt_y</p:attrName>
                                        </p:attrNameLst>
                                      </p:cBhvr>
                                      <p:tavLst>
                                        <p:tav tm="0">
                                          <p:val>
                                            <p:strVal val="#ppt_y-#ppt_h*1.125000"/>
                                          </p:val>
                                        </p:tav>
                                        <p:tav tm="100000">
                                          <p:val>
                                            <p:strVal val="#ppt_y"/>
                                          </p:val>
                                        </p:tav>
                                      </p:tavLst>
                                    </p:anim>
                                    <p:animEffect transition="in" filter="wipe(down)">
                                      <p:cBhvr>
                                        <p:cTn id="70" dur="500"/>
                                        <p:tgtEl>
                                          <p:spTgt spid="34"/>
                                        </p:tgtEl>
                                      </p:cBhvr>
                                    </p:animEffect>
                                  </p:childTnLst>
                                </p:cTn>
                              </p:par>
                              <p:par>
                                <p:cTn id="71" presetID="12" presetClass="entr" presetSubtype="1"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 calcmode="lin" valueType="num">
                                      <p:cBhvr additive="base">
                                        <p:cTn id="73" dur="500"/>
                                        <p:tgtEl>
                                          <p:spTgt spid="43"/>
                                        </p:tgtEl>
                                        <p:attrNameLst>
                                          <p:attrName>ppt_y</p:attrName>
                                        </p:attrNameLst>
                                      </p:cBhvr>
                                      <p:tavLst>
                                        <p:tav tm="0">
                                          <p:val>
                                            <p:strVal val="#ppt_y-#ppt_h*1.125000"/>
                                          </p:val>
                                        </p:tav>
                                        <p:tav tm="100000">
                                          <p:val>
                                            <p:strVal val="#ppt_y"/>
                                          </p:val>
                                        </p:tav>
                                      </p:tavLst>
                                    </p:anim>
                                    <p:animEffect transition="in" filter="wipe(down)">
                                      <p:cBhvr>
                                        <p:cTn id="74" dur="500"/>
                                        <p:tgtEl>
                                          <p:spTgt spid="43"/>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additive="base">
                                        <p:cTn id="87" dur="500" fill="hold"/>
                                        <p:tgtEl>
                                          <p:spTgt spid="50"/>
                                        </p:tgtEl>
                                        <p:attrNameLst>
                                          <p:attrName>ppt_x</p:attrName>
                                        </p:attrNameLst>
                                      </p:cBhvr>
                                      <p:tavLst>
                                        <p:tav tm="0">
                                          <p:val>
                                            <p:strVal val="#ppt_x"/>
                                          </p:val>
                                        </p:tav>
                                        <p:tav tm="100000">
                                          <p:val>
                                            <p:strVal val="#ppt_x"/>
                                          </p:val>
                                        </p:tav>
                                      </p:tavLst>
                                    </p:anim>
                                    <p:anim calcmode="lin" valueType="num">
                                      <p:cBhvr additive="base">
                                        <p:cTn id="8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2" presetClass="entr" presetSubtype="1" fill="hold" grpId="0" nodeType="clickEffect">
                                  <p:stCondLst>
                                    <p:cond delay="0"/>
                                  </p:stCondLst>
                                  <p:childTnLst>
                                    <p:set>
                                      <p:cBhvr>
                                        <p:cTn id="92" dur="1" fill="hold">
                                          <p:stCondLst>
                                            <p:cond delay="0"/>
                                          </p:stCondLst>
                                        </p:cTn>
                                        <p:tgtEl>
                                          <p:spTgt spid="47"/>
                                        </p:tgtEl>
                                        <p:attrNameLst>
                                          <p:attrName>style.visibility</p:attrName>
                                        </p:attrNameLst>
                                      </p:cBhvr>
                                      <p:to>
                                        <p:strVal val="visible"/>
                                      </p:to>
                                    </p:set>
                                    <p:anim calcmode="lin" valueType="num">
                                      <p:cBhvr additive="base">
                                        <p:cTn id="93" dur="500"/>
                                        <p:tgtEl>
                                          <p:spTgt spid="47"/>
                                        </p:tgtEl>
                                        <p:attrNameLst>
                                          <p:attrName>ppt_y</p:attrName>
                                        </p:attrNameLst>
                                      </p:cBhvr>
                                      <p:tavLst>
                                        <p:tav tm="0">
                                          <p:val>
                                            <p:strVal val="#ppt_y-#ppt_h*1.125000"/>
                                          </p:val>
                                        </p:tav>
                                        <p:tav tm="100000">
                                          <p:val>
                                            <p:strVal val="#ppt_y"/>
                                          </p:val>
                                        </p:tav>
                                      </p:tavLst>
                                    </p:anim>
                                    <p:animEffect transition="in" filter="wipe(down)">
                                      <p:cBhvr>
                                        <p:cTn id="94" dur="500"/>
                                        <p:tgtEl>
                                          <p:spTgt spid="47"/>
                                        </p:tgtEl>
                                      </p:cBhvr>
                                    </p:animEffect>
                                  </p:childTnLst>
                                </p:cTn>
                              </p:par>
                              <p:par>
                                <p:cTn id="95" presetID="12" presetClass="entr" presetSubtype="1"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500"/>
                                        <p:tgtEl>
                                          <p:spTgt spid="48"/>
                                        </p:tgtEl>
                                        <p:attrNameLst>
                                          <p:attrName>ppt_y</p:attrName>
                                        </p:attrNameLst>
                                      </p:cBhvr>
                                      <p:tavLst>
                                        <p:tav tm="0">
                                          <p:val>
                                            <p:strVal val="#ppt_y-#ppt_h*1.125000"/>
                                          </p:val>
                                        </p:tav>
                                        <p:tav tm="100000">
                                          <p:val>
                                            <p:strVal val="#ppt_y"/>
                                          </p:val>
                                        </p:tav>
                                      </p:tavLst>
                                    </p:anim>
                                    <p:animEffect transition="in" filter="wipe(down)">
                                      <p:cBhvr>
                                        <p:cTn id="9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32" grpId="0" animBg="1"/>
      <p:bldP spid="33" grpId="0" animBg="1"/>
      <p:bldP spid="34" grpId="0" animBg="1"/>
      <p:bldP spid="35" grpId="0"/>
      <p:bldP spid="36" grpId="0"/>
      <p:bldP spid="37" grpId="0"/>
      <p:bldP spid="38" grpId="0"/>
      <p:bldP spid="39" grpId="0" animBg="1"/>
      <p:bldP spid="40" grpId="0" animBg="1"/>
      <p:bldP spid="43" grpId="0" animBg="1"/>
      <p:bldP spid="47" grpId="0" animBg="1"/>
      <p:bldP spid="48" grpId="0" animBg="1"/>
      <p:bldP spid="49" grpId="0" animBg="1"/>
      <p:bldP spid="5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编译过程</a:t>
            </a:r>
          </a:p>
        </p:txBody>
      </p:sp>
      <p:sp>
        <p:nvSpPr>
          <p:cNvPr id="3" name="TextBox 2">
            <a:extLst>
              <a:ext uri="{FF2B5EF4-FFF2-40B4-BE49-F238E27FC236}">
                <a16:creationId xmlns:a16="http://schemas.microsoft.com/office/drawing/2014/main" id="{B8A2B295-2326-EE4D-3846-175253DD4CB9}"/>
              </a:ext>
            </a:extLst>
          </p:cNvPr>
          <p:cNvSpPr txBox="1"/>
          <p:nvPr/>
        </p:nvSpPr>
        <p:spPr>
          <a:xfrm>
            <a:off x="2311400" y="1530866"/>
            <a:ext cx="1071127" cy="369332"/>
          </a:xfrm>
          <a:prstGeom prst="rect">
            <a:avLst/>
          </a:prstGeom>
          <a:noFill/>
          <a:ln>
            <a:solidFill>
              <a:schemeClr val="tx1"/>
            </a:solidFill>
          </a:ln>
        </p:spPr>
        <p:txBody>
          <a:bodyPr wrap="none" rtlCol="0">
            <a:spAutoFit/>
          </a:bodyPr>
          <a:lstStyle/>
          <a:p>
            <a:r>
              <a:rPr lang="en-US" dirty="0" err="1">
                <a:latin typeface="Consolas" panose="020B0609020204030204" pitchFamily="49" charset="0"/>
                <a:cs typeface="Consolas" panose="020B0609020204030204" pitchFamily="49" charset="0"/>
              </a:rPr>
              <a:t>hello.c</a:t>
            </a:r>
            <a:endParaRPr lang="en-US" dirty="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7A9BDD6B-C0C3-088C-D748-1871F4657349}"/>
              </a:ext>
            </a:extLst>
          </p:cNvPr>
          <p:cNvSpPr txBox="1"/>
          <p:nvPr/>
        </p:nvSpPr>
        <p:spPr>
          <a:xfrm>
            <a:off x="2311399" y="2837934"/>
            <a:ext cx="1071127" cy="369332"/>
          </a:xfrm>
          <a:prstGeom prst="rect">
            <a:avLst/>
          </a:prstGeom>
          <a:noFill/>
          <a:ln>
            <a:solidFill>
              <a:schemeClr val="tx1"/>
            </a:solidFill>
          </a:ln>
        </p:spPr>
        <p:txBody>
          <a:bodyPr wrap="none" rtlCol="0">
            <a:spAutoFit/>
          </a:bodyPr>
          <a:lstStyle/>
          <a:p>
            <a:r>
              <a:rPr lang="en-US" dirty="0" err="1">
                <a:latin typeface="Consolas" panose="020B0609020204030204" pitchFamily="49" charset="0"/>
                <a:cs typeface="Consolas" panose="020B0609020204030204" pitchFamily="49" charset="0"/>
              </a:rPr>
              <a:t>hello.s</a:t>
            </a:r>
            <a:endParaRPr lang="en-US"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CE0AC4D6-9AC9-0E99-D5EE-EE5D0BD7877F}"/>
              </a:ext>
            </a:extLst>
          </p:cNvPr>
          <p:cNvSpPr txBox="1"/>
          <p:nvPr/>
        </p:nvSpPr>
        <p:spPr>
          <a:xfrm>
            <a:off x="2311399" y="4145002"/>
            <a:ext cx="1071127" cy="369332"/>
          </a:xfrm>
          <a:prstGeom prst="rect">
            <a:avLst/>
          </a:prstGeom>
          <a:noFill/>
          <a:ln>
            <a:solidFill>
              <a:schemeClr val="tx1"/>
            </a:solidFill>
          </a:ln>
        </p:spPr>
        <p:txBody>
          <a:bodyPr wrap="none" rtlCol="0">
            <a:spAutoFit/>
          </a:bodyPr>
          <a:lstStyle/>
          <a:p>
            <a:r>
              <a:rPr lang="en-US" dirty="0" err="1">
                <a:latin typeface="Consolas" panose="020B0609020204030204" pitchFamily="49" charset="0"/>
                <a:cs typeface="Consolas" panose="020B0609020204030204" pitchFamily="49" charset="0"/>
              </a:rPr>
              <a:t>hello.o</a:t>
            </a:r>
            <a:endParaRPr lang="en-US"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835A752-307D-38F8-5AE9-EE2965C5816A}"/>
              </a:ext>
            </a:extLst>
          </p:cNvPr>
          <p:cNvSpPr txBox="1"/>
          <p:nvPr/>
        </p:nvSpPr>
        <p:spPr>
          <a:xfrm>
            <a:off x="2438035" y="5455840"/>
            <a:ext cx="817853" cy="369332"/>
          </a:xfrm>
          <a:prstGeom prst="rect">
            <a:avLst/>
          </a:prstGeom>
          <a:noFill/>
          <a:ln>
            <a:solidFill>
              <a:schemeClr val="tx1"/>
            </a:solidFill>
          </a:ln>
        </p:spPr>
        <p:txBody>
          <a:bodyPr wrap="none" rtlCol="0">
            <a:spAutoFit/>
          </a:bodyPr>
          <a:lstStyle/>
          <a:p>
            <a:r>
              <a:rPr lang="en-US" dirty="0">
                <a:latin typeface="Consolas" panose="020B0609020204030204" pitchFamily="49" charset="0"/>
                <a:cs typeface="Consolas" panose="020B0609020204030204" pitchFamily="49" charset="0"/>
              </a:rPr>
              <a:t>hello</a:t>
            </a:r>
          </a:p>
        </p:txBody>
      </p:sp>
      <p:cxnSp>
        <p:nvCxnSpPr>
          <p:cNvPr id="8" name="Straight Arrow Connector 7">
            <a:extLst>
              <a:ext uri="{FF2B5EF4-FFF2-40B4-BE49-F238E27FC236}">
                <a16:creationId xmlns:a16="http://schemas.microsoft.com/office/drawing/2014/main" id="{56D06331-A303-4E33-1358-416C701C202B}"/>
              </a:ext>
            </a:extLst>
          </p:cNvPr>
          <p:cNvCxnSpPr>
            <a:stCxn id="3" idx="2"/>
            <a:endCxn id="4" idx="0"/>
          </p:cNvCxnSpPr>
          <p:nvPr/>
        </p:nvCxnSpPr>
        <p:spPr>
          <a:xfrm flipH="1">
            <a:off x="2846963" y="1900198"/>
            <a:ext cx="1" cy="937736"/>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7C9E6F-EC58-6DDD-FCC3-EA6602C1085B}"/>
              </a:ext>
            </a:extLst>
          </p:cNvPr>
          <p:cNvCxnSpPr>
            <a:stCxn id="4" idx="2"/>
            <a:endCxn id="5" idx="0"/>
          </p:cNvCxnSpPr>
          <p:nvPr/>
        </p:nvCxnSpPr>
        <p:spPr>
          <a:xfrm>
            <a:off x="2846963" y="3207266"/>
            <a:ext cx="0" cy="937736"/>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16B5B4-4716-1FDA-65C6-ACDE53D8E312}"/>
              </a:ext>
            </a:extLst>
          </p:cNvPr>
          <p:cNvCxnSpPr>
            <a:stCxn id="5" idx="2"/>
            <a:endCxn id="6" idx="0"/>
          </p:cNvCxnSpPr>
          <p:nvPr/>
        </p:nvCxnSpPr>
        <p:spPr>
          <a:xfrm flipH="1">
            <a:off x="2846962" y="4514334"/>
            <a:ext cx="1" cy="941506"/>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32" name="Bevel 31">
            <a:extLst>
              <a:ext uri="{FF2B5EF4-FFF2-40B4-BE49-F238E27FC236}">
                <a16:creationId xmlns:a16="http://schemas.microsoft.com/office/drawing/2014/main" id="{00624BCE-38D4-98FB-A22E-5351A887CF33}"/>
              </a:ext>
            </a:extLst>
          </p:cNvPr>
          <p:cNvSpPr/>
          <p:nvPr/>
        </p:nvSpPr>
        <p:spPr>
          <a:xfrm>
            <a:off x="3382526" y="2096016"/>
            <a:ext cx="1460500" cy="546100"/>
          </a:xfrm>
          <a:prstGeom prst="beve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latin typeface="Consolas" panose="020B0609020204030204" pitchFamily="49" charset="0"/>
                <a:cs typeface="Consolas" panose="020B0609020204030204" pitchFamily="49" charset="0"/>
              </a:rPr>
              <a:t>编译器</a:t>
            </a:r>
            <a:endParaRPr lang="en-US" dirty="0">
              <a:latin typeface="Consolas" panose="020B0609020204030204" pitchFamily="49" charset="0"/>
              <a:cs typeface="Consolas" panose="020B0609020204030204" pitchFamily="49" charset="0"/>
            </a:endParaRPr>
          </a:p>
        </p:txBody>
      </p:sp>
      <p:sp>
        <p:nvSpPr>
          <p:cNvPr id="33" name="Bevel 32">
            <a:extLst>
              <a:ext uri="{FF2B5EF4-FFF2-40B4-BE49-F238E27FC236}">
                <a16:creationId xmlns:a16="http://schemas.microsoft.com/office/drawing/2014/main" id="{C1A84968-64D1-42AE-F3CF-ADB9315AE0C6}"/>
              </a:ext>
            </a:extLst>
          </p:cNvPr>
          <p:cNvSpPr/>
          <p:nvPr/>
        </p:nvSpPr>
        <p:spPr>
          <a:xfrm>
            <a:off x="3382526" y="3403084"/>
            <a:ext cx="1460500" cy="546100"/>
          </a:xfrm>
          <a:prstGeom prst="beve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latin typeface="Consolas" panose="020B0609020204030204" pitchFamily="49" charset="0"/>
                <a:cs typeface="Consolas" panose="020B0609020204030204" pitchFamily="49" charset="0"/>
              </a:rPr>
              <a:t>汇编器</a:t>
            </a:r>
            <a:endParaRPr lang="en-US" dirty="0">
              <a:latin typeface="Consolas" panose="020B0609020204030204" pitchFamily="49" charset="0"/>
              <a:cs typeface="Consolas" panose="020B0609020204030204" pitchFamily="49" charset="0"/>
            </a:endParaRPr>
          </a:p>
        </p:txBody>
      </p:sp>
      <p:sp>
        <p:nvSpPr>
          <p:cNvPr id="34" name="Bevel 33">
            <a:extLst>
              <a:ext uri="{FF2B5EF4-FFF2-40B4-BE49-F238E27FC236}">
                <a16:creationId xmlns:a16="http://schemas.microsoft.com/office/drawing/2014/main" id="{FB74B02D-1747-D210-9F99-CD22544EEF5D}"/>
              </a:ext>
            </a:extLst>
          </p:cNvPr>
          <p:cNvSpPr/>
          <p:nvPr/>
        </p:nvSpPr>
        <p:spPr>
          <a:xfrm>
            <a:off x="3382526" y="4710152"/>
            <a:ext cx="1460500" cy="546100"/>
          </a:xfrm>
          <a:prstGeom prst="beve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latin typeface="Consolas" panose="020B0609020204030204" pitchFamily="49" charset="0"/>
                <a:cs typeface="Consolas" panose="020B0609020204030204" pitchFamily="49" charset="0"/>
              </a:rPr>
              <a:t>链接器</a:t>
            </a:r>
            <a:endParaRPr lang="en-US"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47CE7A4-AE7A-C7BF-EF36-34B7EF8559A0}"/>
              </a:ext>
            </a:extLst>
          </p:cNvPr>
          <p:cNvSpPr txBox="1"/>
          <p:nvPr/>
        </p:nvSpPr>
        <p:spPr>
          <a:xfrm>
            <a:off x="284898" y="1526043"/>
            <a:ext cx="877163" cy="369332"/>
          </a:xfrm>
          <a:prstGeom prst="rect">
            <a:avLst/>
          </a:prstGeom>
          <a:noFill/>
        </p:spPr>
        <p:txBody>
          <a:bodyPr wrap="none" rtlCol="0">
            <a:spAutoFit/>
          </a:bodyPr>
          <a:lstStyle/>
          <a:p>
            <a:r>
              <a:rPr lang="en-US" dirty="0" err="1">
                <a:solidFill>
                  <a:schemeClr val="bg1">
                    <a:lumMod val="50000"/>
                  </a:schemeClr>
                </a:solidFill>
                <a:latin typeface="Consolas" panose="020B0609020204030204" pitchFamily="49" charset="0"/>
                <a:cs typeface="Consolas" panose="020B0609020204030204" pitchFamily="49" charset="0"/>
              </a:rPr>
              <a:t>源文件</a:t>
            </a:r>
            <a:endParaRPr lang="en-US" dirty="0">
              <a:solidFill>
                <a:schemeClr val="bg1">
                  <a:lumMod val="50000"/>
                </a:schemeClr>
              </a:solidFill>
              <a:latin typeface="Consolas" panose="020B0609020204030204" pitchFamily="49" charset="0"/>
              <a:cs typeface="Consolas" panose="020B0609020204030204" pitchFamily="49" charset="0"/>
            </a:endParaRPr>
          </a:p>
        </p:txBody>
      </p:sp>
      <p:sp>
        <p:nvSpPr>
          <p:cNvPr id="36" name="TextBox 35">
            <a:extLst>
              <a:ext uri="{FF2B5EF4-FFF2-40B4-BE49-F238E27FC236}">
                <a16:creationId xmlns:a16="http://schemas.microsoft.com/office/drawing/2014/main" id="{3024C30B-5A5D-42C5-7F40-2CC4A77D230E}"/>
              </a:ext>
            </a:extLst>
          </p:cNvPr>
          <p:cNvSpPr txBox="1"/>
          <p:nvPr/>
        </p:nvSpPr>
        <p:spPr>
          <a:xfrm>
            <a:off x="284898" y="2837934"/>
            <a:ext cx="1107996" cy="369332"/>
          </a:xfrm>
          <a:prstGeom prst="rect">
            <a:avLst/>
          </a:prstGeom>
          <a:noFill/>
        </p:spPr>
        <p:txBody>
          <a:bodyPr wrap="none" rtlCol="0">
            <a:spAutoFit/>
          </a:bodyPr>
          <a:lstStyle/>
          <a:p>
            <a:r>
              <a:rPr lang="en-US" dirty="0" err="1">
                <a:solidFill>
                  <a:schemeClr val="bg1">
                    <a:lumMod val="50000"/>
                  </a:schemeClr>
                </a:solidFill>
                <a:latin typeface="Consolas" panose="020B0609020204030204" pitchFamily="49" charset="0"/>
                <a:cs typeface="Consolas" panose="020B0609020204030204" pitchFamily="49" charset="0"/>
              </a:rPr>
              <a:t>汇编文件</a:t>
            </a:r>
            <a:endParaRPr lang="en-US" dirty="0">
              <a:solidFill>
                <a:schemeClr val="bg1">
                  <a:lumMod val="50000"/>
                </a:schemeClr>
              </a:solidFill>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80DF977B-5851-12AD-F748-A1F237A10984}"/>
              </a:ext>
            </a:extLst>
          </p:cNvPr>
          <p:cNvSpPr txBox="1"/>
          <p:nvPr/>
        </p:nvSpPr>
        <p:spPr>
          <a:xfrm>
            <a:off x="284898" y="4145002"/>
            <a:ext cx="1107996" cy="369332"/>
          </a:xfrm>
          <a:prstGeom prst="rect">
            <a:avLst/>
          </a:prstGeom>
          <a:noFill/>
        </p:spPr>
        <p:txBody>
          <a:bodyPr wrap="none" rtlCol="0">
            <a:spAutoFit/>
          </a:bodyPr>
          <a:lstStyle/>
          <a:p>
            <a:r>
              <a:rPr lang="en-US" dirty="0" err="1">
                <a:solidFill>
                  <a:schemeClr val="bg1">
                    <a:lumMod val="50000"/>
                  </a:schemeClr>
                </a:solidFill>
                <a:latin typeface="Consolas" panose="020B0609020204030204" pitchFamily="49" charset="0"/>
                <a:cs typeface="Consolas" panose="020B0609020204030204" pitchFamily="49" charset="0"/>
              </a:rPr>
              <a:t>目标文件</a:t>
            </a:r>
            <a:endParaRPr lang="en-US" dirty="0">
              <a:solidFill>
                <a:schemeClr val="bg1">
                  <a:lumMod val="50000"/>
                </a:schemeClr>
              </a:solidFill>
              <a:latin typeface="Consolas" panose="020B0609020204030204" pitchFamily="49" charset="0"/>
              <a:cs typeface="Consolas" panose="020B0609020204030204" pitchFamily="49" charset="0"/>
            </a:endParaRPr>
          </a:p>
        </p:txBody>
      </p:sp>
      <p:sp>
        <p:nvSpPr>
          <p:cNvPr id="38" name="TextBox 37">
            <a:extLst>
              <a:ext uri="{FF2B5EF4-FFF2-40B4-BE49-F238E27FC236}">
                <a16:creationId xmlns:a16="http://schemas.microsoft.com/office/drawing/2014/main" id="{B1CBF8CD-4C2E-83F3-B167-925310C60967}"/>
              </a:ext>
            </a:extLst>
          </p:cNvPr>
          <p:cNvSpPr txBox="1"/>
          <p:nvPr/>
        </p:nvSpPr>
        <p:spPr>
          <a:xfrm>
            <a:off x="284898" y="5452070"/>
            <a:ext cx="1338828" cy="369332"/>
          </a:xfrm>
          <a:prstGeom prst="rect">
            <a:avLst/>
          </a:prstGeom>
          <a:noFill/>
        </p:spPr>
        <p:txBody>
          <a:bodyPr wrap="none" rtlCol="0">
            <a:spAutoFit/>
          </a:bodyPr>
          <a:lstStyle/>
          <a:p>
            <a:r>
              <a:rPr lang="en-US" dirty="0" err="1">
                <a:solidFill>
                  <a:schemeClr val="bg1">
                    <a:lumMod val="50000"/>
                  </a:schemeClr>
                </a:solidFill>
                <a:latin typeface="Consolas" panose="020B0609020204030204" pitchFamily="49" charset="0"/>
                <a:cs typeface="Consolas" panose="020B0609020204030204" pitchFamily="49" charset="0"/>
              </a:rPr>
              <a:t>可执行文件</a:t>
            </a:r>
            <a:endParaRPr lang="en-US" dirty="0">
              <a:solidFill>
                <a:schemeClr val="bg1">
                  <a:lumMod val="50000"/>
                </a:schemeClr>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02B35425-2C4E-DE3D-AAFE-E7D0F8F57530}"/>
              </a:ext>
            </a:extLst>
          </p:cNvPr>
          <p:cNvSpPr txBox="1"/>
          <p:nvPr/>
        </p:nvSpPr>
        <p:spPr>
          <a:xfrm>
            <a:off x="5673677" y="2179577"/>
            <a:ext cx="3223959" cy="369332"/>
          </a:xfrm>
          <a:prstGeom prst="rect">
            <a:avLst/>
          </a:prstGeom>
          <a:solidFill>
            <a:schemeClr val="bg2"/>
          </a:solidFill>
        </p:spPr>
        <p:txBody>
          <a:bodyPr wrap="none" rtlCol="0">
            <a:spAutoFit/>
          </a:bodyPr>
          <a:lstStyle/>
          <a:p>
            <a:r>
              <a:rPr lang="en-US" dirty="0">
                <a:latin typeface="Consolas" panose="020B0609020204030204" pitchFamily="49" charset="0"/>
                <a:cs typeface="Consolas" panose="020B0609020204030204" pitchFamily="49" charset="0"/>
              </a:rPr>
              <a:t>$ cc1 </a:t>
            </a:r>
            <a:r>
              <a:rPr lang="en-US" dirty="0">
                <a:solidFill>
                  <a:srgbClr val="FF0000"/>
                </a:solidFill>
                <a:latin typeface="Consolas" panose="020B0609020204030204" pitchFamily="49" charset="0"/>
                <a:cs typeface="Consolas" panose="020B0609020204030204" pitchFamily="49" charset="0"/>
              </a:rPr>
              <a:t>-o </a:t>
            </a:r>
            <a:r>
              <a:rPr lang="en-US" dirty="0" err="1">
                <a:solidFill>
                  <a:srgbClr val="FF0000"/>
                </a:solidFill>
                <a:latin typeface="Consolas" panose="020B0609020204030204" pitchFamily="49" charset="0"/>
                <a:cs typeface="Consolas" panose="020B0609020204030204" pitchFamily="49" charset="0"/>
              </a:rPr>
              <a:t>hello.s</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hello.c</a:t>
            </a:r>
            <a:endParaRPr lang="en-US" dirty="0">
              <a:solidFill>
                <a:srgbClr val="FF0000"/>
              </a:solidFill>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E4732151-8957-BD91-C67B-171A5C5662A3}"/>
              </a:ext>
            </a:extLst>
          </p:cNvPr>
          <p:cNvSpPr txBox="1"/>
          <p:nvPr/>
        </p:nvSpPr>
        <p:spPr>
          <a:xfrm>
            <a:off x="5673677" y="3491468"/>
            <a:ext cx="3097323" cy="369332"/>
          </a:xfrm>
          <a:prstGeom prst="rect">
            <a:avLst/>
          </a:prstGeom>
          <a:solidFill>
            <a:schemeClr val="bg2"/>
          </a:solidFill>
        </p:spPr>
        <p:txBody>
          <a:bodyPr wrap="none" rtlCol="0">
            <a:spAutoFit/>
          </a:bodyPr>
          <a:lstStyle/>
          <a:p>
            <a:r>
              <a:rPr lang="en-US" dirty="0">
                <a:latin typeface="Consolas" panose="020B0609020204030204" pitchFamily="49" charset="0"/>
                <a:cs typeface="Consolas" panose="020B0609020204030204" pitchFamily="49" charset="0"/>
              </a:rPr>
              <a:t>$ as </a:t>
            </a:r>
            <a:r>
              <a:rPr lang="en-US" dirty="0">
                <a:solidFill>
                  <a:srgbClr val="FF0000"/>
                </a:solidFill>
                <a:latin typeface="Consolas" panose="020B0609020204030204" pitchFamily="49" charset="0"/>
                <a:cs typeface="Consolas" panose="020B0609020204030204" pitchFamily="49" charset="0"/>
              </a:rPr>
              <a:t>-o </a:t>
            </a:r>
            <a:r>
              <a:rPr lang="en-US" dirty="0" err="1">
                <a:solidFill>
                  <a:srgbClr val="FF0000"/>
                </a:solidFill>
                <a:latin typeface="Consolas" panose="020B0609020204030204" pitchFamily="49" charset="0"/>
                <a:cs typeface="Consolas" panose="020B0609020204030204" pitchFamily="49" charset="0"/>
              </a:rPr>
              <a:t>hello.o</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hello.s</a:t>
            </a:r>
            <a:endParaRPr lang="en-US" dirty="0">
              <a:solidFill>
                <a:srgbClr val="FF0000"/>
              </a:solidFill>
              <a:latin typeface="Consolas" panose="020B0609020204030204" pitchFamily="49" charset="0"/>
              <a:cs typeface="Consolas" panose="020B0609020204030204" pitchFamily="49" charset="0"/>
            </a:endParaRPr>
          </a:p>
        </p:txBody>
      </p:sp>
      <p:sp>
        <p:nvSpPr>
          <p:cNvPr id="43" name="TextBox 42">
            <a:extLst>
              <a:ext uri="{FF2B5EF4-FFF2-40B4-BE49-F238E27FC236}">
                <a16:creationId xmlns:a16="http://schemas.microsoft.com/office/drawing/2014/main" id="{FFE0B5E6-FDDF-1EBC-5E3F-A3F8AE63CE96}"/>
              </a:ext>
            </a:extLst>
          </p:cNvPr>
          <p:cNvSpPr txBox="1"/>
          <p:nvPr/>
        </p:nvSpPr>
        <p:spPr>
          <a:xfrm>
            <a:off x="5673676" y="4355388"/>
            <a:ext cx="6404011" cy="1477328"/>
          </a:xfrm>
          <a:prstGeom prst="rect">
            <a:avLst/>
          </a:prstGeom>
          <a:solidFill>
            <a:schemeClr val="bg2"/>
          </a:solidFill>
        </p:spPr>
        <p:txBody>
          <a:bodyPr wrap="square" rtlCol="0">
            <a:spAutoFit/>
          </a:bodyPr>
          <a:lstStyle/>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ld</a:t>
            </a:r>
            <a:r>
              <a:rPr lang="en-US" dirty="0">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-o hello</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hello.o</a:t>
            </a:r>
            <a:r>
              <a:rPr lang="en-US" dirty="0">
                <a:latin typeface="Consolas" panose="020B0609020204030204" pitchFamily="49" charset="0"/>
                <a:cs typeface="Consolas" panose="020B0609020204030204" pitchFamily="49" charset="0"/>
              </a:rPr>
              <a:t> \</a:t>
            </a:r>
          </a:p>
          <a:p>
            <a:r>
              <a:rPr lang="en-US" dirty="0">
                <a:solidFill>
                  <a:schemeClr val="tx1">
                    <a:lumMod val="75000"/>
                    <a:lumOff val="25000"/>
                  </a:schemeClr>
                </a:solidFill>
                <a:latin typeface="Consolas" panose="020B0609020204030204" pitchFamily="49" charset="0"/>
                <a:cs typeface="Consolas" panose="020B0609020204030204" pitchFamily="49" charset="0"/>
              </a:rPr>
              <a:t>--dynamic-linker=/lib64/ld-linux-x86-64.so.2 </a:t>
            </a:r>
            <a:r>
              <a:rPr lang="en-US" dirty="0" err="1">
                <a:solidFill>
                  <a:schemeClr val="tx1">
                    <a:lumMod val="75000"/>
                    <a:lumOff val="25000"/>
                  </a:schemeClr>
                </a:solidFill>
                <a:latin typeface="Consolas" panose="020B0609020204030204" pitchFamily="49" charset="0"/>
                <a:cs typeface="Consolas" panose="020B0609020204030204" pitchFamily="49" charset="0"/>
              </a:rPr>
              <a:t>hello.o</a:t>
            </a:r>
            <a:r>
              <a:rPr lang="en-US" dirty="0">
                <a:solidFill>
                  <a:schemeClr val="tx1">
                    <a:lumMod val="75000"/>
                    <a:lumOff val="25000"/>
                  </a:schemeClr>
                </a:solidFill>
                <a:latin typeface="Consolas" panose="020B0609020204030204" pitchFamily="49" charset="0"/>
                <a:cs typeface="Consolas" panose="020B0609020204030204" pitchFamily="49" charset="0"/>
              </a:rPr>
              <a:t> /</a:t>
            </a:r>
            <a:r>
              <a:rPr lang="en-US" dirty="0" err="1">
                <a:solidFill>
                  <a:schemeClr val="tx1">
                    <a:lumMod val="75000"/>
                    <a:lumOff val="25000"/>
                  </a:schemeClr>
                </a:solidFill>
                <a:latin typeface="Consolas" panose="020B0609020204030204" pitchFamily="49" charset="0"/>
                <a:cs typeface="Consolas" panose="020B0609020204030204" pitchFamily="49" charset="0"/>
              </a:rPr>
              <a:t>usr</a:t>
            </a:r>
            <a:r>
              <a:rPr lang="en-US" dirty="0">
                <a:solidFill>
                  <a:schemeClr val="tx1">
                    <a:lumMod val="75000"/>
                    <a:lumOff val="25000"/>
                  </a:schemeClr>
                </a:solidFill>
                <a:latin typeface="Consolas" panose="020B0609020204030204" pitchFamily="49" charset="0"/>
                <a:cs typeface="Consolas" panose="020B0609020204030204" pitchFamily="49" charset="0"/>
              </a:rPr>
              <a:t>/lib/x86_64-linux-gnu/crt1.o /</a:t>
            </a:r>
            <a:r>
              <a:rPr lang="en-US" dirty="0" err="1">
                <a:solidFill>
                  <a:schemeClr val="tx1">
                    <a:lumMod val="75000"/>
                    <a:lumOff val="25000"/>
                  </a:schemeClr>
                </a:solidFill>
                <a:latin typeface="Consolas" panose="020B0609020204030204" pitchFamily="49" charset="0"/>
                <a:cs typeface="Consolas" panose="020B0609020204030204" pitchFamily="49" charset="0"/>
              </a:rPr>
              <a:t>usr</a:t>
            </a:r>
            <a:r>
              <a:rPr lang="en-US" dirty="0">
                <a:solidFill>
                  <a:schemeClr val="tx1">
                    <a:lumMod val="75000"/>
                    <a:lumOff val="25000"/>
                  </a:schemeClr>
                </a:solidFill>
                <a:latin typeface="Consolas" panose="020B0609020204030204" pitchFamily="49" charset="0"/>
                <a:cs typeface="Consolas" panose="020B0609020204030204" pitchFamily="49" charset="0"/>
              </a:rPr>
              <a:t>/lib/x86_64-linux-gnu/</a:t>
            </a:r>
            <a:r>
              <a:rPr lang="en-US" dirty="0" err="1">
                <a:solidFill>
                  <a:schemeClr val="tx1">
                    <a:lumMod val="75000"/>
                    <a:lumOff val="25000"/>
                  </a:schemeClr>
                </a:solidFill>
                <a:latin typeface="Consolas" panose="020B0609020204030204" pitchFamily="49" charset="0"/>
                <a:cs typeface="Consolas" panose="020B0609020204030204" pitchFamily="49" charset="0"/>
              </a:rPr>
              <a:t>crti.o</a:t>
            </a:r>
            <a:r>
              <a:rPr lang="en-US" dirty="0">
                <a:solidFill>
                  <a:schemeClr val="tx1">
                    <a:lumMod val="75000"/>
                    <a:lumOff val="25000"/>
                  </a:schemeClr>
                </a:solidFill>
                <a:latin typeface="Consolas" panose="020B0609020204030204" pitchFamily="49" charset="0"/>
                <a:cs typeface="Consolas" panose="020B0609020204030204" pitchFamily="49" charset="0"/>
              </a:rPr>
              <a:t> -lc /</a:t>
            </a:r>
            <a:r>
              <a:rPr lang="en-US" dirty="0" err="1">
                <a:solidFill>
                  <a:schemeClr val="tx1">
                    <a:lumMod val="75000"/>
                    <a:lumOff val="25000"/>
                  </a:schemeClr>
                </a:solidFill>
                <a:latin typeface="Consolas" panose="020B0609020204030204" pitchFamily="49" charset="0"/>
                <a:cs typeface="Consolas" panose="020B0609020204030204" pitchFamily="49" charset="0"/>
              </a:rPr>
              <a:t>usr</a:t>
            </a:r>
            <a:r>
              <a:rPr lang="en-US" dirty="0">
                <a:solidFill>
                  <a:schemeClr val="tx1">
                    <a:lumMod val="75000"/>
                    <a:lumOff val="25000"/>
                  </a:schemeClr>
                </a:solidFill>
                <a:latin typeface="Consolas" panose="020B0609020204030204" pitchFamily="49" charset="0"/>
                <a:cs typeface="Consolas" panose="020B0609020204030204" pitchFamily="49" charset="0"/>
              </a:rPr>
              <a:t>/lib/x86_64-linux-gnu/</a:t>
            </a:r>
            <a:r>
              <a:rPr lang="en-US" dirty="0" err="1">
                <a:solidFill>
                  <a:schemeClr val="tx1">
                    <a:lumMod val="75000"/>
                    <a:lumOff val="25000"/>
                  </a:schemeClr>
                </a:solidFill>
                <a:latin typeface="Consolas" panose="020B0609020204030204" pitchFamily="49" charset="0"/>
                <a:cs typeface="Consolas" panose="020B0609020204030204" pitchFamily="49" charset="0"/>
              </a:rPr>
              <a:t>crtn.o</a:t>
            </a:r>
            <a:endParaRPr lang="en-US" dirty="0">
              <a:solidFill>
                <a:schemeClr val="tx1">
                  <a:lumMod val="75000"/>
                  <a:lumOff val="25000"/>
                </a:schemeClr>
              </a:solidFill>
              <a:latin typeface="Consolas" panose="020B0609020204030204" pitchFamily="49" charset="0"/>
              <a:cs typeface="Consolas" panose="020B0609020204030204" pitchFamily="49" charset="0"/>
            </a:endParaRPr>
          </a:p>
        </p:txBody>
      </p:sp>
      <p:sp>
        <p:nvSpPr>
          <p:cNvPr id="47" name="Bevel 46">
            <a:extLst>
              <a:ext uri="{FF2B5EF4-FFF2-40B4-BE49-F238E27FC236}">
                <a16:creationId xmlns:a16="http://schemas.microsoft.com/office/drawing/2014/main" id="{A796E0D3-2443-7E6D-D383-1F6A409D68C6}"/>
              </a:ext>
            </a:extLst>
          </p:cNvPr>
          <p:cNvSpPr/>
          <p:nvPr/>
        </p:nvSpPr>
        <p:spPr>
          <a:xfrm>
            <a:off x="3382526" y="6017220"/>
            <a:ext cx="1460500" cy="546100"/>
          </a:xfrm>
          <a:prstGeom prst="beve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latin typeface="Consolas" panose="020B0609020204030204" pitchFamily="49" charset="0"/>
                <a:cs typeface="Consolas" panose="020B0609020204030204" pitchFamily="49" charset="0"/>
              </a:rPr>
              <a:t>加载器</a:t>
            </a:r>
            <a:endParaRPr lang="en-US" dirty="0">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A3CE020-98D5-F30B-1CC1-419F5B3B1258}"/>
              </a:ext>
            </a:extLst>
          </p:cNvPr>
          <p:cNvSpPr txBox="1"/>
          <p:nvPr/>
        </p:nvSpPr>
        <p:spPr>
          <a:xfrm>
            <a:off x="5673677" y="6105604"/>
            <a:ext cx="1830950" cy="646331"/>
          </a:xfrm>
          <a:prstGeom prst="rect">
            <a:avLst/>
          </a:prstGeom>
          <a:solidFill>
            <a:schemeClr val="bg2"/>
          </a:solidFill>
        </p:spPr>
        <p:txBody>
          <a:bodyPr wrap="none" rtlCol="0">
            <a:spAutoFit/>
          </a:bodyPr>
          <a:lstStyle/>
          <a:p>
            <a:r>
              <a:rPr lang="en-US" dirty="0">
                <a:latin typeface="Consolas" panose="020B0609020204030204" pitchFamily="49" charset="0"/>
                <a:cs typeface="Consolas" panose="020B0609020204030204" pitchFamily="49" charset="0"/>
              </a:rPr>
              <a:t>$ ./hello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Hello, world!</a:t>
            </a:r>
          </a:p>
        </p:txBody>
      </p:sp>
      <p:sp>
        <p:nvSpPr>
          <p:cNvPr id="49" name="Oval 48">
            <a:extLst>
              <a:ext uri="{FF2B5EF4-FFF2-40B4-BE49-F238E27FC236}">
                <a16:creationId xmlns:a16="http://schemas.microsoft.com/office/drawing/2014/main" id="{33A1F200-19A4-73C1-2CD2-DCEBEDB8CB0B}"/>
              </a:ext>
            </a:extLst>
          </p:cNvPr>
          <p:cNvSpPr/>
          <p:nvPr/>
        </p:nvSpPr>
        <p:spPr>
          <a:xfrm>
            <a:off x="5673677" y="4693942"/>
            <a:ext cx="6404011" cy="1127460"/>
          </a:xfrm>
          <a:prstGeom prst="ellips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592A542-2838-2788-3B11-10CBBE32F616}"/>
              </a:ext>
            </a:extLst>
          </p:cNvPr>
          <p:cNvSpPr txBox="1"/>
          <p:nvPr/>
        </p:nvSpPr>
        <p:spPr>
          <a:xfrm>
            <a:off x="9105900" y="4016834"/>
            <a:ext cx="2441694" cy="338554"/>
          </a:xfrm>
          <a:prstGeom prst="rect">
            <a:avLst/>
          </a:prstGeom>
          <a:noFill/>
        </p:spPr>
        <p:txBody>
          <a:bodyPr wrap="none" rtlCol="0">
            <a:spAutoFit/>
          </a:bodyPr>
          <a:lstStyle/>
          <a:p>
            <a:r>
              <a:rPr lang="en-US" sz="1600" dirty="0" err="1">
                <a:solidFill>
                  <a:srgbClr val="FF0000"/>
                </a:solidFill>
                <a:latin typeface="Consolas" panose="020B0609020204030204" pitchFamily="49" charset="0"/>
                <a:cs typeface="Consolas" panose="020B0609020204030204" pitchFamily="49" charset="0"/>
              </a:rPr>
              <a:t>链接必要的其他目标文件</a:t>
            </a:r>
            <a:endParaRPr lang="en-US" sz="1600" dirty="0">
              <a:solidFill>
                <a:srgbClr val="FF0000"/>
              </a:solidFill>
              <a:latin typeface="Consolas" panose="020B0609020204030204" pitchFamily="49" charset="0"/>
              <a:cs typeface="Consolas" panose="020B0609020204030204" pitchFamily="49" charset="0"/>
            </a:endParaRPr>
          </a:p>
        </p:txBody>
      </p:sp>
      <p:cxnSp>
        <p:nvCxnSpPr>
          <p:cNvPr id="52" name="Straight Arrow Connector 51">
            <a:extLst>
              <a:ext uri="{FF2B5EF4-FFF2-40B4-BE49-F238E27FC236}">
                <a16:creationId xmlns:a16="http://schemas.microsoft.com/office/drawing/2014/main" id="{344A9156-4426-F60D-CA95-1C762F40AAFA}"/>
              </a:ext>
            </a:extLst>
          </p:cNvPr>
          <p:cNvCxnSpPr>
            <a:cxnSpLocks/>
          </p:cNvCxnSpPr>
          <p:nvPr/>
        </p:nvCxnSpPr>
        <p:spPr>
          <a:xfrm flipV="1">
            <a:off x="10260570" y="4355388"/>
            <a:ext cx="0" cy="3720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843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语言程序的基本格式</a:t>
            </a:r>
          </a:p>
        </p:txBody>
      </p:sp>
      <p:sp>
        <p:nvSpPr>
          <p:cNvPr id="3" name="TextBox 2">
            <a:extLst>
              <a:ext uri="{FF2B5EF4-FFF2-40B4-BE49-F238E27FC236}">
                <a16:creationId xmlns:a16="http://schemas.microsoft.com/office/drawing/2014/main" id="{B8A2B295-2326-EE4D-3846-175253DD4CB9}"/>
              </a:ext>
            </a:extLst>
          </p:cNvPr>
          <p:cNvSpPr txBox="1"/>
          <p:nvPr/>
        </p:nvSpPr>
        <p:spPr>
          <a:xfrm>
            <a:off x="2311400" y="1530866"/>
            <a:ext cx="1071127" cy="369332"/>
          </a:xfrm>
          <a:prstGeom prst="rect">
            <a:avLst/>
          </a:prstGeom>
          <a:noFill/>
          <a:ln>
            <a:solidFill>
              <a:schemeClr val="tx1"/>
            </a:solidFill>
          </a:ln>
        </p:spPr>
        <p:txBody>
          <a:bodyPr wrap="none" rtlCol="0">
            <a:spAutoFit/>
          </a:bodyPr>
          <a:lstStyle/>
          <a:p>
            <a:r>
              <a:rPr lang="en-US" dirty="0" err="1">
                <a:latin typeface="Consolas" panose="020B0609020204030204" pitchFamily="49" charset="0"/>
                <a:cs typeface="Consolas" panose="020B0609020204030204" pitchFamily="49" charset="0"/>
              </a:rPr>
              <a:t>hello.c</a:t>
            </a:r>
            <a:endParaRPr lang="en-US"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835A752-307D-38F8-5AE9-EE2965C5816A}"/>
              </a:ext>
            </a:extLst>
          </p:cNvPr>
          <p:cNvSpPr txBox="1"/>
          <p:nvPr/>
        </p:nvSpPr>
        <p:spPr>
          <a:xfrm>
            <a:off x="2438035" y="5455840"/>
            <a:ext cx="817853" cy="369332"/>
          </a:xfrm>
          <a:prstGeom prst="rect">
            <a:avLst/>
          </a:prstGeom>
          <a:noFill/>
          <a:ln>
            <a:solidFill>
              <a:schemeClr val="tx1"/>
            </a:solidFill>
          </a:ln>
        </p:spPr>
        <p:txBody>
          <a:bodyPr wrap="none" rtlCol="0">
            <a:spAutoFit/>
          </a:bodyPr>
          <a:lstStyle/>
          <a:p>
            <a:r>
              <a:rPr lang="en-US" dirty="0">
                <a:latin typeface="Consolas" panose="020B0609020204030204" pitchFamily="49" charset="0"/>
                <a:cs typeface="Consolas" panose="020B0609020204030204" pitchFamily="49" charset="0"/>
              </a:rPr>
              <a:t>hello</a:t>
            </a:r>
          </a:p>
        </p:txBody>
      </p:sp>
      <p:cxnSp>
        <p:nvCxnSpPr>
          <p:cNvPr id="8" name="Straight Arrow Connector 7">
            <a:extLst>
              <a:ext uri="{FF2B5EF4-FFF2-40B4-BE49-F238E27FC236}">
                <a16:creationId xmlns:a16="http://schemas.microsoft.com/office/drawing/2014/main" id="{56D06331-A303-4E33-1358-416C701C202B}"/>
              </a:ext>
            </a:extLst>
          </p:cNvPr>
          <p:cNvCxnSpPr>
            <a:cxnSpLocks/>
            <a:stCxn id="3" idx="2"/>
            <a:endCxn id="6" idx="0"/>
          </p:cNvCxnSpPr>
          <p:nvPr/>
        </p:nvCxnSpPr>
        <p:spPr>
          <a:xfrm flipH="1">
            <a:off x="2846962" y="1900198"/>
            <a:ext cx="2" cy="3555642"/>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7CE7A4-AE7A-C7BF-EF36-34B7EF8559A0}"/>
              </a:ext>
            </a:extLst>
          </p:cNvPr>
          <p:cNvSpPr txBox="1"/>
          <p:nvPr/>
        </p:nvSpPr>
        <p:spPr>
          <a:xfrm>
            <a:off x="284898" y="1526043"/>
            <a:ext cx="1577676" cy="369332"/>
          </a:xfrm>
          <a:prstGeom prst="rect">
            <a:avLst/>
          </a:prstGeom>
          <a:noFill/>
        </p:spPr>
        <p:txBody>
          <a:bodyPr wrap="none" rtlCol="0">
            <a:spAutoFit/>
          </a:bodyPr>
          <a:lstStyle/>
          <a:p>
            <a:r>
              <a:rPr lang="en-US" dirty="0">
                <a:solidFill>
                  <a:schemeClr val="bg1">
                    <a:lumMod val="50000"/>
                  </a:schemeClr>
                </a:solidFill>
                <a:latin typeface="Consolas" panose="020B0609020204030204" pitchFamily="49" charset="0"/>
                <a:cs typeface="Consolas" panose="020B0609020204030204" pitchFamily="49" charset="0"/>
              </a:rPr>
              <a:t>source file</a:t>
            </a:r>
          </a:p>
        </p:txBody>
      </p:sp>
      <p:sp>
        <p:nvSpPr>
          <p:cNvPr id="38" name="TextBox 37">
            <a:extLst>
              <a:ext uri="{FF2B5EF4-FFF2-40B4-BE49-F238E27FC236}">
                <a16:creationId xmlns:a16="http://schemas.microsoft.com/office/drawing/2014/main" id="{B1CBF8CD-4C2E-83F3-B167-925310C60967}"/>
              </a:ext>
            </a:extLst>
          </p:cNvPr>
          <p:cNvSpPr txBox="1"/>
          <p:nvPr/>
        </p:nvSpPr>
        <p:spPr>
          <a:xfrm>
            <a:off x="284898" y="5452070"/>
            <a:ext cx="1451038" cy="369332"/>
          </a:xfrm>
          <a:prstGeom prst="rect">
            <a:avLst/>
          </a:prstGeom>
          <a:noFill/>
        </p:spPr>
        <p:txBody>
          <a:bodyPr wrap="none" rtlCol="0">
            <a:spAutoFit/>
          </a:bodyPr>
          <a:lstStyle/>
          <a:p>
            <a:r>
              <a:rPr lang="en-US" dirty="0">
                <a:solidFill>
                  <a:schemeClr val="bg1">
                    <a:lumMod val="50000"/>
                  </a:schemeClr>
                </a:solidFill>
                <a:latin typeface="Consolas" panose="020B0609020204030204" pitchFamily="49" charset="0"/>
                <a:cs typeface="Consolas" panose="020B0609020204030204" pitchFamily="49" charset="0"/>
              </a:rPr>
              <a:t>executable</a:t>
            </a:r>
          </a:p>
        </p:txBody>
      </p:sp>
      <p:sp>
        <p:nvSpPr>
          <p:cNvPr id="48" name="TextBox 47">
            <a:extLst>
              <a:ext uri="{FF2B5EF4-FFF2-40B4-BE49-F238E27FC236}">
                <a16:creationId xmlns:a16="http://schemas.microsoft.com/office/drawing/2014/main" id="{AA3CE020-98D5-F30B-1CC1-419F5B3B1258}"/>
              </a:ext>
            </a:extLst>
          </p:cNvPr>
          <p:cNvSpPr txBox="1"/>
          <p:nvPr/>
        </p:nvSpPr>
        <p:spPr>
          <a:xfrm>
            <a:off x="5673677" y="6105604"/>
            <a:ext cx="1830950" cy="646331"/>
          </a:xfrm>
          <a:prstGeom prst="rect">
            <a:avLst/>
          </a:prstGeom>
          <a:solidFill>
            <a:schemeClr val="bg2"/>
          </a:solidFill>
        </p:spPr>
        <p:txBody>
          <a:bodyPr wrap="none" rtlCol="0">
            <a:spAutoFit/>
          </a:bodyPr>
          <a:lstStyle/>
          <a:p>
            <a:r>
              <a:rPr lang="en-US" dirty="0">
                <a:latin typeface="Consolas" panose="020B0609020204030204" pitchFamily="49" charset="0"/>
                <a:cs typeface="Consolas" panose="020B0609020204030204" pitchFamily="49" charset="0"/>
              </a:rPr>
              <a:t>$ ./hello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Hello, world!</a:t>
            </a:r>
          </a:p>
        </p:txBody>
      </p:sp>
      <p:sp>
        <p:nvSpPr>
          <p:cNvPr id="9" name="TextBox 8">
            <a:extLst>
              <a:ext uri="{FF2B5EF4-FFF2-40B4-BE49-F238E27FC236}">
                <a16:creationId xmlns:a16="http://schemas.microsoft.com/office/drawing/2014/main" id="{47D6004B-73F2-4BBF-3E12-C84F13FB016B}"/>
              </a:ext>
            </a:extLst>
          </p:cNvPr>
          <p:cNvSpPr txBox="1"/>
          <p:nvPr/>
        </p:nvSpPr>
        <p:spPr>
          <a:xfrm>
            <a:off x="5673677" y="1410017"/>
            <a:ext cx="4448175" cy="2031325"/>
          </a:xfrm>
          <a:prstGeom prst="rect">
            <a:avLst/>
          </a:prstGeom>
          <a:solidFill>
            <a:schemeClr val="bg2"/>
          </a:solidFill>
        </p:spPr>
        <p:txBody>
          <a:bodyPr wrap="square">
            <a:spAutoFit/>
          </a:bodyPr>
          <a:lstStyle/>
          <a:p>
            <a:r>
              <a:rPr lang="en-US" i="1" dirty="0">
                <a:solidFill>
                  <a:srgbClr val="3D7B7B"/>
                </a:solidFill>
                <a:effectLst/>
                <a:latin typeface="Consolas" panose="020B0609020204030204" pitchFamily="49" charset="0"/>
                <a:cs typeface="Consolas" panose="020B0609020204030204" pitchFamily="49" charset="0"/>
              </a:rPr>
              <a:t>/* This is my first C file */</a:t>
            </a:r>
            <a:endParaRPr lang="en-US" dirty="0">
              <a:solidFill>
                <a:srgbClr val="3D7B7B"/>
              </a:solidFill>
              <a:effectLst/>
              <a:latin typeface="Consolas" panose="020B0609020204030204" pitchFamily="49" charset="0"/>
              <a:cs typeface="Consolas" panose="020B0609020204030204" pitchFamily="49" charset="0"/>
            </a:endParaRPr>
          </a:p>
          <a:p>
            <a:r>
              <a:rPr lang="en-US" dirty="0">
                <a:solidFill>
                  <a:srgbClr val="9C6500"/>
                </a:solidFill>
                <a:effectLst/>
                <a:latin typeface="Consolas" panose="020B0609020204030204" pitchFamily="49" charset="0"/>
                <a:cs typeface="Consolas" panose="020B0609020204030204" pitchFamily="49" charset="0"/>
              </a:rPr>
              <a:t>#include</a:t>
            </a:r>
            <a:r>
              <a:rPr lang="en-US" dirty="0">
                <a:solidFill>
                  <a:srgbClr val="BBBBBB"/>
                </a:solidFill>
                <a:effectLst/>
                <a:latin typeface="Consolas" panose="020B0609020204030204" pitchFamily="49" charset="0"/>
                <a:cs typeface="Consolas" panose="020B0609020204030204" pitchFamily="49" charset="0"/>
              </a:rPr>
              <a:t> </a:t>
            </a:r>
            <a:r>
              <a:rPr lang="en-US" i="1" dirty="0">
                <a:solidFill>
                  <a:srgbClr val="3D7B7B"/>
                </a:solidFill>
                <a:effectLst/>
                <a:latin typeface="Consolas" panose="020B0609020204030204" pitchFamily="49" charset="0"/>
                <a:cs typeface="Consolas" panose="020B0609020204030204" pitchFamily="49" charset="0"/>
              </a:rPr>
              <a:t>&lt;</a:t>
            </a:r>
            <a:r>
              <a:rPr lang="en-US" i="1" dirty="0" err="1">
                <a:solidFill>
                  <a:srgbClr val="3D7B7B"/>
                </a:solidFill>
                <a:effectLst/>
                <a:latin typeface="Consolas" panose="020B0609020204030204" pitchFamily="49" charset="0"/>
                <a:cs typeface="Consolas" panose="020B0609020204030204" pitchFamily="49" charset="0"/>
              </a:rPr>
              <a:t>stdio.h</a:t>
            </a:r>
            <a:r>
              <a:rPr lang="en-US" i="1" dirty="0">
                <a:solidFill>
                  <a:srgbClr val="3D7B7B"/>
                </a:solidFill>
                <a:effectLst/>
                <a:latin typeface="Consolas" panose="020B0609020204030204" pitchFamily="49" charset="0"/>
                <a:cs typeface="Consolas" panose="020B0609020204030204" pitchFamily="49" charset="0"/>
              </a:rPr>
              <a:t>&gt;</a:t>
            </a:r>
            <a:endParaRPr lang="en-US" dirty="0">
              <a:solidFill>
                <a:srgbClr val="3D7B7B"/>
              </a:solidFill>
              <a:effectLst/>
              <a:latin typeface="Consolas" panose="020B0609020204030204" pitchFamily="49" charset="0"/>
              <a:cs typeface="Consolas" panose="020B0609020204030204" pitchFamily="49" charset="0"/>
            </a:endParaRPr>
          </a:p>
          <a:p>
            <a:endParaRPr lang="en-US" dirty="0">
              <a:solidFill>
                <a:srgbClr val="BBBBBB"/>
              </a:solidFill>
              <a:effectLst/>
              <a:latin typeface="Consolas" panose="020B0609020204030204" pitchFamily="49" charset="0"/>
              <a:cs typeface="Consolas" panose="020B0609020204030204" pitchFamily="49" charset="0"/>
            </a:endParaRPr>
          </a:p>
          <a:p>
            <a:r>
              <a:rPr lang="en-US" dirty="0">
                <a:solidFill>
                  <a:srgbClr val="B00040"/>
                </a:solidFill>
                <a:effectLst/>
                <a:latin typeface="Consolas" panose="020B0609020204030204" pitchFamily="49" charset="0"/>
                <a:cs typeface="Consolas" panose="020B0609020204030204" pitchFamily="49" charset="0"/>
              </a:rPr>
              <a:t>int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FF"/>
                </a:solidFill>
                <a:effectLst/>
                <a:latin typeface="Consolas" panose="020B0609020204030204" pitchFamily="49" charset="0"/>
                <a:cs typeface="Consolas" panose="020B0609020204030204" pitchFamily="49" charset="0"/>
              </a:rPr>
              <a:t>main</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0000FF"/>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printf</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"Hello, world!</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BA2121"/>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b="1" dirty="0">
                <a:solidFill>
                  <a:srgbClr val="008000"/>
                </a:solidFill>
                <a:effectLst/>
                <a:latin typeface="Consolas" panose="020B0609020204030204" pitchFamily="49" charset="0"/>
                <a:cs typeface="Consolas" panose="020B0609020204030204" pitchFamily="49" charset="0"/>
              </a:rPr>
              <a:t>return</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0</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008000"/>
              </a:solidFill>
              <a:effectLst/>
              <a:latin typeface="Consolas" panose="020B0609020204030204" pitchFamily="49" charset="0"/>
              <a:cs typeface="Consolas" panose="020B0609020204030204" pitchFamily="49" charset="0"/>
            </a:endParaRPr>
          </a:p>
          <a:p>
            <a:r>
              <a:rPr lang="en-US" dirty="0">
                <a:effectLst/>
                <a:latin typeface="Consolas" panose="020B0609020204030204" pitchFamily="49" charset="0"/>
                <a:cs typeface="Consolas" panose="020B0609020204030204" pitchFamily="49" charset="0"/>
              </a:rPr>
              <a:t>}</a:t>
            </a:r>
          </a:p>
        </p:txBody>
      </p:sp>
      <p:sp>
        <p:nvSpPr>
          <p:cNvPr id="10" name="Bevel 9">
            <a:extLst>
              <a:ext uri="{FF2B5EF4-FFF2-40B4-BE49-F238E27FC236}">
                <a16:creationId xmlns:a16="http://schemas.microsoft.com/office/drawing/2014/main" id="{27D6B30A-8D7C-E92A-BCF3-5F5363A21AB4}"/>
              </a:ext>
            </a:extLst>
          </p:cNvPr>
          <p:cNvSpPr/>
          <p:nvPr/>
        </p:nvSpPr>
        <p:spPr>
          <a:xfrm>
            <a:off x="3382526" y="3404969"/>
            <a:ext cx="1460500" cy="546100"/>
          </a:xfrm>
          <a:prstGeom prst="beve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F9</a:t>
            </a:r>
            <a:r>
              <a:rPr lang="en-US" dirty="0">
                <a:solidFill>
                  <a:srgbClr val="FF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517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35"/>
                                        </p:tgtEl>
                                        <p:attrNameLst>
                                          <p:attrName>ppt_y</p:attrName>
                                        </p:attrNameLst>
                                      </p:cBhvr>
                                      <p:tavLst>
                                        <p:tav tm="0">
                                          <p:val>
                                            <p:strVal val="#ppt_y"/>
                                          </p:val>
                                        </p:tav>
                                        <p:tav tm="100000">
                                          <p:val>
                                            <p:strVal val="#ppt_y+#ppt_h*1.125000"/>
                                          </p:val>
                                        </p:tav>
                                      </p:tavLst>
                                    </p:anim>
                                    <p:animEffect transition="out" filter="wipe(down)">
                                      <p:cBhvr>
                                        <p:cTn id="7" dur="500"/>
                                        <p:tgtEl>
                                          <p:spTgt spid="35"/>
                                        </p:tgtEl>
                                      </p:cBhvr>
                                    </p:animEffect>
                                    <p:set>
                                      <p:cBhvr>
                                        <p:cTn id="8" dur="1" fill="hold">
                                          <p:stCondLst>
                                            <p:cond delay="499"/>
                                          </p:stCondLst>
                                        </p:cTn>
                                        <p:tgtEl>
                                          <p:spTgt spid="35"/>
                                        </p:tgtEl>
                                        <p:attrNameLst>
                                          <p:attrName>style.visibility</p:attrName>
                                        </p:attrNameLst>
                                      </p:cBhvr>
                                      <p:to>
                                        <p:strVal val="hidden"/>
                                      </p:to>
                                    </p:set>
                                  </p:childTnLst>
                                </p:cTn>
                              </p:par>
                              <p:par>
                                <p:cTn id="9" presetID="12" presetClass="exit" presetSubtype="4" fill="hold" grpId="0" nodeType="withEffect">
                                  <p:stCondLst>
                                    <p:cond delay="0"/>
                                  </p:stCondLst>
                                  <p:childTnLst>
                                    <p:anim calcmode="lin" valueType="num">
                                      <p:cBhvr additive="base">
                                        <p:cTn id="10" dur="500"/>
                                        <p:tgtEl>
                                          <p:spTgt spid="3"/>
                                        </p:tgtEl>
                                        <p:attrNameLst>
                                          <p:attrName>ppt_y</p:attrName>
                                        </p:attrNameLst>
                                      </p:cBhvr>
                                      <p:tavLst>
                                        <p:tav tm="0">
                                          <p:val>
                                            <p:strVal val="#ppt_y"/>
                                          </p:val>
                                        </p:tav>
                                        <p:tav tm="100000">
                                          <p:val>
                                            <p:strVal val="#ppt_y+#ppt_h*1.125000"/>
                                          </p:val>
                                        </p:tav>
                                      </p:tavLst>
                                    </p:anim>
                                    <p:animEffect transition="out" filter="wipe(down)">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2" presetClass="exit" presetSubtype="4" fill="hold" nodeType="withEffect">
                                  <p:stCondLst>
                                    <p:cond delay="0"/>
                                  </p:stCondLst>
                                  <p:childTnLst>
                                    <p:anim calcmode="lin" valueType="num">
                                      <p:cBhvr additive="base">
                                        <p:cTn id="14" dur="500"/>
                                        <p:tgtEl>
                                          <p:spTgt spid="8"/>
                                        </p:tgtEl>
                                        <p:attrNameLst>
                                          <p:attrName>ppt_y</p:attrName>
                                        </p:attrNameLst>
                                      </p:cBhvr>
                                      <p:tavLst>
                                        <p:tav tm="0">
                                          <p:val>
                                            <p:strVal val="#ppt_y"/>
                                          </p:val>
                                        </p:tav>
                                        <p:tav tm="100000">
                                          <p:val>
                                            <p:strVal val="#ppt_y+#ppt_h*1.125000"/>
                                          </p:val>
                                        </p:tav>
                                      </p:tavLst>
                                    </p:anim>
                                    <p:animEffect transition="out" filter="wipe(down)">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2" presetClass="exit" presetSubtype="4" fill="hold" grpId="0" nodeType="withEffect">
                                  <p:stCondLst>
                                    <p:cond delay="0"/>
                                  </p:stCondLst>
                                  <p:childTnLst>
                                    <p:anim calcmode="lin" valueType="num">
                                      <p:cBhvr additive="base">
                                        <p:cTn id="18" dur="500"/>
                                        <p:tgtEl>
                                          <p:spTgt spid="10"/>
                                        </p:tgtEl>
                                        <p:attrNameLst>
                                          <p:attrName>ppt_y</p:attrName>
                                        </p:attrNameLst>
                                      </p:cBhvr>
                                      <p:tavLst>
                                        <p:tav tm="0">
                                          <p:val>
                                            <p:strVal val="#ppt_y"/>
                                          </p:val>
                                        </p:tav>
                                        <p:tav tm="100000">
                                          <p:val>
                                            <p:strVal val="#ppt_y+#ppt_h*1.125000"/>
                                          </p:val>
                                        </p:tav>
                                      </p:tavLst>
                                    </p:anim>
                                    <p:animEffect transition="out" filter="wipe(down)">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2" presetClass="exit" presetSubtype="4" fill="hold" grpId="0" nodeType="withEffect">
                                  <p:stCondLst>
                                    <p:cond delay="0"/>
                                  </p:stCondLst>
                                  <p:childTnLst>
                                    <p:anim calcmode="lin" valueType="num">
                                      <p:cBhvr additive="base">
                                        <p:cTn id="22" dur="500"/>
                                        <p:tgtEl>
                                          <p:spTgt spid="38"/>
                                        </p:tgtEl>
                                        <p:attrNameLst>
                                          <p:attrName>ppt_y</p:attrName>
                                        </p:attrNameLst>
                                      </p:cBhvr>
                                      <p:tavLst>
                                        <p:tav tm="0">
                                          <p:val>
                                            <p:strVal val="#ppt_y"/>
                                          </p:val>
                                        </p:tav>
                                        <p:tav tm="100000">
                                          <p:val>
                                            <p:strVal val="#ppt_y+#ppt_h*1.125000"/>
                                          </p:val>
                                        </p:tav>
                                      </p:tavLst>
                                    </p:anim>
                                    <p:animEffect transition="out" filter="wipe(down)">
                                      <p:cBhvr>
                                        <p:cTn id="23" dur="500"/>
                                        <p:tgtEl>
                                          <p:spTgt spid="38"/>
                                        </p:tgtEl>
                                      </p:cBhvr>
                                    </p:animEffect>
                                    <p:set>
                                      <p:cBhvr>
                                        <p:cTn id="24" dur="1" fill="hold">
                                          <p:stCondLst>
                                            <p:cond delay="499"/>
                                          </p:stCondLst>
                                        </p:cTn>
                                        <p:tgtEl>
                                          <p:spTgt spid="38"/>
                                        </p:tgtEl>
                                        <p:attrNameLst>
                                          <p:attrName>style.visibility</p:attrName>
                                        </p:attrNameLst>
                                      </p:cBhvr>
                                      <p:to>
                                        <p:strVal val="hidden"/>
                                      </p:to>
                                    </p:set>
                                  </p:childTnLst>
                                </p:cTn>
                              </p:par>
                              <p:par>
                                <p:cTn id="25" presetID="12" presetClass="exit" presetSubtype="4" fill="hold" grpId="0" nodeType="withEffect">
                                  <p:stCondLst>
                                    <p:cond delay="0"/>
                                  </p:stCondLst>
                                  <p:childTnLst>
                                    <p:anim calcmode="lin" valueType="num">
                                      <p:cBhvr additive="base">
                                        <p:cTn id="26" dur="500"/>
                                        <p:tgtEl>
                                          <p:spTgt spid="6"/>
                                        </p:tgtEl>
                                        <p:attrNameLst>
                                          <p:attrName>ppt_y</p:attrName>
                                        </p:attrNameLst>
                                      </p:cBhvr>
                                      <p:tavLst>
                                        <p:tav tm="0">
                                          <p:val>
                                            <p:strVal val="#ppt_y"/>
                                          </p:val>
                                        </p:tav>
                                        <p:tav tm="100000">
                                          <p:val>
                                            <p:strVal val="#ppt_y+#ppt_h*1.125000"/>
                                          </p:val>
                                        </p:tav>
                                      </p:tavLst>
                                    </p:anim>
                                    <p:animEffect transition="out" filter="wipe(down)">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2" presetClass="exit" presetSubtype="4" fill="hold" grpId="0" nodeType="withEffect">
                                  <p:stCondLst>
                                    <p:cond delay="0"/>
                                  </p:stCondLst>
                                  <p:childTnLst>
                                    <p:anim calcmode="lin" valueType="num">
                                      <p:cBhvr additive="base">
                                        <p:cTn id="30" dur="500"/>
                                        <p:tgtEl>
                                          <p:spTgt spid="48"/>
                                        </p:tgtEl>
                                        <p:attrNameLst>
                                          <p:attrName>ppt_y</p:attrName>
                                        </p:attrNameLst>
                                      </p:cBhvr>
                                      <p:tavLst>
                                        <p:tav tm="0">
                                          <p:val>
                                            <p:strVal val="#ppt_y"/>
                                          </p:val>
                                        </p:tav>
                                        <p:tav tm="100000">
                                          <p:val>
                                            <p:strVal val="#ppt_y+#ppt_h*1.125000"/>
                                          </p:val>
                                        </p:tav>
                                      </p:tavLst>
                                    </p:anim>
                                    <p:animEffect transition="out" filter="wipe(down)">
                                      <p:cBhvr>
                                        <p:cTn id="31" dur="500"/>
                                        <p:tgtEl>
                                          <p:spTgt spid="48"/>
                                        </p:tgtEl>
                                      </p:cBhvr>
                                    </p:animEffect>
                                    <p:set>
                                      <p:cBhvr>
                                        <p:cTn id="32"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35" grpId="0"/>
      <p:bldP spid="38" grpId="0"/>
      <p:bldP spid="48"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语言程序的基本格式</a:t>
            </a:r>
          </a:p>
        </p:txBody>
      </p:sp>
      <p:sp>
        <p:nvSpPr>
          <p:cNvPr id="9" name="TextBox 8">
            <a:extLst>
              <a:ext uri="{FF2B5EF4-FFF2-40B4-BE49-F238E27FC236}">
                <a16:creationId xmlns:a16="http://schemas.microsoft.com/office/drawing/2014/main" id="{47D6004B-73F2-4BBF-3E12-C84F13FB016B}"/>
              </a:ext>
            </a:extLst>
          </p:cNvPr>
          <p:cNvSpPr txBox="1"/>
          <p:nvPr/>
        </p:nvSpPr>
        <p:spPr>
          <a:xfrm>
            <a:off x="5673677" y="1410017"/>
            <a:ext cx="4448175" cy="2031325"/>
          </a:xfrm>
          <a:prstGeom prst="rect">
            <a:avLst/>
          </a:prstGeom>
          <a:solidFill>
            <a:schemeClr val="bg2"/>
          </a:solidFill>
        </p:spPr>
        <p:txBody>
          <a:bodyPr wrap="square">
            <a:spAutoFit/>
          </a:bodyPr>
          <a:lstStyle/>
          <a:p>
            <a:r>
              <a:rPr lang="en-US" i="1" dirty="0">
                <a:solidFill>
                  <a:srgbClr val="3D7B7B"/>
                </a:solidFill>
                <a:effectLst/>
                <a:latin typeface="Consolas" panose="020B0609020204030204" pitchFamily="49" charset="0"/>
                <a:cs typeface="Consolas" panose="020B0609020204030204" pitchFamily="49" charset="0"/>
              </a:rPr>
              <a:t>/* This is my first C file */</a:t>
            </a:r>
            <a:endParaRPr lang="en-US" dirty="0">
              <a:solidFill>
                <a:srgbClr val="3D7B7B"/>
              </a:solidFill>
              <a:effectLst/>
              <a:latin typeface="Consolas" panose="020B0609020204030204" pitchFamily="49" charset="0"/>
              <a:cs typeface="Consolas" panose="020B0609020204030204" pitchFamily="49" charset="0"/>
            </a:endParaRPr>
          </a:p>
          <a:p>
            <a:r>
              <a:rPr lang="en-US" dirty="0">
                <a:solidFill>
                  <a:srgbClr val="9C6500"/>
                </a:solidFill>
                <a:effectLst/>
                <a:latin typeface="Consolas" panose="020B0609020204030204" pitchFamily="49" charset="0"/>
                <a:cs typeface="Consolas" panose="020B0609020204030204" pitchFamily="49" charset="0"/>
              </a:rPr>
              <a:t>#include</a:t>
            </a:r>
            <a:r>
              <a:rPr lang="en-US" dirty="0">
                <a:solidFill>
                  <a:srgbClr val="BBBBBB"/>
                </a:solidFill>
                <a:effectLst/>
                <a:latin typeface="Consolas" panose="020B0609020204030204" pitchFamily="49" charset="0"/>
                <a:cs typeface="Consolas" panose="020B0609020204030204" pitchFamily="49" charset="0"/>
              </a:rPr>
              <a:t> </a:t>
            </a:r>
            <a:r>
              <a:rPr lang="en-US" i="1" dirty="0">
                <a:solidFill>
                  <a:srgbClr val="3D7B7B"/>
                </a:solidFill>
                <a:effectLst/>
                <a:latin typeface="Consolas" panose="020B0609020204030204" pitchFamily="49" charset="0"/>
                <a:cs typeface="Consolas" panose="020B0609020204030204" pitchFamily="49" charset="0"/>
              </a:rPr>
              <a:t>&lt;</a:t>
            </a:r>
            <a:r>
              <a:rPr lang="en-US" i="1" dirty="0" err="1">
                <a:solidFill>
                  <a:srgbClr val="3D7B7B"/>
                </a:solidFill>
                <a:effectLst/>
                <a:latin typeface="Consolas" panose="020B0609020204030204" pitchFamily="49" charset="0"/>
                <a:cs typeface="Consolas" panose="020B0609020204030204" pitchFamily="49" charset="0"/>
              </a:rPr>
              <a:t>stdio.h</a:t>
            </a:r>
            <a:r>
              <a:rPr lang="en-US" i="1" dirty="0">
                <a:solidFill>
                  <a:srgbClr val="3D7B7B"/>
                </a:solidFill>
                <a:effectLst/>
                <a:latin typeface="Consolas" panose="020B0609020204030204" pitchFamily="49" charset="0"/>
                <a:cs typeface="Consolas" panose="020B0609020204030204" pitchFamily="49" charset="0"/>
              </a:rPr>
              <a:t>&gt;</a:t>
            </a:r>
            <a:endParaRPr lang="en-US" dirty="0">
              <a:solidFill>
                <a:srgbClr val="3D7B7B"/>
              </a:solidFill>
              <a:effectLst/>
              <a:latin typeface="Consolas" panose="020B0609020204030204" pitchFamily="49" charset="0"/>
              <a:cs typeface="Consolas" panose="020B0609020204030204" pitchFamily="49" charset="0"/>
            </a:endParaRPr>
          </a:p>
          <a:p>
            <a:endParaRPr lang="en-US" dirty="0">
              <a:solidFill>
                <a:srgbClr val="BBBBBB"/>
              </a:solidFill>
              <a:effectLst/>
              <a:latin typeface="Consolas" panose="020B0609020204030204" pitchFamily="49" charset="0"/>
              <a:cs typeface="Consolas" panose="020B0609020204030204" pitchFamily="49" charset="0"/>
            </a:endParaRPr>
          </a:p>
          <a:p>
            <a:r>
              <a:rPr lang="en-US" dirty="0">
                <a:solidFill>
                  <a:srgbClr val="B00040"/>
                </a:solidFill>
                <a:effectLst/>
                <a:latin typeface="Consolas" panose="020B0609020204030204" pitchFamily="49" charset="0"/>
                <a:cs typeface="Consolas" panose="020B0609020204030204" pitchFamily="49" charset="0"/>
              </a:rPr>
              <a:t>int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FF"/>
                </a:solidFill>
                <a:effectLst/>
                <a:latin typeface="Consolas" panose="020B0609020204030204" pitchFamily="49" charset="0"/>
                <a:cs typeface="Consolas" panose="020B0609020204030204" pitchFamily="49" charset="0"/>
              </a:rPr>
              <a:t>main</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0000FF"/>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printf</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"Hello, world!</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BA2121"/>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b="1" dirty="0">
                <a:solidFill>
                  <a:srgbClr val="008000"/>
                </a:solidFill>
                <a:effectLst/>
                <a:latin typeface="Consolas" panose="020B0609020204030204" pitchFamily="49" charset="0"/>
                <a:cs typeface="Consolas" panose="020B0609020204030204" pitchFamily="49" charset="0"/>
              </a:rPr>
              <a:t>return</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0</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008000"/>
              </a:solidFill>
              <a:effectLst/>
              <a:latin typeface="Consolas" panose="020B0609020204030204" pitchFamily="49" charset="0"/>
              <a:cs typeface="Consolas" panose="020B0609020204030204" pitchFamily="49" charset="0"/>
            </a:endParaRPr>
          </a:p>
          <a:p>
            <a:r>
              <a:rPr lang="en-US" dirty="0">
                <a:effectLst/>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5A1B3F86-6FB0-0C34-D1D6-4FE97F1EE0CD}"/>
              </a:ext>
            </a:extLst>
          </p:cNvPr>
          <p:cNvSpPr txBox="1"/>
          <p:nvPr/>
        </p:nvSpPr>
        <p:spPr>
          <a:xfrm>
            <a:off x="25400" y="1431815"/>
            <a:ext cx="4140200" cy="2585323"/>
          </a:xfrm>
          <a:prstGeom prst="rect">
            <a:avLst/>
          </a:prstGeom>
          <a:noFill/>
          <a:ln>
            <a:solidFill>
              <a:schemeClr val="tx1"/>
            </a:solidFill>
          </a:ln>
        </p:spPr>
        <p:txBody>
          <a:bodyPr wrap="square" rtlCol="0">
            <a:spAutoFit/>
          </a:bodyPr>
          <a:lstStyle/>
          <a:p>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 ... line 1</a:t>
            </a:r>
          </a:p>
          <a:p>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   ... line 2</a:t>
            </a:r>
          </a:p>
          <a:p>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 */</a:t>
            </a:r>
            <a:r>
              <a:rPr lang="en-US" dirty="0" err="1">
                <a:latin typeface="Microsoft YaHei" panose="020B0503020204020204" pitchFamily="34" charset="-122"/>
                <a:ea typeface="Microsoft YaHei" panose="020B0503020204020204" pitchFamily="34" charset="-122"/>
              </a:rPr>
              <a:t>包围起来的是</a:t>
            </a:r>
            <a:r>
              <a:rPr lang="en-US" b="1" dirty="0" err="1">
                <a:latin typeface="Microsoft YaHei" panose="020B0503020204020204" pitchFamily="34" charset="-122"/>
                <a:ea typeface="Microsoft YaHei" panose="020B0503020204020204" pitchFamily="34" charset="-122"/>
              </a:rPr>
              <a:t>注释</a:t>
            </a:r>
            <a:r>
              <a:rPr lang="en-US" b="1" dirty="0">
                <a:latin typeface="Consolas" panose="020B0609020204030204" pitchFamily="49" charset="0"/>
                <a:ea typeface="Microsoft YaHei" panose="020B0503020204020204" pitchFamily="34" charset="-122"/>
                <a:cs typeface="Consolas" panose="020B0609020204030204" pitchFamily="49" charset="0"/>
              </a:rPr>
              <a:t>(</a:t>
            </a:r>
            <a:r>
              <a:rPr lang="en-US" b="1" dirty="0" err="1">
                <a:latin typeface="Microsoft YaHei" panose="020B0503020204020204" pitchFamily="34" charset="-122"/>
                <a:ea typeface="Microsoft YaHei" panose="020B0503020204020204" pitchFamily="34" charset="-122"/>
              </a:rPr>
              <a:t>块注释</a:t>
            </a:r>
            <a:r>
              <a:rPr lang="en-US" b="1" dirty="0">
                <a:latin typeface="Microsoft YaHei" panose="020B0503020204020204" pitchFamily="34" charset="-122"/>
                <a:ea typeface="Microsoft YaHei" panose="020B0503020204020204" pitchFamily="34" charset="-122"/>
              </a:rPr>
              <a:t>, </a:t>
            </a:r>
            <a:r>
              <a:rPr lang="en-US" b="1" dirty="0">
                <a:latin typeface="Consolas" panose="020B0609020204030204" pitchFamily="49" charset="0"/>
                <a:ea typeface="Microsoft YaHei" panose="020B0503020204020204" pitchFamily="34" charset="-122"/>
                <a:cs typeface="Consolas" panose="020B0609020204030204" pitchFamily="49" charset="0"/>
              </a:rPr>
              <a:t>block comment)</a:t>
            </a:r>
            <a:r>
              <a:rPr lang="zh-CN" altLang="en-US" dirty="0">
                <a:latin typeface="Microsoft YaHei" panose="020B0503020204020204" pitchFamily="34" charset="-122"/>
                <a:ea typeface="Microsoft YaHei" panose="020B0503020204020204" pitchFamily="34" charset="-122"/>
              </a:rPr>
              <a:t>，是为了方便程序员阅读代码而做的标记（会被编译器直接忽略）。</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另外一种注释的方式是</a:t>
            </a:r>
            <a:r>
              <a:rPr lang="zh-CN" altLang="en-US" b="1" dirty="0">
                <a:latin typeface="Microsoft YaHei" panose="020B0503020204020204" pitchFamily="34" charset="-122"/>
                <a:ea typeface="Microsoft YaHei" panose="020B0503020204020204" pitchFamily="34" charset="-122"/>
              </a:rPr>
              <a:t>行注释</a:t>
            </a:r>
            <a:r>
              <a:rPr lang="en-US" altLang="zh-CN" b="1" dirty="0">
                <a:latin typeface="Consolas" panose="020B0609020204030204" pitchFamily="49" charset="0"/>
                <a:ea typeface="Microsoft YaHei" panose="020B0503020204020204" pitchFamily="34" charset="-122"/>
                <a:cs typeface="Consolas" panose="020B0609020204030204" pitchFamily="49" charset="0"/>
              </a:rPr>
              <a:t>(line comment)</a:t>
            </a:r>
            <a:r>
              <a:rPr lang="zh-CN" altLang="en-US" dirty="0">
                <a:latin typeface="Microsoft YaHei" panose="020B0503020204020204" pitchFamily="34" charset="-122"/>
                <a:ea typeface="Microsoft YaHei" panose="020B0503020204020204" pitchFamily="34" charset="-122"/>
              </a:rPr>
              <a:t>，以</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Microsoft YaHei" panose="020B0503020204020204" pitchFamily="34" charset="-122"/>
                <a:ea typeface="Microsoft YaHei" panose="020B0503020204020204" pitchFamily="34" charset="-122"/>
              </a:rPr>
              <a:t>开始，仅注释掉当前一行的内容。例如：</a:t>
            </a:r>
            <a:endParaRPr lang="en-US" altLang="zh-CN" dirty="0">
              <a:latin typeface="Microsoft YaHei" panose="020B0503020204020204" pitchFamily="34" charset="-122"/>
              <a:ea typeface="Microsoft YaHei" panose="020B0503020204020204" pitchFamily="34" charset="-122"/>
            </a:endParaRPr>
          </a:p>
          <a:p>
            <a:r>
              <a:rPr lang="en-US" i="1" dirty="0">
                <a:solidFill>
                  <a:srgbClr val="3D7B7B"/>
                </a:solidFill>
                <a:effectLst/>
                <a:latin typeface="Consolas" panose="020B0609020204030204" pitchFamily="49" charset="0"/>
                <a:cs typeface="Consolas" panose="020B0609020204030204" pitchFamily="49" charset="0"/>
              </a:rPr>
              <a:t>// This is my first C file</a:t>
            </a:r>
            <a:endParaRPr lang="en-US" dirty="0">
              <a:latin typeface="Microsoft YaHei" panose="020B0503020204020204" pitchFamily="34" charset="-122"/>
              <a:ea typeface="Microsoft YaHei" panose="020B0503020204020204" pitchFamily="34" charset="-122"/>
            </a:endParaRPr>
          </a:p>
        </p:txBody>
      </p:sp>
      <p:cxnSp>
        <p:nvCxnSpPr>
          <p:cNvPr id="6" name="Straight Arrow Connector 5">
            <a:extLst>
              <a:ext uri="{FF2B5EF4-FFF2-40B4-BE49-F238E27FC236}">
                <a16:creationId xmlns:a16="http://schemas.microsoft.com/office/drawing/2014/main" id="{B5732B44-6FF1-A8D5-D11A-8CC506078766}"/>
              </a:ext>
            </a:extLst>
          </p:cNvPr>
          <p:cNvCxnSpPr/>
          <p:nvPr/>
        </p:nvCxnSpPr>
        <p:spPr>
          <a:xfrm flipH="1">
            <a:off x="4165600" y="1587500"/>
            <a:ext cx="1508077"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FBC46B6-4DCD-9E85-DA31-72BA4526D36A}"/>
              </a:ext>
            </a:extLst>
          </p:cNvPr>
          <p:cNvSpPr txBox="1"/>
          <p:nvPr/>
        </p:nvSpPr>
        <p:spPr>
          <a:xfrm>
            <a:off x="779438" y="4410522"/>
            <a:ext cx="4140200" cy="2031325"/>
          </a:xfrm>
          <a:prstGeom prst="rect">
            <a:avLst/>
          </a:prstGeom>
          <a:noFill/>
          <a:ln>
            <a:solidFill>
              <a:schemeClr val="tx1"/>
            </a:solidFill>
          </a:ln>
        </p:spPr>
        <p:txBody>
          <a:bodyPr wrap="square" rtlCol="0">
            <a:spAutoFit/>
          </a:bodyPr>
          <a:lstStyle/>
          <a:p>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#include &lt;...&gt;</a:t>
            </a:r>
            <a:r>
              <a:rPr lang="en-US" dirty="0" err="1">
                <a:latin typeface="Microsoft YaHei" panose="020B0503020204020204" pitchFamily="34" charset="-122"/>
                <a:ea typeface="Microsoft YaHei" panose="020B0503020204020204" pitchFamily="34" charset="-122"/>
              </a:rPr>
              <a:t>是</a:t>
            </a:r>
            <a:r>
              <a:rPr lang="en-US" dirty="0" err="1">
                <a:latin typeface="Consolas" panose="020B0609020204030204" pitchFamily="49" charset="0"/>
                <a:ea typeface="Microsoft YaHei" panose="020B0503020204020204" pitchFamily="34" charset="-122"/>
                <a:cs typeface="Consolas" panose="020B0609020204030204" pitchFamily="49" charset="0"/>
              </a:rPr>
              <a:t>C</a:t>
            </a:r>
            <a:r>
              <a:rPr lang="en-US" dirty="0" err="1">
                <a:latin typeface="Microsoft YaHei" panose="020B0503020204020204" pitchFamily="34" charset="-122"/>
                <a:ea typeface="Microsoft YaHei" panose="020B0503020204020204" pitchFamily="34" charset="-122"/>
              </a:rPr>
              <a:t>语言的一种预处理指令</a:t>
            </a:r>
            <a:r>
              <a:rPr lang="zh-CN" altLang="en-US" dirty="0">
                <a:latin typeface="Microsoft YaHei" panose="020B0503020204020204" pitchFamily="34" charset="-122"/>
                <a:ea typeface="Microsoft YaHei" panose="020B0503020204020204" pitchFamily="34" charset="-122"/>
              </a:rPr>
              <a:t>，它表示把</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Microsoft YaHei" panose="020B0503020204020204" pitchFamily="34" charset="-122"/>
                <a:ea typeface="Microsoft YaHei" panose="020B0503020204020204" pitchFamily="34" charset="-122"/>
              </a:rPr>
              <a:t>文件包含进来。</a:t>
            </a:r>
            <a:br>
              <a:rPr lang="en-US" altLang="zh-CN" dirty="0">
                <a:latin typeface="Microsoft YaHei" panose="020B0503020204020204" pitchFamily="34" charset="-122"/>
                <a:ea typeface="Microsoft YaHei" panose="020B0503020204020204" pitchFamily="34" charset="-122"/>
              </a:rPr>
            </a:br>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#include &lt;</a:t>
            </a:r>
            <a:r>
              <a:rPr lang="en-US"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stdio.h</a:t>
            </a:r>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&gt;</a:t>
            </a:r>
            <a:r>
              <a:rPr lang="zh-CN" altLang="en-US" dirty="0">
                <a:latin typeface="Microsoft YaHei" panose="020B0503020204020204" pitchFamily="34" charset="-122"/>
                <a:ea typeface="Microsoft YaHei" panose="020B0503020204020204" pitchFamily="34" charset="-122"/>
              </a:rPr>
              <a:t>就表示把</a:t>
            </a:r>
            <a:r>
              <a:rPr lang="en-US" altLang="zh-CN"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stdio.h</a:t>
            </a:r>
            <a:r>
              <a:rPr lang="en-US" altLang="zh-CN" dirty="0">
                <a:latin typeface="Consolas" panose="020B0609020204030204" pitchFamily="49" charset="0"/>
                <a:ea typeface="Microsoft YaHei" panose="020B0503020204020204" pitchFamily="34" charset="-122"/>
                <a:cs typeface="Consolas" panose="020B0609020204030204" pitchFamily="49" charset="0"/>
              </a:rPr>
              <a:t>(Standard Input Output</a:t>
            </a:r>
            <a:r>
              <a:rPr lang="zh-CN" altLang="en-US" dirty="0">
                <a:latin typeface="Microsoft YaHei" panose="020B0503020204020204" pitchFamily="34" charset="-122"/>
                <a:ea typeface="Microsoft YaHei" panose="020B0503020204020204" pitchFamily="34" charset="-122"/>
              </a:rPr>
              <a:t>标准输入输出头文件</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Microsoft YaHei" panose="020B0503020204020204" pitchFamily="34" charset="-122"/>
                <a:ea typeface="Microsoft YaHei" panose="020B0503020204020204" pitchFamily="34" charset="-122"/>
              </a:rPr>
              <a:t>包含进</a:t>
            </a:r>
            <a:r>
              <a:rPr lang="en-US" altLang="zh-CN" dirty="0" err="1">
                <a:latin typeface="Consolas" panose="020B0609020204030204" pitchFamily="49" charset="0"/>
                <a:ea typeface="Microsoft YaHei" panose="020B0503020204020204" pitchFamily="34" charset="-122"/>
                <a:cs typeface="Consolas" panose="020B0609020204030204" pitchFamily="49" charset="0"/>
              </a:rPr>
              <a:t>hello.c</a:t>
            </a:r>
            <a:r>
              <a:rPr lang="zh-CN" altLang="en-US" dirty="0">
                <a:latin typeface="Microsoft YaHei" panose="020B0503020204020204" pitchFamily="34" charset="-122"/>
                <a:ea typeface="Microsoft YaHei" panose="020B0503020204020204" pitchFamily="34" charset="-122"/>
              </a:rPr>
              <a:t>里面，因为接下来我们需要调用</a:t>
            </a:r>
            <a:r>
              <a:rPr lang="en-US" altLang="zh-CN"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stdio.h</a:t>
            </a:r>
            <a:r>
              <a:rPr lang="zh-CN" altLang="en-US" dirty="0">
                <a:latin typeface="Microsoft YaHei" panose="020B0503020204020204" pitchFamily="34" charset="-122"/>
                <a:ea typeface="Microsoft YaHei" panose="020B0503020204020204" pitchFamily="34" charset="-122"/>
              </a:rPr>
              <a:t>里面的</a:t>
            </a:r>
            <a:r>
              <a:rPr lang="en-US" altLang="zh-CN"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printf</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Microsoft YaHei" panose="020B0503020204020204" pitchFamily="34" charset="-122"/>
                <a:ea typeface="Microsoft YaHei" panose="020B0503020204020204" pitchFamily="34" charset="-122"/>
              </a:rPr>
              <a:t>函数。</a:t>
            </a:r>
            <a:endParaRPr lang="en-US" dirty="0">
              <a:latin typeface="Microsoft YaHei" panose="020B0503020204020204" pitchFamily="34" charset="-122"/>
              <a:ea typeface="Microsoft YaHei" panose="020B0503020204020204" pitchFamily="34" charset="-122"/>
            </a:endParaRPr>
          </a:p>
        </p:txBody>
      </p:sp>
      <p:cxnSp>
        <p:nvCxnSpPr>
          <p:cNvPr id="10" name="Elbow Connector 9">
            <a:extLst>
              <a:ext uri="{FF2B5EF4-FFF2-40B4-BE49-F238E27FC236}">
                <a16:creationId xmlns:a16="http://schemas.microsoft.com/office/drawing/2014/main" id="{22FE7D3D-B488-03E4-AF14-0D1140D4B462}"/>
              </a:ext>
            </a:extLst>
          </p:cNvPr>
          <p:cNvCxnSpPr/>
          <p:nvPr/>
        </p:nvCxnSpPr>
        <p:spPr>
          <a:xfrm rot="5400000">
            <a:off x="3802039" y="2547962"/>
            <a:ext cx="2540000" cy="1203277"/>
          </a:xfrm>
          <a:prstGeom prst="bentConnector3">
            <a:avLst>
              <a:gd name="adj1" fmla="val 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F9E5ACE-6063-E1B7-3E2D-55A2FF26A41A}"/>
              </a:ext>
            </a:extLst>
          </p:cNvPr>
          <p:cNvSpPr txBox="1"/>
          <p:nvPr/>
        </p:nvSpPr>
        <p:spPr>
          <a:xfrm>
            <a:off x="5673677" y="4419601"/>
            <a:ext cx="4140200" cy="2062103"/>
          </a:xfrm>
          <a:prstGeom prst="rect">
            <a:avLst/>
          </a:prstGeom>
          <a:noFill/>
          <a:ln>
            <a:solidFill>
              <a:schemeClr val="tx1"/>
            </a:solidFill>
          </a:ln>
        </p:spPr>
        <p:txBody>
          <a:bodyPr wrap="square" rtlCol="0">
            <a:spAutoFit/>
          </a:bodyPr>
          <a:lstStyle/>
          <a:p>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main()</a:t>
            </a:r>
            <a:r>
              <a:rPr lang="en-US"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函数</a:t>
            </a:r>
            <a:r>
              <a:rPr lang="en-US" dirty="0" err="1">
                <a:latin typeface="Microsoft YaHei" panose="020B0503020204020204" pitchFamily="34" charset="-122"/>
                <a:ea typeface="Microsoft YaHei" panose="020B0503020204020204" pitchFamily="34" charset="-122"/>
              </a:rPr>
              <a:t>是</a:t>
            </a:r>
            <a:r>
              <a:rPr lang="en-US" dirty="0" err="1">
                <a:latin typeface="Consolas" panose="020B0609020204030204" pitchFamily="49" charset="0"/>
                <a:ea typeface="Microsoft YaHei" panose="020B0503020204020204" pitchFamily="34" charset="-122"/>
                <a:cs typeface="Consolas" panose="020B0609020204030204" pitchFamily="49" charset="0"/>
              </a:rPr>
              <a:t>C</a:t>
            </a:r>
            <a:r>
              <a:rPr lang="en-US" dirty="0" err="1">
                <a:latin typeface="Microsoft YaHei" panose="020B0503020204020204" pitchFamily="34" charset="-122"/>
                <a:ea typeface="Microsoft YaHei" panose="020B0503020204020204" pitchFamily="34" charset="-122"/>
              </a:rPr>
              <a:t>语言程序的入口</a:t>
            </a:r>
            <a:r>
              <a:rPr lang="zh-CN" altLang="en-US" dirty="0">
                <a:latin typeface="Microsoft YaHei" panose="020B0503020204020204" pitchFamily="34" charset="-122"/>
                <a:ea typeface="Microsoft YaHei" panose="020B0503020204020204" pitchFamily="34" charset="-122"/>
              </a:rPr>
              <a:t>。</a:t>
            </a:r>
            <a:r>
              <a:rPr lang="zh-CN" altLang="en-US" b="1" dirty="0">
                <a:solidFill>
                  <a:srgbClr val="FF0000"/>
                </a:solidFill>
                <a:latin typeface="Microsoft YaHei" panose="020B0503020204020204" pitchFamily="34" charset="-122"/>
                <a:ea typeface="Microsoft YaHei" panose="020B0503020204020204" pitchFamily="34" charset="-122"/>
              </a:rPr>
              <a:t>每一个完整的</a:t>
            </a:r>
            <a:r>
              <a:rPr lang="en-US" altLang="zh-CN" b="1"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C</a:t>
            </a:r>
            <a:r>
              <a:rPr lang="zh-CN" altLang="en-US" b="1" dirty="0">
                <a:solidFill>
                  <a:srgbClr val="FF0000"/>
                </a:solidFill>
                <a:latin typeface="Microsoft YaHei" panose="020B0503020204020204" pitchFamily="34" charset="-122"/>
                <a:ea typeface="Microsoft YaHei" panose="020B0503020204020204" pitchFamily="34" charset="-122"/>
              </a:rPr>
              <a:t>程序都必须有一个</a:t>
            </a:r>
            <a:r>
              <a:rPr lang="en-US" altLang="zh-CN" b="1"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main()</a:t>
            </a:r>
            <a:r>
              <a:rPr lang="zh-CN" altLang="en-US" b="1" dirty="0">
                <a:solidFill>
                  <a:srgbClr val="FF0000"/>
                </a:solidFill>
                <a:latin typeface="Microsoft YaHei" panose="020B0503020204020204" pitchFamily="34" charset="-122"/>
                <a:ea typeface="Microsoft YaHei" panose="020B0503020204020204" pitchFamily="34" charset="-122"/>
              </a:rPr>
              <a:t>函数</a:t>
            </a:r>
            <a:r>
              <a:rPr lang="zh-CN" altLang="en-US" dirty="0">
                <a:latin typeface="Microsoft YaHei" panose="020B0503020204020204" pitchFamily="34" charset="-122"/>
                <a:ea typeface="Microsoft YaHei" panose="020B0503020204020204" pitchFamily="34" charset="-122"/>
              </a:rPr>
              <a:t>。</a:t>
            </a:r>
            <a:r>
              <a:rPr lang="en-US" altLang="zh-CN" dirty="0">
                <a:latin typeface="Consolas" panose="020B0609020204030204" pitchFamily="49" charset="0"/>
                <a:ea typeface="Microsoft YaHei" panose="020B0503020204020204" pitchFamily="34" charset="-122"/>
                <a:cs typeface="Consolas" panose="020B0609020204030204" pitchFamily="49" charset="0"/>
              </a:rPr>
              <a:t>main()</a:t>
            </a:r>
            <a:r>
              <a:rPr lang="zh-CN" altLang="en-US" dirty="0">
                <a:latin typeface="Microsoft YaHei" panose="020B0503020204020204" pitchFamily="34" charset="-122"/>
                <a:ea typeface="Microsoft YaHei" panose="020B0503020204020204" pitchFamily="34" charset="-122"/>
              </a:rPr>
              <a:t>函数后面紧跟着的花括号</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Microsoft YaHei" panose="020B0503020204020204" pitchFamily="34" charset="-122"/>
                <a:ea typeface="Microsoft YaHei" panose="020B0503020204020204" pitchFamily="34" charset="-122"/>
              </a:rPr>
              <a:t>及其所包含的内容就是</a:t>
            </a:r>
            <a:r>
              <a:rPr lang="en-US" altLang="zh-CN" dirty="0">
                <a:latin typeface="Consolas" panose="020B0609020204030204" pitchFamily="49" charset="0"/>
                <a:ea typeface="Microsoft YaHei" panose="020B0503020204020204" pitchFamily="34" charset="-122"/>
                <a:cs typeface="Consolas" panose="020B0609020204030204" pitchFamily="49" charset="0"/>
              </a:rPr>
              <a:t>main()</a:t>
            </a:r>
            <a:r>
              <a:rPr lang="zh-CN" altLang="en-US" dirty="0">
                <a:latin typeface="Microsoft YaHei" panose="020B0503020204020204" pitchFamily="34" charset="-122"/>
                <a:ea typeface="Microsoft YaHei" panose="020B0503020204020204" pitchFamily="34" charset="-122"/>
              </a:rPr>
              <a:t>函数的具体实现。</a:t>
            </a:r>
            <a:br>
              <a:rPr lang="en-US" altLang="zh-CN" dirty="0">
                <a:latin typeface="Microsoft YaHei" panose="020B0503020204020204" pitchFamily="34" charset="-122"/>
                <a:ea typeface="Microsoft YaHei" panose="020B0503020204020204" pitchFamily="34" charset="-122"/>
              </a:rPr>
            </a:br>
            <a:br>
              <a:rPr lang="en-US" altLang="zh-CN" dirty="0">
                <a:latin typeface="Microsoft YaHei" panose="020B0503020204020204" pitchFamily="34" charset="-122"/>
                <a:ea typeface="Microsoft YaHei" panose="020B0503020204020204" pitchFamily="34" charset="-122"/>
              </a:rPr>
            </a:br>
            <a:r>
              <a:rPr lang="zh-CN" altLang="en-US" sz="2000" b="1" dirty="0">
                <a:solidFill>
                  <a:srgbClr val="FF0000"/>
                </a:solidFill>
                <a:latin typeface="Microsoft YaHei" panose="020B0503020204020204" pitchFamily="34" charset="-122"/>
                <a:ea typeface="Microsoft YaHei" panose="020B0503020204020204" pitchFamily="34" charset="-122"/>
              </a:rPr>
              <a:t>函数是构成</a:t>
            </a:r>
            <a:r>
              <a:rPr lang="en-US" altLang="zh-CN" sz="2000" b="1" dirty="0">
                <a:solidFill>
                  <a:srgbClr val="FF0000"/>
                </a:solidFill>
                <a:latin typeface="Microsoft YaHei" panose="020B0503020204020204" pitchFamily="34" charset="-122"/>
                <a:ea typeface="Microsoft YaHei" panose="020B0503020204020204" pitchFamily="34" charset="-122"/>
              </a:rPr>
              <a:t>C</a:t>
            </a:r>
            <a:r>
              <a:rPr lang="zh-CN" altLang="en-US" sz="2000" b="1" dirty="0">
                <a:solidFill>
                  <a:srgbClr val="FF0000"/>
                </a:solidFill>
                <a:latin typeface="Microsoft YaHei" panose="020B0503020204020204" pitchFamily="34" charset="-122"/>
                <a:ea typeface="Microsoft YaHei" panose="020B0503020204020204" pitchFamily="34" charset="-122"/>
              </a:rPr>
              <a:t>语言程序的基本单位。</a:t>
            </a:r>
            <a:endParaRPr lang="en-US" sz="2000" b="1" dirty="0">
              <a:solidFill>
                <a:srgbClr val="FF0000"/>
              </a:solidFill>
              <a:latin typeface="Microsoft YaHei" panose="020B0503020204020204" pitchFamily="34" charset="-122"/>
              <a:ea typeface="Microsoft YaHei" panose="020B0503020204020204" pitchFamily="34" charset="-122"/>
            </a:endParaRPr>
          </a:p>
        </p:txBody>
      </p:sp>
      <p:cxnSp>
        <p:nvCxnSpPr>
          <p:cNvPr id="14" name="Straight Arrow Connector 13">
            <a:extLst>
              <a:ext uri="{FF2B5EF4-FFF2-40B4-BE49-F238E27FC236}">
                <a16:creationId xmlns:a16="http://schemas.microsoft.com/office/drawing/2014/main" id="{AB5F6DCD-4498-A0DB-EB60-418D76912011}"/>
              </a:ext>
            </a:extLst>
          </p:cNvPr>
          <p:cNvCxnSpPr>
            <a:cxnSpLocks/>
          </p:cNvCxnSpPr>
          <p:nvPr/>
        </p:nvCxnSpPr>
        <p:spPr>
          <a:xfrm>
            <a:off x="6518324" y="2425679"/>
            <a:ext cx="0" cy="199392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1EE4181-4153-9ABB-1EC4-EB34CBA040E1}"/>
              </a:ext>
            </a:extLst>
          </p:cNvPr>
          <p:cNvSpPr txBox="1"/>
          <p:nvPr/>
        </p:nvSpPr>
        <p:spPr>
          <a:xfrm>
            <a:off x="10198275" y="2757608"/>
            <a:ext cx="1981199" cy="2862322"/>
          </a:xfrm>
          <a:prstGeom prst="rect">
            <a:avLst/>
          </a:prstGeom>
          <a:noFill/>
          <a:ln>
            <a:solidFill>
              <a:schemeClr val="tx1"/>
            </a:solidFill>
          </a:ln>
        </p:spPr>
        <p:txBody>
          <a:bodyPr wrap="square" rtlCol="0">
            <a:spAutoFit/>
          </a:bodyPr>
          <a:lstStyle/>
          <a:p>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return 0;</a:t>
            </a:r>
            <a:r>
              <a:rPr lang="en-US" dirty="0">
                <a:latin typeface="Microsoft YaHei" panose="020B0503020204020204" pitchFamily="34" charset="-122"/>
                <a:ea typeface="Microsoft YaHei" panose="020B0503020204020204" pitchFamily="34" charset="-122"/>
              </a:rPr>
              <a:t>是表示当前</a:t>
            </a:r>
            <a:r>
              <a:rPr lang="en-US" dirty="0">
                <a:latin typeface="Consolas" panose="020B0609020204030204" pitchFamily="49" charset="0"/>
                <a:ea typeface="Microsoft YaHei" panose="020B0503020204020204" pitchFamily="34" charset="-122"/>
                <a:cs typeface="Consolas" panose="020B0609020204030204" pitchFamily="49" charset="0"/>
              </a:rPr>
              <a:t>main()</a:t>
            </a:r>
            <a:r>
              <a:rPr lang="en-US" dirty="0">
                <a:latin typeface="Microsoft YaHei" panose="020B0503020204020204" pitchFamily="34" charset="-122"/>
                <a:ea typeface="Microsoft YaHei" panose="020B0503020204020204" pitchFamily="34" charset="-122"/>
              </a:rPr>
              <a:t>函数的返回值是</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0</a:t>
            </a:r>
            <a:r>
              <a:rPr lang="zh-CN" altLang="en-US" dirty="0">
                <a:latin typeface="Microsoft YaHei" panose="020B0503020204020204" pitchFamily="34" charset="-122"/>
                <a:ea typeface="Microsoft YaHei" panose="020B0503020204020204" pitchFamily="34" charset="-122"/>
              </a:rPr>
              <a:t>。</a:t>
            </a:r>
            <a:r>
              <a:rPr lang="en-US" dirty="0" err="1">
                <a:latin typeface="Consolas" panose="020B0609020204030204" pitchFamily="49" charset="0"/>
                <a:ea typeface="Microsoft YaHei" panose="020B0503020204020204" pitchFamily="34" charset="-122"/>
                <a:cs typeface="Consolas" panose="020B0609020204030204" pitchFamily="49" charset="0"/>
              </a:rPr>
              <a:t>C</a:t>
            </a:r>
            <a:r>
              <a:rPr lang="en-US" dirty="0" err="1">
                <a:latin typeface="Microsoft YaHei" panose="020B0503020204020204" pitchFamily="34" charset="-122"/>
                <a:ea typeface="Microsoft YaHei" panose="020B0503020204020204" pitchFamily="34" charset="-122"/>
              </a:rPr>
              <a:t>语言里每一个函数</a:t>
            </a:r>
            <a:r>
              <a:rPr lang="zh-CN" altLang="en-US" dirty="0">
                <a:latin typeface="Microsoft YaHei" panose="020B0503020204020204" pitchFamily="34" charset="-122"/>
                <a:ea typeface="Microsoft YaHei" panose="020B0503020204020204" pitchFamily="34" charset="-122"/>
              </a:rPr>
              <a:t>（除返回类型为</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void</a:t>
            </a:r>
            <a:r>
              <a:rPr lang="zh-CN" altLang="en-US" dirty="0">
                <a:latin typeface="Microsoft YaHei" panose="020B0503020204020204" pitchFamily="34" charset="-122"/>
                <a:ea typeface="Microsoft YaHei" panose="020B0503020204020204" pitchFamily="34" charset="-122"/>
              </a:rPr>
              <a:t>的函数以外）都必须有一个</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return</a:t>
            </a:r>
            <a:r>
              <a:rPr lang="zh-CN" altLang="en-US" dirty="0">
                <a:latin typeface="Microsoft YaHei" panose="020B0503020204020204" pitchFamily="34" charset="-122"/>
                <a:ea typeface="Microsoft YaHei" panose="020B0503020204020204" pitchFamily="34" charset="-122"/>
              </a:rPr>
              <a:t>语句，否则函数不知道怎么退出。</a:t>
            </a:r>
            <a:endParaRPr lang="en-US" altLang="zh-CN" dirty="0">
              <a:latin typeface="Microsoft YaHei" panose="020B0503020204020204" pitchFamily="34" charset="-122"/>
              <a:ea typeface="Microsoft YaHei" panose="020B0503020204020204" pitchFamily="34" charset="-122"/>
            </a:endParaRPr>
          </a:p>
        </p:txBody>
      </p:sp>
      <p:cxnSp>
        <p:nvCxnSpPr>
          <p:cNvPr id="18" name="Straight Arrow Connector 17">
            <a:extLst>
              <a:ext uri="{FF2B5EF4-FFF2-40B4-BE49-F238E27FC236}">
                <a16:creationId xmlns:a16="http://schemas.microsoft.com/office/drawing/2014/main" id="{8A79AF41-D892-BBAB-660F-668071DFF76F}"/>
              </a:ext>
            </a:extLst>
          </p:cNvPr>
          <p:cNvCxnSpPr/>
          <p:nvPr/>
        </p:nvCxnSpPr>
        <p:spPr>
          <a:xfrm>
            <a:off x="7035800" y="2984500"/>
            <a:ext cx="317500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12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par>
                                <p:cTn id="9" presetID="1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down)">
                                      <p:cBhvr>
                                        <p:cTn id="18" dur="500"/>
                                        <p:tgtEl>
                                          <p:spTgt spid="10"/>
                                        </p:tgtEl>
                                      </p:cBhvr>
                                    </p:animEffect>
                                  </p:childTnLst>
                                </p:cTn>
                              </p:par>
                              <p:par>
                                <p:cTn id="19" presetID="12" presetClass="entr" presetSubtype="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down)">
                                      <p:cBhvr>
                                        <p:cTn id="28" dur="500"/>
                                        <p:tgtEl>
                                          <p:spTgt spid="14"/>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p:tgtEl>
                                          <p:spTgt spid="16"/>
                                        </p:tgtEl>
                                        <p:attrNameLst>
                                          <p:attrName>ppt_x</p:attrName>
                                        </p:attrNameLst>
                                      </p:cBhvr>
                                      <p:tavLst>
                                        <p:tav tm="0">
                                          <p:val>
                                            <p:strVal val="#ppt_x-#ppt_w*1.125000"/>
                                          </p:val>
                                        </p:tav>
                                        <p:tav tm="100000">
                                          <p:val>
                                            <p:strVal val="#ppt_x"/>
                                          </p:val>
                                        </p:tav>
                                      </p:tavLst>
                                    </p:anim>
                                    <p:animEffect transition="in" filter="wipe(right)">
                                      <p:cBhvr>
                                        <p:cTn id="38" dur="500"/>
                                        <p:tgtEl>
                                          <p:spTgt spid="16"/>
                                        </p:tgtEl>
                                      </p:cBhvr>
                                    </p:animEffect>
                                  </p:childTnLst>
                                </p:cTn>
                              </p:par>
                              <p:par>
                                <p:cTn id="39" presetID="12" presetClass="entr" presetSubtype="8"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p:tgtEl>
                                          <p:spTgt spid="18"/>
                                        </p:tgtEl>
                                        <p:attrNameLst>
                                          <p:attrName>ppt_x</p:attrName>
                                        </p:attrNameLst>
                                      </p:cBhvr>
                                      <p:tavLst>
                                        <p:tav tm="0">
                                          <p:val>
                                            <p:strVal val="#ppt_x-#ppt_w*1.125000"/>
                                          </p:val>
                                        </p:tav>
                                        <p:tav tm="100000">
                                          <p:val>
                                            <p:strVal val="#ppt_x"/>
                                          </p:val>
                                        </p:tav>
                                      </p:tavLst>
                                    </p:anim>
                                    <p:animEffect transition="in" filter="wipe(right)">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2"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语言程序的基本语法</a:t>
            </a:r>
          </a:p>
        </p:txBody>
      </p:sp>
      <p:sp>
        <p:nvSpPr>
          <p:cNvPr id="9" name="TextBox 8">
            <a:extLst>
              <a:ext uri="{FF2B5EF4-FFF2-40B4-BE49-F238E27FC236}">
                <a16:creationId xmlns:a16="http://schemas.microsoft.com/office/drawing/2014/main" id="{47D6004B-73F2-4BBF-3E12-C84F13FB016B}"/>
              </a:ext>
            </a:extLst>
          </p:cNvPr>
          <p:cNvSpPr txBox="1"/>
          <p:nvPr/>
        </p:nvSpPr>
        <p:spPr>
          <a:xfrm>
            <a:off x="5673677" y="1410017"/>
            <a:ext cx="4448175" cy="2031325"/>
          </a:xfrm>
          <a:prstGeom prst="rect">
            <a:avLst/>
          </a:prstGeom>
          <a:solidFill>
            <a:schemeClr val="bg2"/>
          </a:solidFill>
        </p:spPr>
        <p:txBody>
          <a:bodyPr wrap="square">
            <a:spAutoFit/>
          </a:bodyPr>
          <a:lstStyle/>
          <a:p>
            <a:r>
              <a:rPr lang="en-US" i="1" dirty="0">
                <a:solidFill>
                  <a:schemeClr val="bg1">
                    <a:lumMod val="65000"/>
                  </a:schemeClr>
                </a:solidFill>
                <a:effectLst/>
                <a:latin typeface="Consolas" panose="020B0609020204030204" pitchFamily="49" charset="0"/>
                <a:cs typeface="Consolas" panose="020B0609020204030204" pitchFamily="49" charset="0"/>
              </a:rPr>
              <a:t>/* This is my first C file */</a:t>
            </a:r>
            <a:endParaRPr lang="en-US" dirty="0">
              <a:solidFill>
                <a:schemeClr val="bg1">
                  <a:lumMod val="65000"/>
                </a:schemeClr>
              </a:solidFill>
              <a:effectLst/>
              <a:latin typeface="Consolas" panose="020B0609020204030204" pitchFamily="49" charset="0"/>
              <a:cs typeface="Consolas" panose="020B0609020204030204" pitchFamily="49" charset="0"/>
            </a:endParaRPr>
          </a:p>
          <a:p>
            <a:r>
              <a:rPr lang="en-US" dirty="0">
                <a:solidFill>
                  <a:schemeClr val="bg1">
                    <a:lumMod val="65000"/>
                  </a:schemeClr>
                </a:solidFill>
                <a:effectLst/>
                <a:latin typeface="Consolas" panose="020B0609020204030204" pitchFamily="49" charset="0"/>
                <a:cs typeface="Consolas" panose="020B0609020204030204" pitchFamily="49" charset="0"/>
              </a:rPr>
              <a:t>#include </a:t>
            </a:r>
            <a:r>
              <a:rPr lang="en-US" i="1" dirty="0">
                <a:solidFill>
                  <a:schemeClr val="bg1">
                    <a:lumMod val="65000"/>
                  </a:schemeClr>
                </a:solidFill>
                <a:effectLst/>
                <a:latin typeface="Consolas" panose="020B0609020204030204" pitchFamily="49" charset="0"/>
                <a:cs typeface="Consolas" panose="020B0609020204030204" pitchFamily="49" charset="0"/>
              </a:rPr>
              <a:t>&lt;</a:t>
            </a:r>
            <a:r>
              <a:rPr lang="en-US" i="1" dirty="0" err="1">
                <a:solidFill>
                  <a:schemeClr val="bg1">
                    <a:lumMod val="65000"/>
                  </a:schemeClr>
                </a:solidFill>
                <a:effectLst/>
                <a:latin typeface="Consolas" panose="020B0609020204030204" pitchFamily="49" charset="0"/>
                <a:cs typeface="Consolas" panose="020B0609020204030204" pitchFamily="49" charset="0"/>
              </a:rPr>
              <a:t>stdio.h</a:t>
            </a:r>
            <a:r>
              <a:rPr lang="en-US" i="1" dirty="0">
                <a:solidFill>
                  <a:schemeClr val="bg1">
                    <a:lumMod val="65000"/>
                  </a:schemeClr>
                </a:solidFill>
                <a:effectLst/>
                <a:latin typeface="Consolas" panose="020B0609020204030204" pitchFamily="49" charset="0"/>
                <a:cs typeface="Consolas" panose="020B0609020204030204" pitchFamily="49" charset="0"/>
              </a:rPr>
              <a:t>&gt;</a:t>
            </a:r>
            <a:endParaRPr lang="en-US" dirty="0">
              <a:solidFill>
                <a:schemeClr val="bg1">
                  <a:lumMod val="65000"/>
                </a:schemeClr>
              </a:solidFill>
              <a:effectLst/>
              <a:latin typeface="Consolas" panose="020B0609020204030204" pitchFamily="49" charset="0"/>
              <a:cs typeface="Consolas" panose="020B0609020204030204" pitchFamily="49" charset="0"/>
            </a:endParaRPr>
          </a:p>
          <a:p>
            <a:endParaRPr lang="en-US" dirty="0">
              <a:solidFill>
                <a:schemeClr val="bg1">
                  <a:lumMod val="65000"/>
                </a:schemeClr>
              </a:solidFill>
              <a:effectLst/>
              <a:latin typeface="Consolas" panose="020B0609020204030204" pitchFamily="49" charset="0"/>
              <a:cs typeface="Consolas" panose="020B0609020204030204" pitchFamily="49" charset="0"/>
            </a:endParaRPr>
          </a:p>
          <a:p>
            <a:r>
              <a:rPr lang="en-US" dirty="0">
                <a:solidFill>
                  <a:schemeClr val="bg1">
                    <a:lumMod val="65000"/>
                  </a:schemeClr>
                </a:solidFill>
                <a:effectLst/>
                <a:latin typeface="Consolas" panose="020B0609020204030204" pitchFamily="49" charset="0"/>
                <a:cs typeface="Consolas" panose="020B0609020204030204" pitchFamily="49" charset="0"/>
              </a:rPr>
              <a:t>int main() {</a:t>
            </a:r>
          </a:p>
          <a:p>
            <a:r>
              <a:rPr lang="en-US" dirty="0">
                <a:solidFill>
                  <a:srgbClr val="BBBBBB"/>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printf</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"Hello, world!</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BA2121"/>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b="1" dirty="0">
                <a:solidFill>
                  <a:schemeClr val="bg1">
                    <a:lumMod val="65000"/>
                  </a:schemeClr>
                </a:solidFill>
                <a:effectLst/>
                <a:latin typeface="Consolas" panose="020B0609020204030204" pitchFamily="49" charset="0"/>
                <a:cs typeface="Consolas" panose="020B0609020204030204" pitchFamily="49" charset="0"/>
              </a:rPr>
              <a:t>return</a:t>
            </a:r>
            <a:r>
              <a:rPr lang="en-US" dirty="0">
                <a:solidFill>
                  <a:schemeClr val="bg1">
                    <a:lumMod val="65000"/>
                  </a:schemeClr>
                </a:solidFill>
                <a:effectLst/>
                <a:latin typeface="Consolas" panose="020B0609020204030204" pitchFamily="49" charset="0"/>
                <a:cs typeface="Consolas" panose="020B0609020204030204" pitchFamily="49" charset="0"/>
              </a:rPr>
              <a:t> 0;</a:t>
            </a:r>
          </a:p>
          <a:p>
            <a:r>
              <a:rPr lang="en-US" dirty="0">
                <a:solidFill>
                  <a:schemeClr val="bg1">
                    <a:lumMod val="65000"/>
                  </a:schemeClr>
                </a:solidFill>
                <a:effectLst/>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4A7375A2-C8B1-DAD7-F5BE-B48671F2EFF7}"/>
              </a:ext>
            </a:extLst>
          </p:cNvPr>
          <p:cNvSpPr txBox="1"/>
          <p:nvPr/>
        </p:nvSpPr>
        <p:spPr>
          <a:xfrm>
            <a:off x="246038" y="1603822"/>
            <a:ext cx="5011762" cy="507831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err="1">
                <a:latin typeface="Consolas" panose="020B0609020204030204" pitchFamily="49" charset="0"/>
                <a:ea typeface="Microsoft YaHei" panose="020B0503020204020204" pitchFamily="34" charset="-122"/>
                <a:cs typeface="Consolas" panose="020B0609020204030204" pitchFamily="49" charset="0"/>
              </a:rPr>
              <a:t>C</a:t>
            </a:r>
            <a:r>
              <a:rPr lang="en-US" dirty="0" err="1">
                <a:latin typeface="Microsoft YaHei" panose="020B0503020204020204" pitchFamily="34" charset="-122"/>
                <a:ea typeface="Microsoft YaHei" panose="020B0503020204020204" pitchFamily="34" charset="-122"/>
              </a:rPr>
              <a:t>语言中的函数是由语句</a:t>
            </a:r>
            <a:r>
              <a:rPr lang="en-US" dirty="0">
                <a:latin typeface="Consolas" panose="020B0609020204030204" pitchFamily="49" charset="0"/>
                <a:ea typeface="Microsoft YaHei" panose="020B0503020204020204" pitchFamily="34" charset="-122"/>
                <a:cs typeface="Consolas" panose="020B0609020204030204" pitchFamily="49" charset="0"/>
              </a:rPr>
              <a:t>(statements)</a:t>
            </a:r>
            <a:r>
              <a:rPr lang="en-US" dirty="0" err="1">
                <a:latin typeface="Microsoft YaHei" panose="020B0503020204020204" pitchFamily="34" charset="-122"/>
                <a:ea typeface="Microsoft YaHei" panose="020B0503020204020204" pitchFamily="34" charset="-122"/>
              </a:rPr>
              <a:t>组成的</a:t>
            </a:r>
            <a:r>
              <a:rPr lang="zh-CN" altLang="en-US" dirty="0">
                <a:latin typeface="Microsoft YaHei" panose="020B0503020204020204" pitchFamily="34" charset="-122"/>
                <a:ea typeface="Microsoft YaHei" panose="020B0503020204020204" pitchFamily="34" charset="-122"/>
              </a:rPr>
              <a:t>，单个简单语句都以</a:t>
            </a:r>
            <a:r>
              <a:rPr lang="zh-CN" altLang="en-US" dirty="0">
                <a:solidFill>
                  <a:srgbClr val="FF0000"/>
                </a:solidFill>
                <a:latin typeface="Microsoft YaHei" panose="020B0503020204020204" pitchFamily="34" charset="-122"/>
                <a:ea typeface="Microsoft YaHei" panose="020B0503020204020204" pitchFamily="34" charset="-122"/>
              </a:rPr>
              <a:t>分号</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Microsoft YaHei" panose="020B0503020204020204" pitchFamily="34" charset="-122"/>
                <a:ea typeface="Microsoft YaHei" panose="020B0503020204020204" pitchFamily="34" charset="-122"/>
              </a:rPr>
              <a:t>结束。</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语句由令牌</a:t>
            </a:r>
            <a:r>
              <a:rPr lang="en-US" altLang="zh-CN" dirty="0">
                <a:latin typeface="Consolas" panose="020B0609020204030204" pitchFamily="49" charset="0"/>
                <a:ea typeface="Microsoft YaHei" panose="020B0503020204020204" pitchFamily="34" charset="-122"/>
                <a:cs typeface="Consolas" panose="020B0609020204030204" pitchFamily="49" charset="0"/>
              </a:rPr>
              <a:t>(tokens)</a:t>
            </a:r>
            <a:r>
              <a:rPr lang="zh-CN" altLang="en-US" dirty="0">
                <a:latin typeface="Microsoft YaHei" panose="020B0503020204020204" pitchFamily="34" charset="-122"/>
                <a:ea typeface="Microsoft YaHei" panose="020B0503020204020204" pitchFamily="34" charset="-122"/>
              </a:rPr>
              <a:t>组成。令牌可以是：</a:t>
            </a:r>
            <a:endParaRPr lang="en-US" altLang="zh-CN" dirty="0">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关键字</a:t>
            </a:r>
            <a:r>
              <a:rPr lang="en-US" altLang="zh-CN" dirty="0">
                <a:latin typeface="Consolas" panose="020B0609020204030204" pitchFamily="49" charset="0"/>
                <a:ea typeface="Microsoft YaHei" panose="020B0503020204020204" pitchFamily="34" charset="-122"/>
                <a:cs typeface="Consolas" panose="020B0609020204030204" pitchFamily="49" charset="0"/>
              </a:rPr>
              <a:t>(Keywords)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标识符</a:t>
            </a:r>
            <a:r>
              <a:rPr lang="en-US" altLang="zh-CN" dirty="0">
                <a:latin typeface="Consolas" panose="020B0609020204030204" pitchFamily="49" charset="0"/>
                <a:ea typeface="Microsoft YaHei" panose="020B0503020204020204" pitchFamily="34" charset="-122"/>
                <a:cs typeface="Consolas" panose="020B0609020204030204" pitchFamily="49" charset="0"/>
              </a:rPr>
              <a:t>(Identifiers)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(Constants)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字符串常量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(String Literals)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(Special Symbols)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操作符</a:t>
            </a:r>
            <a:r>
              <a:rPr lang="en-US" altLang="zh-CN" dirty="0">
                <a:latin typeface="Consolas" panose="020B0609020204030204" pitchFamily="49" charset="0"/>
                <a:ea typeface="Microsoft YaHei" panose="020B0503020204020204" pitchFamily="34" charset="-122"/>
                <a:cs typeface="Consolas" panose="020B0609020204030204" pitchFamily="49" charset="0"/>
              </a:rPr>
              <a:t>(Operators)</a:t>
            </a: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将语句</a:t>
            </a:r>
            <a:r>
              <a:rPr lang="en-US" dirty="0" err="1">
                <a:solidFill>
                  <a:srgbClr val="000000"/>
                </a:solidFill>
                <a:effectLst/>
                <a:highlight>
                  <a:srgbClr val="FFFF00"/>
                </a:highlight>
                <a:latin typeface="Consolas" panose="020B0609020204030204" pitchFamily="49" charset="0"/>
                <a:cs typeface="Consolas" panose="020B0609020204030204" pitchFamily="49" charset="0"/>
              </a:rPr>
              <a:t>printf</a:t>
            </a:r>
            <a:r>
              <a:rPr lang="en-US" dirty="0">
                <a:solidFill>
                  <a:srgbClr val="000000"/>
                </a:solidFill>
                <a:effectLst/>
                <a:highlight>
                  <a:srgbClr val="FFFF00"/>
                </a:highlight>
                <a:latin typeface="Consolas" panose="020B0609020204030204" pitchFamily="49" charset="0"/>
                <a:cs typeface="Consolas" panose="020B0609020204030204" pitchFamily="49" charset="0"/>
              </a:rPr>
              <a:t>(</a:t>
            </a:r>
            <a:r>
              <a:rPr lang="en-US" dirty="0">
                <a:solidFill>
                  <a:srgbClr val="BA2121"/>
                </a:solidFill>
                <a:effectLst/>
                <a:highlight>
                  <a:srgbClr val="FFFF00"/>
                </a:highlight>
                <a:latin typeface="Consolas" panose="020B0609020204030204" pitchFamily="49" charset="0"/>
                <a:cs typeface="Consolas" panose="020B0609020204030204" pitchFamily="49" charset="0"/>
              </a:rPr>
              <a:t>"Hello, world!</a:t>
            </a:r>
            <a:r>
              <a:rPr lang="en-US" b="1" dirty="0">
                <a:solidFill>
                  <a:srgbClr val="AA5D1F"/>
                </a:solidFill>
                <a:effectLst/>
                <a:highlight>
                  <a:srgbClr val="FFFF00"/>
                </a:highlight>
                <a:latin typeface="Consolas" panose="020B0609020204030204" pitchFamily="49" charset="0"/>
                <a:cs typeface="Consolas" panose="020B0609020204030204" pitchFamily="49" charset="0"/>
              </a:rPr>
              <a:t>\n</a:t>
            </a:r>
            <a:r>
              <a:rPr lang="en-US" dirty="0">
                <a:solidFill>
                  <a:srgbClr val="BA2121"/>
                </a:solidFill>
                <a:effectLst/>
                <a:highlight>
                  <a:srgbClr val="FFFF00"/>
                </a:highlight>
                <a:latin typeface="Consolas" panose="020B0609020204030204" pitchFamily="49" charset="0"/>
                <a:cs typeface="Consolas" panose="020B0609020204030204" pitchFamily="49" charset="0"/>
              </a:rPr>
              <a:t>"</a:t>
            </a:r>
            <a:r>
              <a:rPr lang="en-US" dirty="0">
                <a:solidFill>
                  <a:srgbClr val="000000"/>
                </a:solidFill>
                <a:effectLst/>
                <a:highlight>
                  <a:srgbClr val="FFFF00"/>
                </a:highlight>
                <a:latin typeface="Consolas" panose="020B0609020204030204" pitchFamily="49" charset="0"/>
                <a:cs typeface="Consolas" panose="020B0609020204030204" pitchFamily="49" charset="0"/>
              </a:rPr>
              <a:t>);</a:t>
            </a:r>
            <a:br>
              <a:rPr lang="en-US" dirty="0">
                <a:solidFill>
                  <a:srgbClr val="000000"/>
                </a:solidFill>
                <a:effectLst/>
                <a:highlight>
                  <a:srgbClr val="FFFF00"/>
                </a:highlight>
                <a:latin typeface="Consolas" panose="020B0609020204030204" pitchFamily="49" charset="0"/>
                <a:cs typeface="Consolas" panose="020B0609020204030204" pitchFamily="49" charset="0"/>
              </a:rPr>
            </a:br>
            <a:r>
              <a:rPr lang="zh-CN" altLang="en-US" dirty="0">
                <a:latin typeface="Microsoft YaHei" panose="020B0503020204020204" pitchFamily="34" charset="-122"/>
                <a:ea typeface="Microsoft YaHei" panose="020B0503020204020204" pitchFamily="34" charset="-122"/>
              </a:rPr>
              <a:t>分解成</a:t>
            </a:r>
            <a:r>
              <a:rPr lang="en-US" altLang="zh-CN" dirty="0">
                <a:latin typeface="Consolas" panose="020B0609020204030204" pitchFamily="49" charset="0"/>
                <a:ea typeface="Microsoft YaHei" panose="020B0503020204020204" pitchFamily="34" charset="-122"/>
                <a:cs typeface="Consolas" panose="020B0609020204030204" pitchFamily="49" charset="0"/>
              </a:rPr>
              <a:t>tokens</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en-US" altLang="zh-CN"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printf</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标识符</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"Hello, world!\n"</a:t>
            </a:r>
            <a:r>
              <a:rPr lang="zh-CN" altLang="en-US" dirty="0">
                <a:latin typeface="Consolas" panose="020B0609020204030204" pitchFamily="49" charset="0"/>
                <a:ea typeface="Microsoft YaHei" panose="020B0503020204020204" pitchFamily="34" charset="-122"/>
                <a:cs typeface="Consolas" panose="020B0609020204030204" pitchFamily="49" charset="0"/>
              </a:rPr>
              <a:t>    </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Consolas" panose="020B0609020204030204" pitchFamily="49" charset="0"/>
                <a:ea typeface="Microsoft YaHei" panose="020B0503020204020204" pitchFamily="34" charset="-122"/>
                <a:cs typeface="Consolas" panose="020B0609020204030204" pitchFamily="49" charset="0"/>
              </a:rPr>
              <a:t>字符串常量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Consolas" panose="020B0609020204030204" pitchFamily="49" charset="0"/>
                <a:ea typeface="Microsoft YaHei" panose="020B0503020204020204" pitchFamily="34" charset="-122"/>
                <a:cs typeface="Consolas" panose="020B0609020204030204" pitchFamily="49" charset="0"/>
              </a:rPr>
              <a:t>                    </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Consolas" panose="020B0609020204030204" pitchFamily="49" charset="0"/>
                <a:ea typeface="Microsoft YaHei" panose="020B0503020204020204" pitchFamily="34" charset="-122"/>
                <a:cs typeface="Consolas" panose="020B0609020204030204" pitchFamily="49" charset="0"/>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Consolas" panose="020B0609020204030204" pitchFamily="49" charset="0"/>
                <a:ea typeface="Microsoft YaHei" panose="020B0503020204020204" pitchFamily="34" charset="-122"/>
                <a:cs typeface="Consolas" panose="020B0609020204030204" pitchFamily="49" charset="0"/>
              </a:rPr>
              <a:t>                    </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Consolas" panose="020B0609020204030204" pitchFamily="49" charset="0"/>
                <a:ea typeface="Microsoft YaHei" panose="020B0503020204020204" pitchFamily="34" charset="-122"/>
                <a:cs typeface="Consolas" panose="020B0609020204030204" pitchFamily="49" charset="0"/>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742950" lvl="1" indent="-285750">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lvl="1"/>
            <a:endParaRPr lang="en-US" altLang="zh-CN" dirty="0">
              <a:latin typeface="Microsoft YaHei" panose="020B0503020204020204" pitchFamily="34" charset="-122"/>
              <a:ea typeface="Microsoft YaHei" panose="020B0503020204020204" pitchFamily="34" charset="-122"/>
            </a:endParaRPr>
          </a:p>
        </p:txBody>
      </p:sp>
      <p:cxnSp>
        <p:nvCxnSpPr>
          <p:cNvPr id="5" name="Straight Arrow Connector 4">
            <a:extLst>
              <a:ext uri="{FF2B5EF4-FFF2-40B4-BE49-F238E27FC236}">
                <a16:creationId xmlns:a16="http://schemas.microsoft.com/office/drawing/2014/main" id="{AD1EEE28-1016-9D62-B06D-FD2A74C8E33C}"/>
              </a:ext>
            </a:extLst>
          </p:cNvPr>
          <p:cNvCxnSpPr/>
          <p:nvPr/>
        </p:nvCxnSpPr>
        <p:spPr>
          <a:xfrm>
            <a:off x="5774499" y="2705622"/>
            <a:ext cx="413359"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5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语言程序的基本语法</a:t>
            </a:r>
          </a:p>
        </p:txBody>
      </p:sp>
      <p:sp>
        <p:nvSpPr>
          <p:cNvPr id="9" name="TextBox 8">
            <a:extLst>
              <a:ext uri="{FF2B5EF4-FFF2-40B4-BE49-F238E27FC236}">
                <a16:creationId xmlns:a16="http://schemas.microsoft.com/office/drawing/2014/main" id="{47D6004B-73F2-4BBF-3E12-C84F13FB016B}"/>
              </a:ext>
            </a:extLst>
          </p:cNvPr>
          <p:cNvSpPr txBox="1"/>
          <p:nvPr/>
        </p:nvSpPr>
        <p:spPr>
          <a:xfrm>
            <a:off x="5673677" y="1410017"/>
            <a:ext cx="4448175" cy="2031325"/>
          </a:xfrm>
          <a:prstGeom prst="rect">
            <a:avLst/>
          </a:prstGeom>
          <a:solidFill>
            <a:schemeClr val="bg2"/>
          </a:solidFill>
        </p:spPr>
        <p:txBody>
          <a:bodyPr wrap="square">
            <a:spAutoFit/>
          </a:bodyPr>
          <a:lstStyle/>
          <a:p>
            <a:r>
              <a:rPr lang="en-US" i="1" dirty="0">
                <a:solidFill>
                  <a:schemeClr val="bg1">
                    <a:lumMod val="65000"/>
                  </a:schemeClr>
                </a:solidFill>
                <a:effectLst/>
                <a:latin typeface="Consolas" panose="020B0609020204030204" pitchFamily="49" charset="0"/>
                <a:cs typeface="Consolas" panose="020B0609020204030204" pitchFamily="49" charset="0"/>
              </a:rPr>
              <a:t>/* This is my first C file */</a:t>
            </a:r>
            <a:endParaRPr lang="en-US" dirty="0">
              <a:solidFill>
                <a:schemeClr val="bg1">
                  <a:lumMod val="65000"/>
                </a:schemeClr>
              </a:solidFill>
              <a:effectLst/>
              <a:latin typeface="Consolas" panose="020B0609020204030204" pitchFamily="49" charset="0"/>
              <a:cs typeface="Consolas" panose="020B0609020204030204" pitchFamily="49" charset="0"/>
            </a:endParaRPr>
          </a:p>
          <a:p>
            <a:r>
              <a:rPr lang="en-US" dirty="0">
                <a:solidFill>
                  <a:schemeClr val="bg1">
                    <a:lumMod val="65000"/>
                  </a:schemeClr>
                </a:solidFill>
                <a:effectLst/>
                <a:latin typeface="Consolas" panose="020B0609020204030204" pitchFamily="49" charset="0"/>
                <a:cs typeface="Consolas" panose="020B0609020204030204" pitchFamily="49" charset="0"/>
              </a:rPr>
              <a:t>#include </a:t>
            </a:r>
            <a:r>
              <a:rPr lang="en-US" i="1" dirty="0">
                <a:solidFill>
                  <a:schemeClr val="bg1">
                    <a:lumMod val="65000"/>
                  </a:schemeClr>
                </a:solidFill>
                <a:effectLst/>
                <a:latin typeface="Consolas" panose="020B0609020204030204" pitchFamily="49" charset="0"/>
                <a:cs typeface="Consolas" panose="020B0609020204030204" pitchFamily="49" charset="0"/>
              </a:rPr>
              <a:t>&lt;</a:t>
            </a:r>
            <a:r>
              <a:rPr lang="en-US" i="1" dirty="0" err="1">
                <a:solidFill>
                  <a:schemeClr val="bg1">
                    <a:lumMod val="65000"/>
                  </a:schemeClr>
                </a:solidFill>
                <a:effectLst/>
                <a:latin typeface="Consolas" panose="020B0609020204030204" pitchFamily="49" charset="0"/>
                <a:cs typeface="Consolas" panose="020B0609020204030204" pitchFamily="49" charset="0"/>
              </a:rPr>
              <a:t>stdio.h</a:t>
            </a:r>
            <a:r>
              <a:rPr lang="en-US" i="1" dirty="0">
                <a:solidFill>
                  <a:schemeClr val="bg1">
                    <a:lumMod val="65000"/>
                  </a:schemeClr>
                </a:solidFill>
                <a:effectLst/>
                <a:latin typeface="Consolas" panose="020B0609020204030204" pitchFamily="49" charset="0"/>
                <a:cs typeface="Consolas" panose="020B0609020204030204" pitchFamily="49" charset="0"/>
              </a:rPr>
              <a:t>&gt;</a:t>
            </a:r>
            <a:endParaRPr lang="en-US" dirty="0">
              <a:solidFill>
                <a:schemeClr val="bg1">
                  <a:lumMod val="65000"/>
                </a:schemeClr>
              </a:solidFill>
              <a:effectLst/>
              <a:latin typeface="Consolas" panose="020B0609020204030204" pitchFamily="49" charset="0"/>
              <a:cs typeface="Consolas" panose="020B0609020204030204" pitchFamily="49" charset="0"/>
            </a:endParaRPr>
          </a:p>
          <a:p>
            <a:endParaRPr lang="en-US" dirty="0">
              <a:solidFill>
                <a:schemeClr val="bg1">
                  <a:lumMod val="65000"/>
                </a:schemeClr>
              </a:solidFill>
              <a:effectLst/>
              <a:latin typeface="Consolas" panose="020B0609020204030204" pitchFamily="49" charset="0"/>
              <a:cs typeface="Consolas" panose="020B0609020204030204" pitchFamily="49" charset="0"/>
            </a:endParaRPr>
          </a:p>
          <a:p>
            <a:r>
              <a:rPr lang="en-US" dirty="0">
                <a:solidFill>
                  <a:schemeClr val="bg1">
                    <a:lumMod val="65000"/>
                  </a:schemeClr>
                </a:solidFill>
                <a:effectLst/>
                <a:latin typeface="Consolas" panose="020B0609020204030204" pitchFamily="49" charset="0"/>
                <a:cs typeface="Consolas" panose="020B0609020204030204" pitchFamily="49" charset="0"/>
              </a:rPr>
              <a:t>int main() {</a:t>
            </a:r>
          </a:p>
          <a:p>
            <a:r>
              <a:rPr lang="en-US" dirty="0">
                <a:solidFill>
                  <a:srgbClr val="BBBBBB"/>
                </a:solidFill>
                <a:effectLst/>
                <a:latin typeface="Consolas" panose="020B0609020204030204" pitchFamily="49" charset="0"/>
                <a:cs typeface="Consolas" panose="020B0609020204030204" pitchFamily="49" charset="0"/>
              </a:rPr>
              <a:t>    </a:t>
            </a:r>
            <a:r>
              <a:rPr lang="en-US" dirty="0" err="1">
                <a:solidFill>
                  <a:schemeClr val="bg1">
                    <a:lumMod val="65000"/>
                  </a:schemeClr>
                </a:solidFill>
                <a:effectLst/>
                <a:latin typeface="Consolas" panose="020B0609020204030204" pitchFamily="49" charset="0"/>
                <a:cs typeface="Consolas" panose="020B0609020204030204" pitchFamily="49" charset="0"/>
              </a:rPr>
              <a:t>printf</a:t>
            </a:r>
            <a:r>
              <a:rPr lang="en-US" dirty="0">
                <a:solidFill>
                  <a:schemeClr val="bg1">
                    <a:lumMod val="65000"/>
                  </a:schemeClr>
                </a:solidFill>
                <a:effectLst/>
                <a:latin typeface="Consolas" panose="020B0609020204030204" pitchFamily="49" charset="0"/>
                <a:cs typeface="Consolas" panose="020B0609020204030204" pitchFamily="49" charset="0"/>
              </a:rPr>
              <a:t>("Hello, world!</a:t>
            </a:r>
            <a:r>
              <a:rPr lang="en-US" b="1" dirty="0">
                <a:solidFill>
                  <a:schemeClr val="bg1">
                    <a:lumMod val="65000"/>
                  </a:schemeClr>
                </a:solidFill>
                <a:effectLst/>
                <a:latin typeface="Consolas" panose="020B0609020204030204" pitchFamily="49" charset="0"/>
                <a:cs typeface="Consolas" panose="020B0609020204030204" pitchFamily="49" charset="0"/>
              </a:rPr>
              <a:t>\n</a:t>
            </a:r>
            <a:r>
              <a:rPr lang="en-US" dirty="0">
                <a:solidFill>
                  <a:schemeClr val="bg1">
                    <a:lumMod val="65000"/>
                  </a:schemeClr>
                </a:solidFill>
                <a:effectLst/>
                <a:latin typeface="Consolas" panose="020B0609020204030204" pitchFamily="49" charset="0"/>
                <a:cs typeface="Consolas" panose="020B0609020204030204" pitchFamily="49" charset="0"/>
              </a:rPr>
              <a:t>");</a:t>
            </a:r>
          </a:p>
          <a:p>
            <a:r>
              <a:rPr lang="en-US" dirty="0">
                <a:solidFill>
                  <a:srgbClr val="BBBBBB"/>
                </a:solidFill>
                <a:effectLst/>
                <a:latin typeface="Consolas" panose="020B0609020204030204" pitchFamily="49" charset="0"/>
                <a:cs typeface="Consolas" panose="020B0609020204030204" pitchFamily="49" charset="0"/>
              </a:rPr>
              <a:t>    </a:t>
            </a:r>
            <a:r>
              <a:rPr lang="en-US" b="1" dirty="0">
                <a:solidFill>
                  <a:srgbClr val="008000"/>
                </a:solidFill>
                <a:effectLst/>
                <a:latin typeface="Consolas" panose="020B0609020204030204" pitchFamily="49" charset="0"/>
                <a:cs typeface="Consolas" panose="020B0609020204030204" pitchFamily="49" charset="0"/>
              </a:rPr>
              <a:t>return</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0</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chemeClr val="bg1">
                  <a:lumMod val="65000"/>
                </a:schemeClr>
              </a:solidFill>
              <a:effectLst/>
              <a:latin typeface="Consolas" panose="020B0609020204030204" pitchFamily="49" charset="0"/>
              <a:cs typeface="Consolas" panose="020B0609020204030204" pitchFamily="49" charset="0"/>
            </a:endParaRPr>
          </a:p>
          <a:p>
            <a:r>
              <a:rPr lang="en-US" dirty="0">
                <a:solidFill>
                  <a:schemeClr val="bg1">
                    <a:lumMod val="65000"/>
                  </a:schemeClr>
                </a:solidFill>
                <a:effectLst/>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4A7375A2-C8B1-DAD7-F5BE-B48671F2EFF7}"/>
              </a:ext>
            </a:extLst>
          </p:cNvPr>
          <p:cNvSpPr txBox="1"/>
          <p:nvPr/>
        </p:nvSpPr>
        <p:spPr>
          <a:xfrm>
            <a:off x="246038" y="1603822"/>
            <a:ext cx="5011762" cy="452431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err="1">
                <a:latin typeface="Consolas" panose="020B0609020204030204" pitchFamily="49" charset="0"/>
                <a:ea typeface="Microsoft YaHei" panose="020B0503020204020204" pitchFamily="34" charset="-122"/>
                <a:cs typeface="Consolas" panose="020B0609020204030204" pitchFamily="49" charset="0"/>
              </a:rPr>
              <a:t>C</a:t>
            </a:r>
            <a:r>
              <a:rPr lang="en-US" dirty="0" err="1">
                <a:latin typeface="Microsoft YaHei" panose="020B0503020204020204" pitchFamily="34" charset="-122"/>
                <a:ea typeface="Microsoft YaHei" panose="020B0503020204020204" pitchFamily="34" charset="-122"/>
              </a:rPr>
              <a:t>语言中的函数是由语句</a:t>
            </a:r>
            <a:r>
              <a:rPr lang="en-US" dirty="0">
                <a:latin typeface="Consolas" panose="020B0609020204030204" pitchFamily="49" charset="0"/>
                <a:ea typeface="Microsoft YaHei" panose="020B0503020204020204" pitchFamily="34" charset="-122"/>
                <a:cs typeface="Consolas" panose="020B0609020204030204" pitchFamily="49" charset="0"/>
              </a:rPr>
              <a:t>(statements)</a:t>
            </a:r>
            <a:r>
              <a:rPr lang="en-US" dirty="0" err="1">
                <a:latin typeface="Microsoft YaHei" panose="020B0503020204020204" pitchFamily="34" charset="-122"/>
                <a:ea typeface="Microsoft YaHei" panose="020B0503020204020204" pitchFamily="34" charset="-122"/>
              </a:rPr>
              <a:t>组成的</a:t>
            </a:r>
            <a:r>
              <a:rPr lang="zh-CN" altLang="en-US" dirty="0">
                <a:latin typeface="Microsoft YaHei" panose="020B0503020204020204" pitchFamily="34" charset="-122"/>
                <a:ea typeface="Microsoft YaHei" panose="020B0503020204020204" pitchFamily="34" charset="-122"/>
              </a:rPr>
              <a:t>，单个简单语句都以</a:t>
            </a:r>
            <a:r>
              <a:rPr lang="zh-CN" altLang="en-US" dirty="0">
                <a:solidFill>
                  <a:srgbClr val="FF0000"/>
                </a:solidFill>
                <a:latin typeface="Microsoft YaHei" panose="020B0503020204020204" pitchFamily="34" charset="-122"/>
                <a:ea typeface="Microsoft YaHei" panose="020B0503020204020204" pitchFamily="34" charset="-122"/>
              </a:rPr>
              <a:t>分号</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Microsoft YaHei" panose="020B0503020204020204" pitchFamily="34" charset="-122"/>
                <a:ea typeface="Microsoft YaHei" panose="020B0503020204020204" pitchFamily="34" charset="-122"/>
              </a:rPr>
              <a:t>结束。</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语句由令牌</a:t>
            </a:r>
            <a:r>
              <a:rPr lang="en-US" altLang="zh-CN" dirty="0">
                <a:latin typeface="Consolas" panose="020B0609020204030204" pitchFamily="49" charset="0"/>
                <a:ea typeface="Microsoft YaHei" panose="020B0503020204020204" pitchFamily="34" charset="-122"/>
                <a:cs typeface="Consolas" panose="020B0609020204030204" pitchFamily="49" charset="0"/>
              </a:rPr>
              <a:t>(tokens)</a:t>
            </a:r>
            <a:r>
              <a:rPr lang="zh-CN" altLang="en-US" dirty="0">
                <a:latin typeface="Microsoft YaHei" panose="020B0503020204020204" pitchFamily="34" charset="-122"/>
                <a:ea typeface="Microsoft YaHei" panose="020B0503020204020204" pitchFamily="34" charset="-122"/>
              </a:rPr>
              <a:t>组成。令牌可以是：</a:t>
            </a:r>
            <a:endParaRPr lang="en-US" altLang="zh-CN" dirty="0">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关键字</a:t>
            </a:r>
            <a:r>
              <a:rPr lang="en-US" altLang="zh-CN" dirty="0">
                <a:latin typeface="Consolas" panose="020B0609020204030204" pitchFamily="49" charset="0"/>
                <a:ea typeface="Microsoft YaHei" panose="020B0503020204020204" pitchFamily="34" charset="-122"/>
                <a:cs typeface="Consolas" panose="020B0609020204030204" pitchFamily="49" charset="0"/>
              </a:rPr>
              <a:t>(Keywords)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标识符</a:t>
            </a:r>
            <a:r>
              <a:rPr lang="en-US" altLang="zh-CN" dirty="0">
                <a:latin typeface="Consolas" panose="020B0609020204030204" pitchFamily="49" charset="0"/>
                <a:ea typeface="Microsoft YaHei" panose="020B0503020204020204" pitchFamily="34" charset="-122"/>
                <a:cs typeface="Consolas" panose="020B0609020204030204" pitchFamily="49" charset="0"/>
              </a:rPr>
              <a:t>(Identifiers)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(Constants)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字符串常量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(String Literals)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(Special Symbols)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操作符</a:t>
            </a:r>
            <a:r>
              <a:rPr lang="en-US" altLang="zh-CN" dirty="0">
                <a:latin typeface="Consolas" panose="020B0609020204030204" pitchFamily="49" charset="0"/>
                <a:ea typeface="Microsoft YaHei" panose="020B0503020204020204" pitchFamily="34" charset="-122"/>
                <a:cs typeface="Consolas" panose="020B0609020204030204" pitchFamily="49" charset="0"/>
              </a:rPr>
              <a:t>(Operators)</a:t>
            </a: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将语句</a:t>
            </a:r>
            <a:r>
              <a:rPr lang="en-US" b="1" dirty="0">
                <a:solidFill>
                  <a:srgbClr val="008000"/>
                </a:solidFill>
                <a:effectLst/>
                <a:highlight>
                  <a:srgbClr val="FFFF00"/>
                </a:highlight>
                <a:latin typeface="Consolas" panose="020B0609020204030204" pitchFamily="49" charset="0"/>
                <a:cs typeface="Consolas" panose="020B0609020204030204" pitchFamily="49" charset="0"/>
              </a:rPr>
              <a:t>return</a:t>
            </a:r>
            <a:r>
              <a:rPr lang="en-US" dirty="0">
                <a:solidFill>
                  <a:srgbClr val="BBBBBB"/>
                </a:solidFill>
                <a:effectLst/>
                <a:highlight>
                  <a:srgbClr val="FFFF00"/>
                </a:highlight>
                <a:latin typeface="Consolas" panose="020B0609020204030204" pitchFamily="49" charset="0"/>
                <a:cs typeface="Consolas" panose="020B0609020204030204" pitchFamily="49" charset="0"/>
              </a:rPr>
              <a:t> </a:t>
            </a:r>
            <a:r>
              <a:rPr lang="en-US" dirty="0">
                <a:solidFill>
                  <a:srgbClr val="666666"/>
                </a:solidFill>
                <a:effectLst/>
                <a:highlight>
                  <a:srgbClr val="FFFF00"/>
                </a:highlight>
                <a:latin typeface="Consolas" panose="020B0609020204030204" pitchFamily="49" charset="0"/>
                <a:cs typeface="Consolas" panose="020B0609020204030204" pitchFamily="49" charset="0"/>
              </a:rPr>
              <a:t>0</a:t>
            </a:r>
            <a:r>
              <a:rPr lang="en-US" dirty="0">
                <a:solidFill>
                  <a:srgbClr val="000000"/>
                </a:solidFill>
                <a:effectLst/>
                <a:highlight>
                  <a:srgbClr val="FFFF00"/>
                </a:highlight>
                <a:latin typeface="Consolas" panose="020B0609020204030204" pitchFamily="49" charset="0"/>
                <a:cs typeface="Consolas" panose="020B0609020204030204" pitchFamily="49" charset="0"/>
              </a:rPr>
              <a:t>;</a:t>
            </a:r>
            <a:br>
              <a:rPr lang="en-US" dirty="0">
                <a:solidFill>
                  <a:srgbClr val="000000"/>
                </a:solidFill>
                <a:effectLst/>
                <a:highlight>
                  <a:srgbClr val="FFFF00"/>
                </a:highlight>
                <a:latin typeface="Consolas" panose="020B0609020204030204" pitchFamily="49" charset="0"/>
                <a:cs typeface="Consolas" panose="020B0609020204030204" pitchFamily="49" charset="0"/>
              </a:rPr>
            </a:br>
            <a:r>
              <a:rPr lang="zh-CN" altLang="en-US" dirty="0">
                <a:latin typeface="Microsoft YaHei" panose="020B0503020204020204" pitchFamily="34" charset="-122"/>
                <a:ea typeface="Microsoft YaHei" panose="020B0503020204020204" pitchFamily="34" charset="-122"/>
              </a:rPr>
              <a:t>分解成</a:t>
            </a:r>
            <a:r>
              <a:rPr lang="en-US" altLang="zh-CN" dirty="0">
                <a:latin typeface="Consolas" panose="020B0609020204030204" pitchFamily="49" charset="0"/>
                <a:ea typeface="Microsoft YaHei" panose="020B0503020204020204" pitchFamily="34" charset="-122"/>
                <a:cs typeface="Consolas" panose="020B0609020204030204" pitchFamily="49" charset="0"/>
              </a:rPr>
              <a:t>tokens</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return</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关键字</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0</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Consolas" panose="020B0609020204030204" pitchFamily="49" charset="0"/>
                <a:ea typeface="Microsoft YaHei" panose="020B0503020204020204" pitchFamily="34" charset="-122"/>
                <a:cs typeface="Consolas" panose="020B0609020204030204" pitchFamily="49" charset="0"/>
              </a:rPr>
              <a:t>                    </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Consolas" panose="020B0609020204030204" pitchFamily="49" charset="0"/>
                <a:ea typeface="Microsoft YaHei" panose="020B0503020204020204" pitchFamily="34" charset="-122"/>
                <a:cs typeface="Consolas" panose="020B0609020204030204" pitchFamily="49" charset="0"/>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742950" lvl="1" indent="-285750">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lvl="1"/>
            <a:endParaRPr lang="en-US" altLang="zh-CN"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3D3F7761-0C54-946E-FF0F-DFF6450F3501}"/>
              </a:ext>
            </a:extLst>
          </p:cNvPr>
          <p:cNvSpPr txBox="1"/>
          <p:nvPr/>
        </p:nvSpPr>
        <p:spPr>
          <a:xfrm>
            <a:off x="5673677" y="4801652"/>
            <a:ext cx="6015403" cy="1200329"/>
          </a:xfrm>
          <a:prstGeom prst="rect">
            <a:avLst/>
          </a:prstGeom>
          <a:noFill/>
        </p:spPr>
        <p:txBody>
          <a:bodyPr wrap="square" rtlCol="0">
            <a:spAutoFit/>
          </a:bodyPr>
          <a:lstStyle/>
          <a:p>
            <a:r>
              <a:rPr lang="en-US" dirty="0" err="1">
                <a:latin typeface="Consolas" panose="020B0609020204030204" pitchFamily="49" charset="0"/>
                <a:ea typeface="Microsoft YaHei" panose="020B0503020204020204" pitchFamily="34" charset="-122"/>
                <a:cs typeface="Consolas" panose="020B0609020204030204" pitchFamily="49" charset="0"/>
              </a:rPr>
              <a:t>Tokens之间的</a:t>
            </a:r>
            <a:r>
              <a:rPr lang="en-US" b="1" dirty="0" err="1">
                <a:latin typeface="Consolas" panose="020B0609020204030204" pitchFamily="49" charset="0"/>
                <a:ea typeface="Microsoft YaHei" panose="020B0503020204020204" pitchFamily="34" charset="-122"/>
                <a:cs typeface="Consolas" panose="020B0609020204030204" pitchFamily="49" charset="0"/>
              </a:rPr>
              <a:t>空白字元</a:t>
            </a:r>
            <a:r>
              <a:rPr lang="en-US" dirty="0" err="1">
                <a:latin typeface="Consolas" panose="020B0609020204030204" pitchFamily="49" charset="0"/>
                <a:ea typeface="Microsoft YaHei" panose="020B0503020204020204" pitchFamily="34" charset="-122"/>
                <a:cs typeface="Consolas" panose="020B0609020204030204" pitchFamily="49" charset="0"/>
              </a:rPr>
              <a:t>并不算作token</a:t>
            </a:r>
            <a:r>
              <a:rPr lang="zh-CN" altLang="en-US" dirty="0">
                <a:latin typeface="Consolas" panose="020B0609020204030204" pitchFamily="49" charset="0"/>
                <a:ea typeface="Microsoft YaHei" panose="020B0503020204020204" pitchFamily="34" charset="-122"/>
                <a:cs typeface="Consolas" panose="020B0609020204030204" pitchFamily="49" charset="0"/>
              </a:rPr>
              <a:t>，</a:t>
            </a:r>
            <a:r>
              <a:rPr lang="zh-CN" altLang="en-US" b="1" dirty="0">
                <a:latin typeface="Consolas" panose="020B0609020204030204" pitchFamily="49" charset="0"/>
                <a:ea typeface="Microsoft YaHei" panose="020B0503020204020204" pitchFamily="34" charset="-122"/>
                <a:cs typeface="Consolas" panose="020B0609020204030204" pitchFamily="49" charset="0"/>
              </a:rPr>
              <a:t>空白字元</a:t>
            </a:r>
            <a:r>
              <a:rPr lang="zh-CN" altLang="en-US" dirty="0">
                <a:latin typeface="Consolas" panose="020B0609020204030204" pitchFamily="49" charset="0"/>
                <a:ea typeface="Microsoft YaHei" panose="020B0503020204020204" pitchFamily="34" charset="-122"/>
                <a:cs typeface="Consolas" panose="020B0609020204030204" pitchFamily="49" charset="0"/>
              </a:rPr>
              <a:t>在</a:t>
            </a:r>
            <a:r>
              <a:rPr lang="en-US" altLang="zh-CN" dirty="0" err="1">
                <a:latin typeface="Consolas" panose="020B0609020204030204" pitchFamily="49" charset="0"/>
                <a:ea typeface="Microsoft YaHei" panose="020B0503020204020204" pitchFamily="34" charset="-122"/>
                <a:cs typeface="Consolas" panose="020B0609020204030204" pitchFamily="49" charset="0"/>
              </a:rPr>
              <a:t>Lexer</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Consolas" panose="020B0609020204030204" pitchFamily="49" charset="0"/>
                <a:ea typeface="Microsoft YaHei" panose="020B0503020204020204" pitchFamily="34" charset="-122"/>
                <a:cs typeface="Consolas" panose="020B0609020204030204" pitchFamily="49" charset="0"/>
              </a:rPr>
              <a:t>词法分析器</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Consolas" panose="020B0609020204030204" pitchFamily="49" charset="0"/>
                <a:ea typeface="Microsoft YaHei" panose="020B0503020204020204" pitchFamily="34" charset="-122"/>
                <a:cs typeface="Consolas" panose="020B0609020204030204" pitchFamily="49" charset="0"/>
              </a:rPr>
              <a:t>进行</a:t>
            </a:r>
            <a:r>
              <a:rPr lang="en-US" altLang="zh-CN" dirty="0">
                <a:latin typeface="Consolas" panose="020B0609020204030204" pitchFamily="49" charset="0"/>
                <a:ea typeface="Microsoft YaHei" panose="020B0503020204020204" pitchFamily="34" charset="-122"/>
                <a:cs typeface="Consolas" panose="020B0609020204030204" pitchFamily="49" charset="0"/>
              </a:rPr>
              <a:t>token</a:t>
            </a:r>
            <a:r>
              <a:rPr lang="zh-CN" altLang="en-US" dirty="0">
                <a:latin typeface="Consolas" panose="020B0609020204030204" pitchFamily="49" charset="0"/>
                <a:ea typeface="Microsoft YaHei" panose="020B0503020204020204" pitchFamily="34" charset="-122"/>
                <a:cs typeface="Consolas" panose="020B0609020204030204" pitchFamily="49" charset="0"/>
              </a:rPr>
              <a:t>拆分以后会被忽略掉。</a:t>
            </a:r>
            <a:endParaRPr lang="en-US" altLang="zh-CN" dirty="0">
              <a:latin typeface="Consolas" panose="020B0609020204030204" pitchFamily="49" charset="0"/>
              <a:ea typeface="Microsoft YaHei" panose="020B0503020204020204" pitchFamily="34" charset="-122"/>
              <a:cs typeface="Consolas" panose="020B0609020204030204" pitchFamily="49" charset="0"/>
            </a:endParaRPr>
          </a:p>
          <a:p>
            <a:r>
              <a:rPr lang="zh-CN" altLang="en-US" dirty="0">
                <a:latin typeface="Consolas" panose="020B0609020204030204" pitchFamily="49" charset="0"/>
                <a:ea typeface="Microsoft YaHei" panose="020B0503020204020204" pitchFamily="34" charset="-122"/>
                <a:cs typeface="Consolas" panose="020B0609020204030204" pitchFamily="49" charset="0"/>
              </a:rPr>
              <a:t>例如，</a:t>
            </a:r>
            <a:r>
              <a:rPr lang="en-US" altLang="zh-CN" dirty="0">
                <a:highlight>
                  <a:srgbClr val="FFFF00"/>
                </a:highlight>
                <a:latin typeface="Consolas" panose="020B0609020204030204" pitchFamily="49" charset="0"/>
                <a:ea typeface="Microsoft YaHei" panose="020B0503020204020204" pitchFamily="34" charset="-122"/>
                <a:cs typeface="Consolas" panose="020B0609020204030204" pitchFamily="49" charset="0"/>
              </a:rPr>
              <a:t>return 0;</a:t>
            </a:r>
            <a:r>
              <a:rPr lang="zh-CN" altLang="en-US" dirty="0">
                <a:latin typeface="Consolas" panose="020B0609020204030204" pitchFamily="49" charset="0"/>
                <a:ea typeface="Microsoft YaHei" panose="020B0503020204020204" pitchFamily="34" charset="-122"/>
                <a:cs typeface="Consolas" panose="020B0609020204030204" pitchFamily="49" charset="0"/>
              </a:rPr>
              <a:t>语句里面</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return</a:t>
            </a:r>
            <a:r>
              <a:rPr lang="zh-CN" altLang="en-US" dirty="0">
                <a:latin typeface="Consolas" panose="020B0609020204030204" pitchFamily="49" charset="0"/>
                <a:ea typeface="Microsoft YaHei" panose="020B0503020204020204" pitchFamily="34" charset="-122"/>
                <a:cs typeface="Consolas" panose="020B0609020204030204" pitchFamily="49" charset="0"/>
              </a:rPr>
              <a:t>和</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0</a:t>
            </a:r>
            <a:r>
              <a:rPr lang="zh-CN" altLang="en-US" dirty="0">
                <a:latin typeface="Consolas" panose="020B0609020204030204" pitchFamily="49" charset="0"/>
                <a:ea typeface="Microsoft YaHei" panose="020B0503020204020204" pitchFamily="34" charset="-122"/>
                <a:cs typeface="Consolas" panose="020B0609020204030204" pitchFamily="49" charset="0"/>
              </a:rPr>
              <a:t>之间的</a:t>
            </a:r>
            <a:r>
              <a:rPr lang="zh-CN" altLang="en-US" b="1" dirty="0">
                <a:latin typeface="Consolas" panose="020B0609020204030204" pitchFamily="49" charset="0"/>
                <a:ea typeface="Microsoft YaHei" panose="020B0503020204020204" pitchFamily="34" charset="-122"/>
                <a:cs typeface="Consolas" panose="020B0609020204030204" pitchFamily="49" charset="0"/>
              </a:rPr>
              <a:t>空格</a:t>
            </a:r>
            <a:r>
              <a:rPr lang="zh-CN" altLang="en-US" dirty="0">
                <a:latin typeface="Consolas" panose="020B0609020204030204" pitchFamily="49" charset="0"/>
                <a:ea typeface="Microsoft YaHei" panose="020B0503020204020204" pitchFamily="34" charset="-122"/>
                <a:cs typeface="Consolas" panose="020B0609020204030204" pitchFamily="49" charset="0"/>
              </a:rPr>
              <a:t>就属于</a:t>
            </a:r>
            <a:r>
              <a:rPr lang="zh-CN" altLang="en-US" b="1" dirty="0">
                <a:latin typeface="Consolas" panose="020B0609020204030204" pitchFamily="49" charset="0"/>
                <a:ea typeface="Microsoft YaHei" panose="020B0503020204020204" pitchFamily="34" charset="-122"/>
                <a:cs typeface="Consolas" panose="020B0609020204030204" pitchFamily="49" charset="0"/>
              </a:rPr>
              <a:t>空白字元</a:t>
            </a:r>
            <a:r>
              <a:rPr lang="zh-CN" altLang="en-US" dirty="0">
                <a:latin typeface="Consolas" panose="020B0609020204030204" pitchFamily="49" charset="0"/>
                <a:ea typeface="Microsoft YaHei" panose="020B0503020204020204" pitchFamily="34" charset="-122"/>
                <a:cs typeface="Consolas" panose="020B0609020204030204" pitchFamily="49" charset="0"/>
              </a:rPr>
              <a:t>，它的作用仅仅是分隔开这两个</a:t>
            </a:r>
            <a:r>
              <a:rPr lang="en-US" altLang="zh-CN" dirty="0">
                <a:latin typeface="Consolas" panose="020B0609020204030204" pitchFamily="49" charset="0"/>
                <a:ea typeface="Microsoft YaHei" panose="020B0503020204020204" pitchFamily="34" charset="-122"/>
                <a:cs typeface="Consolas" panose="020B0609020204030204" pitchFamily="49" charset="0"/>
              </a:rPr>
              <a:t>token</a:t>
            </a:r>
            <a:r>
              <a:rPr lang="zh-CN" altLang="en-US" dirty="0">
                <a:latin typeface="Consolas" panose="020B0609020204030204" pitchFamily="49" charset="0"/>
                <a:ea typeface="Microsoft YaHei" panose="020B0503020204020204" pitchFamily="34" charset="-122"/>
                <a:cs typeface="Consolas" panose="020B0609020204030204" pitchFamily="49" charset="0"/>
              </a:rPr>
              <a:t>。</a:t>
            </a:r>
            <a:endParaRPr lang="en-US" dirty="0">
              <a:latin typeface="Consolas" panose="020B0609020204030204" pitchFamily="49" charset="0"/>
              <a:ea typeface="Microsoft YaHei" panose="020B0503020204020204" pitchFamily="34" charset="-122"/>
              <a:cs typeface="Consolas" panose="020B0609020204030204" pitchFamily="49" charset="0"/>
            </a:endParaRPr>
          </a:p>
        </p:txBody>
      </p:sp>
      <p:cxnSp>
        <p:nvCxnSpPr>
          <p:cNvPr id="5" name="Straight Arrow Connector 4">
            <a:extLst>
              <a:ext uri="{FF2B5EF4-FFF2-40B4-BE49-F238E27FC236}">
                <a16:creationId xmlns:a16="http://schemas.microsoft.com/office/drawing/2014/main" id="{E4155A3A-36A1-0A8D-A4E2-CED843DB8462}"/>
              </a:ext>
            </a:extLst>
          </p:cNvPr>
          <p:cNvCxnSpPr/>
          <p:nvPr/>
        </p:nvCxnSpPr>
        <p:spPr>
          <a:xfrm>
            <a:off x="5774499" y="2968668"/>
            <a:ext cx="413359"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67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1">
            <a:extLst>
              <a:ext uri="{FF2B5EF4-FFF2-40B4-BE49-F238E27FC236}">
                <a16:creationId xmlns:a16="http://schemas.microsoft.com/office/drawing/2014/main" id="{B1492872-1703-2F71-85BE-81A6B541B321}"/>
              </a:ext>
            </a:extLst>
          </p:cNvPr>
          <p:cNvGraphicFramePr>
            <a:graphicFrameLocks noGrp="1"/>
          </p:cNvGraphicFramePr>
          <p:nvPr>
            <p:extLst>
              <p:ext uri="{D42A27DB-BD31-4B8C-83A1-F6EECF244321}">
                <p14:modId xmlns:p14="http://schemas.microsoft.com/office/powerpoint/2010/main" val="4132484472"/>
              </p:ext>
            </p:extLst>
          </p:nvPr>
        </p:nvGraphicFramePr>
        <p:xfrm>
          <a:off x="359789" y="2309163"/>
          <a:ext cx="11472421" cy="4437559"/>
        </p:xfrm>
        <a:graphic>
          <a:graphicData uri="http://schemas.openxmlformats.org/drawingml/2006/table">
            <a:tbl>
              <a:tblPr firstRow="1" bandRow="1">
                <a:tableStyleId>{5C22544A-7EE6-4342-B048-85BDC9FD1C3A}</a:tableStyleId>
              </a:tblPr>
              <a:tblGrid>
                <a:gridCol w="1112212">
                  <a:extLst>
                    <a:ext uri="{9D8B030D-6E8A-4147-A177-3AD203B41FA5}">
                      <a16:colId xmlns:a16="http://schemas.microsoft.com/office/drawing/2014/main" val="20001"/>
                    </a:ext>
                  </a:extLst>
                </a:gridCol>
                <a:gridCol w="2281617">
                  <a:extLst>
                    <a:ext uri="{9D8B030D-6E8A-4147-A177-3AD203B41FA5}">
                      <a16:colId xmlns:a16="http://schemas.microsoft.com/office/drawing/2014/main" val="20002"/>
                    </a:ext>
                  </a:extLst>
                </a:gridCol>
                <a:gridCol w="2281617">
                  <a:extLst>
                    <a:ext uri="{9D8B030D-6E8A-4147-A177-3AD203B41FA5}">
                      <a16:colId xmlns:a16="http://schemas.microsoft.com/office/drawing/2014/main" val="2805223880"/>
                    </a:ext>
                  </a:extLst>
                </a:gridCol>
                <a:gridCol w="3461133">
                  <a:extLst>
                    <a:ext uri="{9D8B030D-6E8A-4147-A177-3AD203B41FA5}">
                      <a16:colId xmlns:a16="http://schemas.microsoft.com/office/drawing/2014/main" val="20003"/>
                    </a:ext>
                  </a:extLst>
                </a:gridCol>
                <a:gridCol w="2335842">
                  <a:extLst>
                    <a:ext uri="{9D8B030D-6E8A-4147-A177-3AD203B41FA5}">
                      <a16:colId xmlns:a16="http://schemas.microsoft.com/office/drawing/2014/main" val="20004"/>
                    </a:ext>
                  </a:extLst>
                </a:gridCol>
              </a:tblGrid>
              <a:tr h="609737">
                <a:tc>
                  <a:txBody>
                    <a:bodyPr/>
                    <a:lstStyle/>
                    <a:p>
                      <a:pPr algn="ctr"/>
                      <a:r>
                        <a:rPr lang="en-US" dirty="0" err="1">
                          <a:latin typeface="Microsoft YaHei" panose="020B0503020204020204" pitchFamily="34" charset="-122"/>
                          <a:ea typeface="Microsoft YaHei" panose="020B0503020204020204" pitchFamily="34" charset="-122"/>
                        </a:rPr>
                        <a:t>学时</a:t>
                      </a:r>
                      <a:endParaRPr lang="en-US" dirty="0">
                        <a:latin typeface="Microsoft YaHei" panose="020B0503020204020204" pitchFamily="34" charset="-122"/>
                        <a:ea typeface="Microsoft YaHei" panose="020B0503020204020204" pitchFamily="34" charset="-122"/>
                      </a:endParaRPr>
                    </a:p>
                  </a:txBody>
                  <a:tcPr anchor="ctr">
                    <a:solidFill>
                      <a:srgbClr val="00B0F0"/>
                    </a:solidFill>
                  </a:tcPr>
                </a:tc>
                <a:tc>
                  <a:txBody>
                    <a:bodyPr/>
                    <a:lstStyle/>
                    <a:p>
                      <a:pPr algn="ctr"/>
                      <a:r>
                        <a:rPr lang="en-US" dirty="0" err="1">
                          <a:latin typeface="Microsoft YaHei" panose="020B0503020204020204" pitchFamily="34" charset="-122"/>
                          <a:ea typeface="Microsoft YaHei" panose="020B0503020204020204" pitchFamily="34" charset="-122"/>
                        </a:rPr>
                        <a:t>助教</a:t>
                      </a:r>
                      <a:endParaRPr lang="en-US" dirty="0">
                        <a:latin typeface="Microsoft YaHei" panose="020B0503020204020204" pitchFamily="34" charset="-122"/>
                        <a:ea typeface="Microsoft YaHei" panose="020B0503020204020204" pitchFamily="34" charset="-122"/>
                      </a:endParaRPr>
                    </a:p>
                  </a:txBody>
                  <a:tcPr anchor="ctr">
                    <a:solidFill>
                      <a:srgbClr val="00B0F0"/>
                    </a:solidFill>
                  </a:tcPr>
                </a:tc>
                <a:tc>
                  <a:txBody>
                    <a:bodyPr/>
                    <a:lstStyle/>
                    <a:p>
                      <a:pPr algn="ctr"/>
                      <a:r>
                        <a:rPr lang="en-US" dirty="0" err="1">
                          <a:latin typeface="Microsoft YaHei" panose="020B0503020204020204" pitchFamily="34" charset="-122"/>
                          <a:ea typeface="Microsoft YaHei" panose="020B0503020204020204" pitchFamily="34" charset="-122"/>
                        </a:rPr>
                        <a:t>课程</a:t>
                      </a:r>
                      <a:endParaRPr lang="en-US" dirty="0">
                        <a:latin typeface="Microsoft YaHei" panose="020B0503020204020204" pitchFamily="34" charset="-122"/>
                        <a:ea typeface="Microsoft YaHei" panose="020B0503020204020204" pitchFamily="34" charset="-122"/>
                      </a:endParaRPr>
                    </a:p>
                  </a:txBody>
                  <a:tcPr anchor="ctr">
                    <a:solidFill>
                      <a:srgbClr val="00B0F0"/>
                    </a:solidFill>
                  </a:tcPr>
                </a:tc>
                <a:tc>
                  <a:txBody>
                    <a:bodyPr/>
                    <a:lstStyle/>
                    <a:p>
                      <a:pPr algn="ctr"/>
                      <a:r>
                        <a:rPr lang="en-US" dirty="0" err="1">
                          <a:latin typeface="Microsoft YaHei" panose="020B0503020204020204" pitchFamily="34" charset="-122"/>
                          <a:ea typeface="Microsoft YaHei" panose="020B0503020204020204" pitchFamily="34" charset="-122"/>
                        </a:rPr>
                        <a:t>上课时间</a:t>
                      </a:r>
                      <a:endParaRPr lang="en-US" dirty="0">
                        <a:latin typeface="Microsoft YaHei" panose="020B0503020204020204" pitchFamily="34" charset="-122"/>
                        <a:ea typeface="Microsoft YaHei" panose="020B0503020204020204" pitchFamily="34" charset="-122"/>
                      </a:endParaRPr>
                    </a:p>
                  </a:txBody>
                  <a:tcPr anchor="ctr">
                    <a:solidFill>
                      <a:srgbClr val="00B0F0"/>
                    </a:solidFill>
                  </a:tcPr>
                </a:tc>
                <a:tc>
                  <a:txBody>
                    <a:bodyPr/>
                    <a:lstStyle/>
                    <a:p>
                      <a:pPr algn="ctr"/>
                      <a:r>
                        <a:rPr lang="en-US" dirty="0" err="1">
                          <a:latin typeface="Microsoft YaHei" panose="020B0503020204020204" pitchFamily="34" charset="-122"/>
                          <a:ea typeface="Microsoft YaHei" panose="020B0503020204020204" pitchFamily="34" charset="-122"/>
                        </a:rPr>
                        <a:t>上课地点</a:t>
                      </a:r>
                      <a:endParaRPr lang="en-US" dirty="0">
                        <a:latin typeface="Microsoft YaHei" panose="020B0503020204020204" pitchFamily="34" charset="-122"/>
                        <a:ea typeface="Microsoft YaHei" panose="020B0503020204020204" pitchFamily="34" charset="-122"/>
                      </a:endParaRPr>
                    </a:p>
                  </a:txBody>
                  <a:tcPr anchor="ctr">
                    <a:solidFill>
                      <a:srgbClr val="00B0F0"/>
                    </a:solidFill>
                  </a:tcPr>
                </a:tc>
                <a:extLst>
                  <a:ext uri="{0D108BD9-81ED-4DB2-BD59-A6C34878D82A}">
                    <a16:rowId xmlns:a16="http://schemas.microsoft.com/office/drawing/2014/main" val="10000"/>
                  </a:ext>
                </a:extLst>
              </a:tr>
              <a:tr h="723842">
                <a:tc rowSpan="3">
                  <a:txBody>
                    <a:bodyPr/>
                    <a:lstStyle/>
                    <a:p>
                      <a:pPr algn="ctr"/>
                      <a:r>
                        <a:rPr lang="en-US" dirty="0">
                          <a:latin typeface="Microsoft YaHei" panose="020B0503020204020204" pitchFamily="34" charset="-122"/>
                          <a:ea typeface="Microsoft YaHei" panose="020B0503020204020204" pitchFamily="34" charset="-122"/>
                        </a:rPr>
                        <a:t>54</a:t>
                      </a:r>
                    </a:p>
                  </a:txBody>
                  <a:tcPr anchor="ct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陈梁坤</a:t>
                      </a:r>
                      <a:br>
                        <a:rPr lang="en-US" altLang="zh-CN" sz="1600" dirty="0">
                          <a:latin typeface="Microsoft YaHei" panose="020B0503020204020204" pitchFamily="34" charset="-122"/>
                          <a:ea typeface="Microsoft YaHei" panose="020B0503020204020204" pitchFamily="34" charset="-122"/>
                        </a:rPr>
                      </a:br>
                      <a:r>
                        <a:rPr lang="en-US" altLang="zh-CN" sz="1600" dirty="0">
                          <a:latin typeface="Consolas" panose="020B0609020204030204" pitchFamily="49" charset="0"/>
                          <a:ea typeface="Microsoft YaHei" panose="020B0503020204020204" pitchFamily="34" charset="-122"/>
                          <a:cs typeface="Consolas" panose="020B0609020204030204" pitchFamily="49" charset="0"/>
                        </a:rPr>
                        <a:t>(chenlk8@mail2.sysu.edu.cn)</a:t>
                      </a:r>
                      <a:endParaRPr lang="en-US" sz="1600" dirty="0">
                        <a:latin typeface="Consolas" panose="020B0609020204030204" pitchFamily="49" charset="0"/>
                        <a:ea typeface="Microsoft YaHei" panose="020B0503020204020204" pitchFamily="34" charset="-122"/>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latin typeface="Microsoft YaHei" panose="020B0503020204020204" pitchFamily="34" charset="-122"/>
                          <a:ea typeface="Microsoft YaHei" panose="020B0503020204020204" pitchFamily="34" charset="-122"/>
                        </a:rPr>
                        <a:t>黄颂钧</a:t>
                      </a:r>
                      <a:br>
                        <a:rPr lang="en-US" sz="1600" dirty="0">
                          <a:latin typeface="Microsoft YaHei" panose="020B0503020204020204" pitchFamily="34" charset="-122"/>
                          <a:ea typeface="Microsoft YaHei" panose="020B0503020204020204" pitchFamily="34" charset="-122"/>
                        </a:rPr>
                      </a:br>
                      <a:r>
                        <a:rPr lang="en-US" sz="1600" dirty="0">
                          <a:latin typeface="Consolas" panose="020B0609020204030204" pitchFamily="49" charset="0"/>
                          <a:ea typeface="Microsoft YaHei" panose="020B0503020204020204" pitchFamily="34" charset="-122"/>
                          <a:cs typeface="Consolas" panose="020B0609020204030204" pitchFamily="49" charset="0"/>
                        </a:rPr>
                        <a:t>(huangsj36@</a:t>
                      </a:r>
                      <a:r>
                        <a:rPr lang="en-US" altLang="zh-CN" sz="1600" dirty="0">
                          <a:latin typeface="Consolas" panose="020B0609020204030204" pitchFamily="49" charset="0"/>
                          <a:ea typeface="Microsoft YaHei" panose="020B0503020204020204" pitchFamily="34" charset="-122"/>
                          <a:cs typeface="Consolas" panose="020B0609020204030204" pitchFamily="49" charset="0"/>
                        </a:rPr>
                        <a:t>mail2.sysu.edu.cn</a:t>
                      </a:r>
                      <a:r>
                        <a:rPr lang="en-US" sz="1600" dirty="0">
                          <a:latin typeface="Consolas" panose="020B0609020204030204" pitchFamily="49" charset="0"/>
                          <a:ea typeface="Microsoft YaHei" panose="020B0503020204020204" pitchFamily="34" charset="-122"/>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latin typeface="Microsoft YaHei" panose="020B0503020204020204" pitchFamily="34" charset="-122"/>
                          <a:ea typeface="Microsoft YaHei" panose="020B0503020204020204" pitchFamily="34" charset="-122"/>
                        </a:rPr>
                        <a:t>吴天</a:t>
                      </a:r>
                      <a:br>
                        <a:rPr lang="en-US" sz="1600" dirty="0">
                          <a:latin typeface="Microsoft YaHei" panose="020B0503020204020204" pitchFamily="34" charset="-122"/>
                          <a:ea typeface="Microsoft YaHei" panose="020B0503020204020204" pitchFamily="34" charset="-122"/>
                        </a:rPr>
                      </a:br>
                      <a:r>
                        <a:rPr lang="en-US" sz="1600" dirty="0">
                          <a:latin typeface="Consolas" panose="020B0609020204030204" pitchFamily="49" charset="0"/>
                          <a:ea typeface="Microsoft YaHei" panose="020B0503020204020204" pitchFamily="34" charset="-122"/>
                          <a:cs typeface="Consolas" panose="020B0609020204030204" pitchFamily="49" charset="0"/>
                        </a:rPr>
                        <a:t>(wutian@</a:t>
                      </a:r>
                      <a:r>
                        <a:rPr lang="en-US" altLang="zh-CN" sz="1600" dirty="0">
                          <a:latin typeface="Consolas" panose="020B0609020204030204" pitchFamily="49" charset="0"/>
                          <a:ea typeface="Microsoft YaHei" panose="020B0503020204020204" pitchFamily="34" charset="-122"/>
                          <a:cs typeface="Consolas" panose="020B0609020204030204" pitchFamily="49" charset="0"/>
                        </a:rPr>
                        <a:t>mail2.sysu.edu.cn</a:t>
                      </a:r>
                      <a:r>
                        <a:rPr lang="en-US" sz="1600" dirty="0">
                          <a:latin typeface="Consolas" panose="020B0609020204030204" pitchFamily="49" charset="0"/>
                          <a:ea typeface="Microsoft YaHei" panose="020B0503020204020204" pitchFamily="34" charset="-122"/>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latin typeface="Microsoft YaHei" panose="020B0503020204020204" pitchFamily="34" charset="-122"/>
                          <a:ea typeface="Microsoft YaHei" panose="020B0503020204020204" pitchFamily="34" charset="-122"/>
                        </a:rPr>
                        <a:t>周嘉慧</a:t>
                      </a:r>
                      <a:br>
                        <a:rPr lang="en-US" sz="1600" dirty="0">
                          <a:latin typeface="Microsoft YaHei" panose="020B0503020204020204" pitchFamily="34" charset="-122"/>
                          <a:ea typeface="Microsoft YaHei" panose="020B0503020204020204" pitchFamily="34" charset="-122"/>
                        </a:rPr>
                      </a:br>
                      <a:r>
                        <a:rPr lang="en-US" sz="1600" dirty="0">
                          <a:latin typeface="Consolas" panose="020B0609020204030204" pitchFamily="49" charset="0"/>
                          <a:ea typeface="Microsoft YaHei" panose="020B0503020204020204" pitchFamily="34" charset="-122"/>
                          <a:cs typeface="Consolas" panose="020B0609020204030204" pitchFamily="49" charset="0"/>
                        </a:rPr>
                        <a:t>(zhoujh77@</a:t>
                      </a:r>
                      <a:r>
                        <a:rPr lang="en-US" altLang="zh-CN" sz="1600" dirty="0">
                          <a:latin typeface="Consolas" panose="020B0609020204030204" pitchFamily="49" charset="0"/>
                          <a:ea typeface="Microsoft YaHei" panose="020B0503020204020204" pitchFamily="34" charset="-122"/>
                          <a:cs typeface="Consolas" panose="020B0609020204030204" pitchFamily="49" charset="0"/>
                        </a:rPr>
                        <a:t>mail2.sysu.edu.cn</a:t>
                      </a:r>
                      <a:r>
                        <a:rPr lang="en-US" sz="1600" dirty="0">
                          <a:latin typeface="Consolas" panose="020B0609020204030204" pitchFamily="49" charset="0"/>
                          <a:ea typeface="Microsoft YaHei" panose="020B0503020204020204" pitchFamily="34" charset="-122"/>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icrosoft YaHei" panose="020B0503020204020204" pitchFamily="34" charset="-122"/>
                        <a:ea typeface="Microsoft YaHei"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（计算机学院研究生）</a:t>
                      </a:r>
                      <a:endParaRPr lang="en-US" sz="1600" dirty="0">
                        <a:latin typeface="Microsoft YaHei" panose="020B0503020204020204" pitchFamily="34" charset="-122"/>
                        <a:ea typeface="Microsoft YaHei" panose="020B0503020204020204" pitchFamily="34" charset="-122"/>
                      </a:endParaRPr>
                    </a:p>
                  </a:txBody>
                  <a:tcPr anchor="ctr"/>
                </a:tc>
                <a:tc rowSpan="3">
                  <a:txBody>
                    <a:bodyPr/>
                    <a:lstStyle/>
                    <a:p>
                      <a:pPr algn="ctr"/>
                      <a:r>
                        <a:rPr lang="en-US" sz="1800" dirty="0" err="1">
                          <a:latin typeface="Microsoft YaHei" panose="020B0503020204020204" pitchFamily="34" charset="-122"/>
                          <a:ea typeface="Microsoft YaHei" panose="020B0503020204020204" pitchFamily="34" charset="-122"/>
                        </a:rPr>
                        <a:t>理论课讲授</a:t>
                      </a:r>
                      <a:endParaRPr lang="en-US" sz="1800" dirty="0">
                        <a:latin typeface="Microsoft YaHei" panose="020B0503020204020204" pitchFamily="34" charset="-122"/>
                        <a:ea typeface="Microsoft YaHei" panose="020B0503020204020204" pitchFamily="34" charset="-122"/>
                      </a:endParaRPr>
                    </a:p>
                    <a:p>
                      <a:pPr algn="ctr"/>
                      <a:r>
                        <a:rPr lang="en-US" altLang="zh-CN" sz="1800" dirty="0">
                          <a:latin typeface="Microsoft YaHei" panose="020B0503020204020204" pitchFamily="34" charset="-122"/>
                          <a:ea typeface="Microsoft YaHei" panose="020B0503020204020204" pitchFamily="34" charset="-122"/>
                        </a:rPr>
                        <a:t>+</a:t>
                      </a:r>
                      <a:r>
                        <a:rPr lang="en-US" sz="1800" dirty="0" err="1">
                          <a:latin typeface="Microsoft YaHei" panose="020B0503020204020204" pitchFamily="34" charset="-122"/>
                          <a:ea typeface="Microsoft YaHei" panose="020B0503020204020204" pitchFamily="34" charset="-122"/>
                        </a:rPr>
                        <a:t>随</a:t>
                      </a:r>
                      <a:r>
                        <a:rPr lang="zh-CN" altLang="en-US" sz="1800" dirty="0">
                          <a:latin typeface="Microsoft YaHei" panose="020B0503020204020204" pitchFamily="34" charset="-122"/>
                          <a:ea typeface="Microsoft YaHei" panose="020B0503020204020204" pitchFamily="34" charset="-122"/>
                        </a:rPr>
                        <a:t>堂练习</a:t>
                      </a:r>
                      <a:endParaRPr lang="en-US" sz="1800" dirty="0">
                        <a:latin typeface="Microsoft YaHei" panose="020B0503020204020204" pitchFamily="34" charset="-122"/>
                        <a:ea typeface="Microsoft YaHei"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Microsoft YaHei" panose="020B0503020204020204" pitchFamily="34" charset="-122"/>
                        <a:ea typeface="Microsoft YaHei" panose="020B0503020204020204" pitchFamily="34" charset="-122"/>
                      </a:endParaRPr>
                    </a:p>
                  </a:txBody>
                  <a:tcPr anchor="ctr"/>
                </a:tc>
                <a:tc>
                  <a:txBody>
                    <a:bodyPr/>
                    <a:lstStyle/>
                    <a:p>
                      <a:pPr algn="ctr"/>
                      <a:r>
                        <a:rPr lang="en-US" dirty="0">
                          <a:latin typeface="Consolas" panose="020B0609020204030204" pitchFamily="49" charset="0"/>
                          <a:ea typeface="Microsoft YaHei" panose="020B0503020204020204" pitchFamily="34" charset="-122"/>
                          <a:cs typeface="Consolas" panose="020B0609020204030204" pitchFamily="49" charset="0"/>
                        </a:rPr>
                        <a:t>Week </a:t>
                      </a:r>
                      <a:r>
                        <a:rPr lang="en-US" altLang="zh-CN" dirty="0">
                          <a:latin typeface="Consolas" panose="020B0609020204030204" pitchFamily="49" charset="0"/>
                          <a:ea typeface="Microsoft YaHei" panose="020B0503020204020204" pitchFamily="34" charset="-122"/>
                          <a:cs typeface="Consolas" panose="020B0609020204030204" pitchFamily="49" charset="0"/>
                        </a:rPr>
                        <a:t>1</a:t>
                      </a:r>
                      <a:r>
                        <a:rPr lang="en-US" dirty="0">
                          <a:latin typeface="Consolas" panose="020B0609020204030204" pitchFamily="49" charset="0"/>
                          <a:ea typeface="Microsoft YaHei" panose="020B0503020204020204" pitchFamily="34" charset="-122"/>
                          <a:cs typeface="Consolas" panose="020B0609020204030204" pitchFamily="49" charset="0"/>
                        </a:rPr>
                        <a:t>-</a:t>
                      </a:r>
                      <a:r>
                        <a:rPr lang="en-US" altLang="zh-CN" dirty="0">
                          <a:latin typeface="Consolas" panose="020B0609020204030204" pitchFamily="49" charset="0"/>
                          <a:ea typeface="Microsoft YaHei" panose="020B0503020204020204" pitchFamily="34" charset="-122"/>
                          <a:cs typeface="Consolas" panose="020B0609020204030204" pitchFamily="49" charset="0"/>
                        </a:rPr>
                        <a:t>8</a:t>
                      </a:r>
                      <a:r>
                        <a:rPr lang="en-US" dirty="0">
                          <a:latin typeface="Consolas" panose="020B0609020204030204" pitchFamily="49" charset="0"/>
                          <a:ea typeface="Microsoft YaHei" panose="020B0503020204020204" pitchFamily="34" charset="-122"/>
                          <a:cs typeface="Consolas" panose="020B0609020204030204" pitchFamily="49" charset="0"/>
                        </a:rPr>
                        <a:t>: </a:t>
                      </a:r>
                    </a:p>
                    <a:p>
                      <a:pPr algn="ctr"/>
                      <a:r>
                        <a:rPr lang="en-US" dirty="0">
                          <a:latin typeface="Consolas" panose="020B0609020204030204" pitchFamily="49" charset="0"/>
                          <a:ea typeface="Microsoft YaHei" panose="020B0503020204020204" pitchFamily="34" charset="-122"/>
                          <a:cs typeface="Consolas" panose="020B0609020204030204" pitchFamily="49" charset="0"/>
                        </a:rPr>
                        <a:t>Monday 16:30-18:10</a:t>
                      </a:r>
                    </a:p>
                  </a:txBody>
                  <a:tcPr anchor="ctr">
                    <a:solidFill>
                      <a:schemeClr val="accent6">
                        <a:lumMod val="20000"/>
                        <a:lumOff val="80000"/>
                      </a:schemeClr>
                    </a:solidFill>
                  </a:tcPr>
                </a:tc>
                <a:tc rowSpan="4">
                  <a:txBody>
                    <a:bodyPr/>
                    <a:lstStyle/>
                    <a:p>
                      <a:pPr algn="ctr"/>
                      <a:r>
                        <a:rPr lang="zh-CN" altLang="en-US" dirty="0">
                          <a:latin typeface="Microsoft YaHei" panose="020B0503020204020204" pitchFamily="34" charset="-122"/>
                          <a:ea typeface="Microsoft YaHei" panose="020B0503020204020204" pitchFamily="34" charset="-122"/>
                        </a:rPr>
                        <a:t>南校园园东区</a:t>
                      </a:r>
                      <a:r>
                        <a:rPr lang="en-US" altLang="zh-CN" dirty="0">
                          <a:latin typeface="Consolas" panose="020B0609020204030204" pitchFamily="49" charset="0"/>
                          <a:ea typeface="Microsoft YaHei" panose="020B0503020204020204" pitchFamily="34" charset="-122"/>
                          <a:cs typeface="Consolas" panose="020B0609020204030204" pitchFamily="49" charset="0"/>
                        </a:rPr>
                        <a:t>106</a:t>
                      </a:r>
                      <a:r>
                        <a:rPr lang="zh-CN" altLang="en-US" dirty="0">
                          <a:latin typeface="Microsoft YaHei" panose="020B0503020204020204" pitchFamily="34" charset="-122"/>
                          <a:ea typeface="Microsoft YaHei" panose="020B0503020204020204" pitchFamily="34" charset="-122"/>
                        </a:rPr>
                        <a:t>栋</a:t>
                      </a:r>
                      <a:r>
                        <a:rPr lang="en-US" dirty="0">
                          <a:latin typeface="Microsoft YaHei" panose="020B0503020204020204" pitchFamily="34" charset="-122"/>
                          <a:ea typeface="Microsoft YaHei" panose="020B0503020204020204" pitchFamily="34" charset="-122"/>
                        </a:rPr>
                        <a:t> </a:t>
                      </a:r>
                      <a:r>
                        <a:rPr lang="en-US" altLang="zh-CN" dirty="0">
                          <a:latin typeface="Consolas" panose="020B0609020204030204" pitchFamily="49" charset="0"/>
                          <a:ea typeface="Microsoft YaHei" panose="020B0503020204020204" pitchFamily="34" charset="-122"/>
                          <a:cs typeface="Consolas" panose="020B0609020204030204" pitchFamily="49" charset="0"/>
                        </a:rPr>
                        <a:t>101</a:t>
                      </a:r>
                      <a:r>
                        <a:rPr lang="en-US" dirty="0">
                          <a:latin typeface="Microsoft YaHei" panose="020B0503020204020204" pitchFamily="34" charset="-122"/>
                          <a:ea typeface="Microsoft YaHei" panose="020B0503020204020204" pitchFamily="34" charset="-122"/>
                        </a:rPr>
                        <a:t>室</a:t>
                      </a:r>
                    </a:p>
                  </a:txBody>
                  <a:tcPr anchor="ctr"/>
                </a:tc>
                <a:extLst>
                  <a:ext uri="{0D108BD9-81ED-4DB2-BD59-A6C34878D82A}">
                    <a16:rowId xmlns:a16="http://schemas.microsoft.com/office/drawing/2014/main" val="10001"/>
                  </a:ext>
                </a:extLst>
              </a:tr>
              <a:tr h="615458">
                <a:tc vMerge="1">
                  <a:txBody>
                    <a:bodyPr/>
                    <a:lstStyle/>
                    <a:p>
                      <a:endParaRPr lang="en-US" dirty="0"/>
                    </a:p>
                  </a:txBody>
                  <a:tcPr/>
                </a:tc>
                <a:tc vMerge="1">
                  <a:txBody>
                    <a:bodyPr/>
                    <a:lstStyle/>
                    <a:p>
                      <a:endParaRPr lang="en-US"/>
                    </a:p>
                  </a:txBody>
                  <a:tcPr/>
                </a:tc>
                <a:tc vMerge="1">
                  <a:txBody>
                    <a:bodyPr/>
                    <a:lstStyle/>
                    <a:p>
                      <a:endParaRPr lang="en-CN"/>
                    </a:p>
                  </a:txBody>
                  <a:tcPr/>
                </a:tc>
                <a:tc>
                  <a:txBody>
                    <a:bodyPr/>
                    <a:lstStyle/>
                    <a:p>
                      <a:pPr algn="ctr"/>
                      <a:r>
                        <a:rPr lang="en-US" dirty="0">
                          <a:latin typeface="Consolas" panose="020B0609020204030204" pitchFamily="49" charset="0"/>
                          <a:ea typeface="Microsoft YaHei" panose="020B0503020204020204" pitchFamily="34" charset="-122"/>
                          <a:cs typeface="Consolas" panose="020B0609020204030204" pitchFamily="49" charset="0"/>
                        </a:rPr>
                        <a:t>Week </a:t>
                      </a:r>
                      <a:r>
                        <a:rPr lang="en-US"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9</a:t>
                      </a:r>
                      <a:r>
                        <a:rPr lang="en-US" dirty="0">
                          <a:latin typeface="Consolas" panose="020B0609020204030204" pitchFamily="49" charset="0"/>
                          <a:ea typeface="Microsoft YaHei" panose="020B0503020204020204" pitchFamily="34" charset="-122"/>
                          <a:cs typeface="Consolas" panose="020B0609020204030204" pitchFamily="49" charset="0"/>
                        </a:rPr>
                        <a:t>:</a:t>
                      </a:r>
                    </a:p>
                    <a:p>
                      <a:pPr algn="ctr"/>
                      <a:r>
                        <a:rPr lang="en-US" baseline="0" dirty="0">
                          <a:latin typeface="Consolas" panose="020B0609020204030204" pitchFamily="49" charset="0"/>
                          <a:ea typeface="Microsoft YaHei" panose="020B0503020204020204" pitchFamily="34" charset="-122"/>
                          <a:cs typeface="Consolas" panose="020B0609020204030204" pitchFamily="49" charset="0"/>
                        </a:rPr>
                        <a:t>Monday 08</a:t>
                      </a:r>
                      <a:r>
                        <a:rPr lang="en-US" dirty="0">
                          <a:latin typeface="Consolas" panose="020B0609020204030204" pitchFamily="49" charset="0"/>
                          <a:ea typeface="Microsoft YaHei" panose="020B0503020204020204" pitchFamily="34" charset="-122"/>
                          <a:cs typeface="Consolas" panose="020B0609020204030204" pitchFamily="49" charset="0"/>
                        </a:rPr>
                        <a:t>:00-09:40</a:t>
                      </a:r>
                    </a:p>
                  </a:txBody>
                  <a:tcPr anchor="ctr">
                    <a:solidFill>
                      <a:srgbClr val="FFC000"/>
                    </a:solidFill>
                  </a:tcPr>
                </a:tc>
                <a:tc vMerge="1">
                  <a:txBody>
                    <a:bodyPr/>
                    <a:lstStyle/>
                    <a:p>
                      <a:endParaRPr lang="en-US" dirty="0"/>
                    </a:p>
                  </a:txBody>
                  <a:tcPr/>
                </a:tc>
                <a:extLst>
                  <a:ext uri="{0D108BD9-81ED-4DB2-BD59-A6C34878D82A}">
                    <a16:rowId xmlns:a16="http://schemas.microsoft.com/office/drawing/2014/main" val="10002"/>
                  </a:ext>
                </a:extLst>
              </a:tr>
              <a:tr h="615458">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a:r>
                        <a:rPr lang="en-US" dirty="0">
                          <a:latin typeface="Consolas" panose="020B0609020204030204" pitchFamily="49" charset="0"/>
                          <a:ea typeface="Microsoft YaHei" panose="020B0503020204020204" pitchFamily="34" charset="-122"/>
                          <a:cs typeface="Consolas" panose="020B0609020204030204" pitchFamily="49" charset="0"/>
                        </a:rPr>
                        <a:t>Week </a:t>
                      </a:r>
                      <a:r>
                        <a:rPr lang="en-US"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1</a:t>
                      </a:r>
                      <a:r>
                        <a:rPr lang="en-US" dirty="0">
                          <a:latin typeface="Consolas" panose="020B0609020204030204" pitchFamily="49" charset="0"/>
                          <a:ea typeface="Microsoft YaHei" panose="020B0503020204020204" pitchFamily="34" charset="-122"/>
                          <a:cs typeface="Consolas" panose="020B0609020204030204" pitchFamily="49" charset="0"/>
                        </a:rPr>
                        <a:t>-17:</a:t>
                      </a:r>
                    </a:p>
                    <a:p>
                      <a:pPr algn="ctr"/>
                      <a:r>
                        <a:rPr lang="en-US" baseline="0" dirty="0">
                          <a:latin typeface="Consolas" panose="020B0609020204030204" pitchFamily="49" charset="0"/>
                          <a:ea typeface="Microsoft YaHei" panose="020B0503020204020204" pitchFamily="34" charset="-122"/>
                          <a:cs typeface="Consolas" panose="020B0609020204030204" pitchFamily="49" charset="0"/>
                        </a:rPr>
                        <a:t>Thursday 08</a:t>
                      </a:r>
                      <a:r>
                        <a:rPr lang="en-US" dirty="0">
                          <a:latin typeface="Consolas" panose="020B0609020204030204" pitchFamily="49" charset="0"/>
                          <a:ea typeface="Microsoft YaHei" panose="020B0503020204020204" pitchFamily="34" charset="-122"/>
                          <a:cs typeface="Consolas" panose="020B0609020204030204" pitchFamily="49" charset="0"/>
                        </a:rPr>
                        <a:t>:00-09:40</a:t>
                      </a:r>
                    </a:p>
                  </a:txBody>
                  <a:tcPr anchor="ctr">
                    <a:solidFill>
                      <a:schemeClr val="accent6">
                        <a:lumMod val="20000"/>
                        <a:lumOff val="80000"/>
                      </a:schemeClr>
                    </a:solidFill>
                  </a:tcPr>
                </a:tc>
                <a:tc vMerge="1">
                  <a:txBody>
                    <a:bodyPr/>
                    <a:lstStyle/>
                    <a:p>
                      <a:endParaRPr lang="en-CN"/>
                    </a:p>
                  </a:txBody>
                  <a:tcPr/>
                </a:tc>
                <a:extLst>
                  <a:ext uri="{0D108BD9-81ED-4DB2-BD59-A6C34878D82A}">
                    <a16:rowId xmlns:a16="http://schemas.microsoft.com/office/drawing/2014/main" val="2241741459"/>
                  </a:ext>
                </a:extLst>
              </a:tr>
              <a:tr h="1823820">
                <a:tc>
                  <a:txBody>
                    <a:bodyPr/>
                    <a:lstStyle/>
                    <a:p>
                      <a:pPr algn="ctr"/>
                      <a:r>
                        <a:rPr lang="en-US" dirty="0">
                          <a:latin typeface="Microsoft YaHei" panose="020B0503020204020204" pitchFamily="34" charset="-122"/>
                          <a:ea typeface="Microsoft YaHei" panose="020B0503020204020204" pitchFamily="34" charset="-122"/>
                        </a:rPr>
                        <a:t>36</a:t>
                      </a:r>
                      <a:endParaRPr lang="en-CN" dirty="0"/>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icrosoft YaHei" panose="020B0503020204020204" pitchFamily="34" charset="-122"/>
                        <a:ea typeface="Microsoft YaHei" panose="020B0503020204020204" pitchFamily="34" charset="-122"/>
                      </a:endParaRPr>
                    </a:p>
                  </a:txBody>
                  <a:tcPr anchor="ctr"/>
                </a:tc>
                <a:tc>
                  <a:txBody>
                    <a:bodyPr/>
                    <a:lstStyle/>
                    <a:p>
                      <a:pPr algn="ctr"/>
                      <a:r>
                        <a:rPr lang="en-US" sz="1800">
                          <a:latin typeface="Microsoft YaHei" panose="020B0503020204020204" pitchFamily="34" charset="-122"/>
                          <a:ea typeface="Microsoft YaHei" panose="020B0503020204020204" pitchFamily="34" charset="-122"/>
                        </a:rPr>
                        <a:t>上机实践</a:t>
                      </a:r>
                    </a:p>
                    <a:p>
                      <a:pPr algn="ctr"/>
                      <a:r>
                        <a:rPr lang="en-US" altLang="zh-CN" sz="1800">
                          <a:latin typeface="Microsoft YaHei" panose="020B0503020204020204" pitchFamily="34" charset="-122"/>
                          <a:ea typeface="Microsoft YaHei" panose="020B0503020204020204" pitchFamily="34" charset="-122"/>
                        </a:rPr>
                        <a:t>(</a:t>
                      </a:r>
                      <a:r>
                        <a:rPr lang="zh-CN" altLang="en-US" sz="1800">
                          <a:latin typeface="Microsoft YaHei" panose="020B0503020204020204" pitchFamily="34" charset="-122"/>
                          <a:ea typeface="Microsoft YaHei" panose="020B0503020204020204" pitchFamily="34" charset="-122"/>
                        </a:rPr>
                        <a:t>课堂上完成课堂题；</a:t>
                      </a:r>
                      <a:br>
                        <a:rPr lang="en-US" altLang="zh-CN" sz="1800">
                          <a:latin typeface="Microsoft YaHei" panose="020B0503020204020204" pitchFamily="34" charset="-122"/>
                          <a:ea typeface="Microsoft YaHei" panose="020B0503020204020204" pitchFamily="34" charset="-122"/>
                        </a:rPr>
                      </a:br>
                      <a:r>
                        <a:rPr lang="zh-CN" altLang="en-US" sz="1800" b="1">
                          <a:solidFill>
                            <a:srgbClr val="FF0000"/>
                          </a:solidFill>
                          <a:latin typeface="Microsoft YaHei" panose="020B0503020204020204" pitchFamily="34" charset="-122"/>
                          <a:ea typeface="Microsoft YaHei" panose="020B0503020204020204" pitchFamily="34" charset="-122"/>
                        </a:rPr>
                        <a:t>一周内</a:t>
                      </a:r>
                      <a:r>
                        <a:rPr lang="zh-CN" altLang="en-US" sz="1800">
                          <a:latin typeface="Microsoft YaHei" panose="020B0503020204020204" pitchFamily="34" charset="-122"/>
                          <a:ea typeface="Microsoft YaHei" panose="020B0503020204020204" pitchFamily="34" charset="-122"/>
                        </a:rPr>
                        <a:t>完成课后题</a:t>
                      </a:r>
                      <a:r>
                        <a:rPr lang="en-US" altLang="zh-CN" sz="1800">
                          <a:latin typeface="Microsoft YaHei" panose="020B0503020204020204" pitchFamily="34" charset="-122"/>
                          <a:ea typeface="Microsoft YaHei" panose="020B0503020204020204" pitchFamily="34" charset="-122"/>
                        </a:rPr>
                        <a:t>)</a:t>
                      </a:r>
                      <a:endParaRPr lang="en-US" sz="1800" dirty="0">
                        <a:latin typeface="Microsoft YaHei" panose="020B0503020204020204" pitchFamily="34" charset="-122"/>
                        <a:ea typeface="Microsoft YaHei" panose="020B0503020204020204" pitchFamily="34" charset="-122"/>
                      </a:endParaRPr>
                    </a:p>
                  </a:txBody>
                  <a:tcPr anchor="ctr"/>
                </a:tc>
                <a:tc>
                  <a:txBody>
                    <a:bodyPr/>
                    <a:lstStyle/>
                    <a:p>
                      <a:pPr algn="ctr"/>
                      <a:r>
                        <a:rPr lang="en-US" dirty="0">
                          <a:latin typeface="Consolas" panose="020B0609020204030204" pitchFamily="49" charset="0"/>
                          <a:ea typeface="Microsoft YaHei" panose="020B0503020204020204" pitchFamily="34" charset="-122"/>
                          <a:cs typeface="Consolas" panose="020B0609020204030204" pitchFamily="49" charset="0"/>
                        </a:rPr>
                        <a:t>Week 1-17:</a:t>
                      </a:r>
                    </a:p>
                    <a:p>
                      <a:pPr algn="ctr"/>
                      <a:r>
                        <a:rPr lang="en-US" baseline="0" dirty="0">
                          <a:latin typeface="Consolas" panose="020B0609020204030204" pitchFamily="49" charset="0"/>
                          <a:ea typeface="Microsoft YaHei" panose="020B0503020204020204" pitchFamily="34" charset="-122"/>
                          <a:cs typeface="Consolas" panose="020B0609020204030204" pitchFamily="49" charset="0"/>
                        </a:rPr>
                        <a:t>Thursday </a:t>
                      </a:r>
                      <a:r>
                        <a:rPr lang="en-US" dirty="0">
                          <a:latin typeface="Consolas" panose="020B0609020204030204" pitchFamily="49" charset="0"/>
                          <a:ea typeface="Microsoft YaHei" panose="020B0503020204020204" pitchFamily="34" charset="-122"/>
                          <a:cs typeface="Consolas" panose="020B0609020204030204" pitchFamily="49" charset="0"/>
                        </a:rPr>
                        <a:t>10:10-11:50</a:t>
                      </a:r>
                      <a:endParaRPr lang="en-CN" dirty="0"/>
                    </a:p>
                  </a:txBody>
                  <a:tcPr anchor="ctr">
                    <a:solidFill>
                      <a:schemeClr val="accent6">
                        <a:lumMod val="20000"/>
                        <a:lumOff val="80000"/>
                      </a:schemeClr>
                    </a:solidFill>
                  </a:tcPr>
                </a:tc>
                <a:tc vMerge="1">
                  <a:txBody>
                    <a:bodyPr/>
                    <a:lstStyle/>
                    <a:p>
                      <a:pPr algn="ctr"/>
                      <a:endParaRPr lang="en-US"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1962460259"/>
                  </a:ext>
                </a:extLst>
              </a:tr>
            </a:tbl>
          </a:graphicData>
        </a:graphic>
      </p:graphicFrame>
      <p:sp>
        <p:nvSpPr>
          <p:cNvPr id="2" name="学论网-矩形 1">
            <a:extLst>
              <a:ext uri="{FF2B5EF4-FFF2-40B4-BE49-F238E27FC236}">
                <a16:creationId xmlns:a16="http://schemas.microsoft.com/office/drawing/2014/main" id="{7DA095AC-7174-3483-4D77-F2CD0204C79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课程简介</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 name="TextBox 4">
            <a:extLst>
              <a:ext uri="{FF2B5EF4-FFF2-40B4-BE49-F238E27FC236}">
                <a16:creationId xmlns:a16="http://schemas.microsoft.com/office/drawing/2014/main" id="{E3BBA406-EB92-BFC5-C00D-248188995EF6}"/>
              </a:ext>
            </a:extLst>
          </p:cNvPr>
          <p:cNvSpPr txBox="1"/>
          <p:nvPr/>
        </p:nvSpPr>
        <p:spPr>
          <a:xfrm>
            <a:off x="598683" y="1600772"/>
            <a:ext cx="9348507" cy="400110"/>
          </a:xfrm>
          <a:prstGeom prst="rect">
            <a:avLst/>
          </a:prstGeom>
          <a:noFill/>
        </p:spPr>
        <p:txBody>
          <a:bodyPr wrap="square">
            <a:spAutoFit/>
          </a:bodyPr>
          <a:lstStyle/>
          <a:p>
            <a:r>
              <a:rPr lang="en-US" sz="2000" b="1" dirty="0" err="1">
                <a:solidFill>
                  <a:srgbClr val="FF0000"/>
                </a:solidFill>
                <a:latin typeface="Consolas" panose="020B0609020204030204" pitchFamily="49" charset="0"/>
                <a:cs typeface="Consolas" panose="020B0609020204030204" pitchFamily="49" charset="0"/>
              </a:rPr>
              <a:t>课程主页</a:t>
            </a:r>
            <a:r>
              <a:rPr lang="en-US" sz="2000" b="1" dirty="0">
                <a:solidFill>
                  <a:srgbClr val="FF0000"/>
                </a:solidFill>
                <a:latin typeface="Consolas" panose="020B0609020204030204" pitchFamily="49" charset="0"/>
                <a:cs typeface="Consolas" panose="020B0609020204030204" pitchFamily="49" charset="0"/>
              </a:rPr>
              <a:t>: </a:t>
            </a:r>
            <a:r>
              <a:rPr lang="en-US" sz="2000" b="1" dirty="0">
                <a:solidFill>
                  <a:srgbClr val="FF0000"/>
                </a:solidFill>
                <a:latin typeface="Consolas" panose="020B0609020204030204" pitchFamily="49" charset="0"/>
                <a:cs typeface="Consolas" panose="020B0609020204030204" pitchFamily="49" charset="0"/>
                <a:hlinkClick r:id="rId3"/>
              </a:rPr>
              <a:t>https://lms.sysu.edu.cn/course/view.php?id=1004276</a:t>
            </a:r>
            <a:endParaRPr lang="en-US" sz="2000" b="1"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5987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语言程序的基本语法</a:t>
            </a:r>
          </a:p>
        </p:txBody>
      </p:sp>
      <p:sp>
        <p:nvSpPr>
          <p:cNvPr id="9" name="TextBox 8">
            <a:extLst>
              <a:ext uri="{FF2B5EF4-FFF2-40B4-BE49-F238E27FC236}">
                <a16:creationId xmlns:a16="http://schemas.microsoft.com/office/drawing/2014/main" id="{47D6004B-73F2-4BBF-3E12-C84F13FB016B}"/>
              </a:ext>
            </a:extLst>
          </p:cNvPr>
          <p:cNvSpPr txBox="1"/>
          <p:nvPr/>
        </p:nvSpPr>
        <p:spPr>
          <a:xfrm>
            <a:off x="5673677" y="1410017"/>
            <a:ext cx="4448175" cy="2308324"/>
          </a:xfrm>
          <a:prstGeom prst="rect">
            <a:avLst/>
          </a:prstGeom>
          <a:solidFill>
            <a:schemeClr val="bg2"/>
          </a:solidFill>
        </p:spPr>
        <p:txBody>
          <a:bodyPr wrap="square">
            <a:spAutoFit/>
          </a:bodyPr>
          <a:lstStyle/>
          <a:p>
            <a:r>
              <a:rPr lang="en-US" i="1" dirty="0">
                <a:solidFill>
                  <a:schemeClr val="bg1">
                    <a:lumMod val="65000"/>
                  </a:schemeClr>
                </a:solidFill>
                <a:effectLst/>
                <a:latin typeface="Consolas" panose="020B0609020204030204" pitchFamily="49" charset="0"/>
                <a:cs typeface="Consolas" panose="020B0609020204030204" pitchFamily="49" charset="0"/>
              </a:rPr>
              <a:t>/* This is my first C file */</a:t>
            </a:r>
            <a:endParaRPr lang="en-US" dirty="0">
              <a:solidFill>
                <a:schemeClr val="bg1">
                  <a:lumMod val="65000"/>
                </a:schemeClr>
              </a:solidFill>
              <a:effectLst/>
              <a:latin typeface="Consolas" panose="020B0609020204030204" pitchFamily="49" charset="0"/>
              <a:cs typeface="Consolas" panose="020B0609020204030204" pitchFamily="49" charset="0"/>
            </a:endParaRPr>
          </a:p>
          <a:p>
            <a:r>
              <a:rPr lang="en-US" dirty="0">
                <a:solidFill>
                  <a:schemeClr val="bg1">
                    <a:lumMod val="65000"/>
                  </a:schemeClr>
                </a:solidFill>
                <a:effectLst/>
                <a:latin typeface="Consolas" panose="020B0609020204030204" pitchFamily="49" charset="0"/>
                <a:cs typeface="Consolas" panose="020B0609020204030204" pitchFamily="49" charset="0"/>
              </a:rPr>
              <a:t>#include </a:t>
            </a:r>
            <a:r>
              <a:rPr lang="en-US" i="1" dirty="0">
                <a:solidFill>
                  <a:schemeClr val="bg1">
                    <a:lumMod val="65000"/>
                  </a:schemeClr>
                </a:solidFill>
                <a:effectLst/>
                <a:latin typeface="Consolas" panose="020B0609020204030204" pitchFamily="49" charset="0"/>
                <a:cs typeface="Consolas" panose="020B0609020204030204" pitchFamily="49" charset="0"/>
              </a:rPr>
              <a:t>&lt;</a:t>
            </a:r>
            <a:r>
              <a:rPr lang="en-US" i="1" dirty="0" err="1">
                <a:solidFill>
                  <a:schemeClr val="bg1">
                    <a:lumMod val="65000"/>
                  </a:schemeClr>
                </a:solidFill>
                <a:effectLst/>
                <a:latin typeface="Consolas" panose="020B0609020204030204" pitchFamily="49" charset="0"/>
                <a:cs typeface="Consolas" panose="020B0609020204030204" pitchFamily="49" charset="0"/>
              </a:rPr>
              <a:t>stdio.h</a:t>
            </a:r>
            <a:r>
              <a:rPr lang="en-US" i="1" dirty="0">
                <a:solidFill>
                  <a:schemeClr val="bg1">
                    <a:lumMod val="65000"/>
                  </a:schemeClr>
                </a:solidFill>
                <a:effectLst/>
                <a:latin typeface="Consolas" panose="020B0609020204030204" pitchFamily="49" charset="0"/>
                <a:cs typeface="Consolas" panose="020B0609020204030204" pitchFamily="49" charset="0"/>
              </a:rPr>
              <a:t>&gt;</a:t>
            </a:r>
            <a:endParaRPr lang="en-US" dirty="0">
              <a:solidFill>
                <a:schemeClr val="bg1">
                  <a:lumMod val="65000"/>
                </a:schemeClr>
              </a:solidFill>
              <a:effectLst/>
              <a:latin typeface="Consolas" panose="020B0609020204030204" pitchFamily="49" charset="0"/>
              <a:cs typeface="Consolas" panose="020B0609020204030204" pitchFamily="49" charset="0"/>
            </a:endParaRPr>
          </a:p>
          <a:p>
            <a:endParaRPr lang="en-US" dirty="0">
              <a:solidFill>
                <a:schemeClr val="bg1">
                  <a:lumMod val="65000"/>
                </a:schemeClr>
              </a:solidFill>
              <a:effectLst/>
              <a:latin typeface="Consolas" panose="020B0609020204030204" pitchFamily="49" charset="0"/>
              <a:cs typeface="Consolas" panose="020B0609020204030204" pitchFamily="49" charset="0"/>
            </a:endParaRPr>
          </a:p>
          <a:p>
            <a:r>
              <a:rPr lang="en-US" dirty="0">
                <a:solidFill>
                  <a:schemeClr val="bg1">
                    <a:lumMod val="65000"/>
                  </a:schemeClr>
                </a:solidFill>
                <a:effectLst/>
                <a:latin typeface="Consolas" panose="020B0609020204030204" pitchFamily="49" charset="0"/>
                <a:cs typeface="Consolas" panose="020B0609020204030204" pitchFamily="49" charset="0"/>
              </a:rPr>
              <a:t>int main() {</a:t>
            </a:r>
          </a:p>
          <a:p>
            <a:r>
              <a:rPr lang="en-US" dirty="0">
                <a:solidFill>
                  <a:schemeClr val="bg1">
                    <a:lumMod val="65000"/>
                  </a:schemeClr>
                </a:solidFill>
                <a:effectLst/>
                <a:latin typeface="Consolas" panose="020B0609020204030204" pitchFamily="49" charset="0"/>
                <a:cs typeface="Consolas" panose="020B0609020204030204" pitchFamily="49" charset="0"/>
              </a:rPr>
              <a:t>    </a:t>
            </a:r>
            <a:r>
              <a:rPr lang="en-US" dirty="0" err="1">
                <a:solidFill>
                  <a:schemeClr val="bg1">
                    <a:lumMod val="65000"/>
                  </a:schemeClr>
                </a:solidFill>
                <a:effectLst/>
                <a:latin typeface="Consolas" panose="020B0609020204030204" pitchFamily="49" charset="0"/>
                <a:cs typeface="Consolas" panose="020B0609020204030204" pitchFamily="49" charset="0"/>
              </a:rPr>
              <a:t>printf</a:t>
            </a:r>
            <a:r>
              <a:rPr lang="en-US" dirty="0">
                <a:solidFill>
                  <a:schemeClr val="bg1">
                    <a:lumMod val="65000"/>
                  </a:schemeClr>
                </a:solidFill>
                <a:effectLst/>
                <a:latin typeface="Consolas" panose="020B0609020204030204" pitchFamily="49" charset="0"/>
                <a:cs typeface="Consolas" panose="020B0609020204030204" pitchFamily="49" charset="0"/>
              </a:rPr>
              <a:t>("Hello, world!</a:t>
            </a:r>
            <a:r>
              <a:rPr lang="en-US" b="1" dirty="0">
                <a:solidFill>
                  <a:schemeClr val="bg1">
                    <a:lumMod val="65000"/>
                  </a:schemeClr>
                </a:solidFill>
                <a:effectLst/>
                <a:latin typeface="Consolas" panose="020B0609020204030204" pitchFamily="49" charset="0"/>
                <a:cs typeface="Consolas" panose="020B0609020204030204" pitchFamily="49" charset="0"/>
              </a:rPr>
              <a:t>\n</a:t>
            </a:r>
            <a:r>
              <a:rPr lang="en-US" dirty="0">
                <a:solidFill>
                  <a:schemeClr val="bg1">
                    <a:lumMod val="65000"/>
                  </a:schemeClr>
                </a:solidFill>
                <a:effectLst/>
                <a:latin typeface="Consolas" panose="020B0609020204030204" pitchFamily="49" charset="0"/>
                <a:cs typeface="Consolas" panose="020B0609020204030204" pitchFamily="49" charset="0"/>
              </a:rPr>
              <a:t>");</a:t>
            </a:r>
          </a:p>
          <a:p>
            <a:r>
              <a:rPr lang="en-US" dirty="0">
                <a:solidFill>
                  <a:srgbClr val="BBBBBB"/>
                </a:solidFill>
                <a:effectLst/>
                <a:latin typeface="Consolas" panose="020B0609020204030204" pitchFamily="49" charset="0"/>
                <a:cs typeface="Consolas" panose="020B0609020204030204" pitchFamily="49" charset="0"/>
              </a:rPr>
              <a:t>    </a:t>
            </a:r>
            <a:r>
              <a:rPr lang="en-US" dirty="0" err="1">
                <a:effectLst/>
                <a:latin typeface="Consolas" panose="020B0609020204030204" pitchFamily="49" charset="0"/>
                <a:cs typeface="Consolas" panose="020B0609020204030204" pitchFamily="49" charset="0"/>
              </a:rPr>
              <a:t>printf</a:t>
            </a:r>
            <a:r>
              <a:rPr lang="en-US" dirty="0">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"1+2=%d</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1+2</a:t>
            </a:r>
            <a:r>
              <a:rPr lang="en-US" dirty="0">
                <a:effectLst/>
                <a:latin typeface="Consolas" panose="020B0609020204030204" pitchFamily="49" charset="0"/>
                <a:cs typeface="Consolas" panose="020B0609020204030204" pitchFamily="49" charset="0"/>
              </a:rPr>
              <a:t>);</a:t>
            </a:r>
          </a:p>
          <a:p>
            <a:r>
              <a:rPr lang="en-US" dirty="0">
                <a:solidFill>
                  <a:schemeClr val="bg1">
                    <a:lumMod val="65000"/>
                  </a:schemeClr>
                </a:solidFill>
                <a:effectLst/>
                <a:latin typeface="Consolas" panose="020B0609020204030204" pitchFamily="49" charset="0"/>
                <a:cs typeface="Consolas" panose="020B0609020204030204" pitchFamily="49" charset="0"/>
              </a:rPr>
              <a:t>    </a:t>
            </a:r>
            <a:r>
              <a:rPr lang="en-US" b="1" dirty="0">
                <a:solidFill>
                  <a:schemeClr val="bg1">
                    <a:lumMod val="65000"/>
                  </a:schemeClr>
                </a:solidFill>
                <a:effectLst/>
                <a:latin typeface="Consolas" panose="020B0609020204030204" pitchFamily="49" charset="0"/>
                <a:cs typeface="Consolas" panose="020B0609020204030204" pitchFamily="49" charset="0"/>
              </a:rPr>
              <a:t>return</a:t>
            </a:r>
            <a:r>
              <a:rPr lang="en-US" dirty="0">
                <a:solidFill>
                  <a:schemeClr val="bg1">
                    <a:lumMod val="65000"/>
                  </a:schemeClr>
                </a:solidFill>
                <a:effectLst/>
                <a:latin typeface="Consolas" panose="020B0609020204030204" pitchFamily="49" charset="0"/>
                <a:cs typeface="Consolas" panose="020B0609020204030204" pitchFamily="49" charset="0"/>
              </a:rPr>
              <a:t> 0;</a:t>
            </a:r>
          </a:p>
          <a:p>
            <a:r>
              <a:rPr lang="en-US" dirty="0">
                <a:solidFill>
                  <a:schemeClr val="bg1">
                    <a:lumMod val="65000"/>
                  </a:schemeClr>
                </a:solidFill>
                <a:effectLst/>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4A7375A2-C8B1-DAD7-F5BE-B48671F2EFF7}"/>
              </a:ext>
            </a:extLst>
          </p:cNvPr>
          <p:cNvSpPr txBox="1"/>
          <p:nvPr/>
        </p:nvSpPr>
        <p:spPr>
          <a:xfrm>
            <a:off x="246038" y="1603822"/>
            <a:ext cx="5011762" cy="286232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err="1">
                <a:latin typeface="Consolas" panose="020B0609020204030204" pitchFamily="49" charset="0"/>
                <a:ea typeface="Microsoft YaHei" panose="020B0503020204020204" pitchFamily="34" charset="-122"/>
                <a:cs typeface="Consolas" panose="020B0609020204030204" pitchFamily="49" charset="0"/>
              </a:rPr>
              <a:t>C</a:t>
            </a:r>
            <a:r>
              <a:rPr lang="en-US" dirty="0" err="1">
                <a:latin typeface="Microsoft YaHei" panose="020B0503020204020204" pitchFamily="34" charset="-122"/>
                <a:ea typeface="Microsoft YaHei" panose="020B0503020204020204" pitchFamily="34" charset="-122"/>
              </a:rPr>
              <a:t>语言中的函数是由语句</a:t>
            </a:r>
            <a:r>
              <a:rPr lang="en-US" dirty="0">
                <a:latin typeface="Consolas" panose="020B0609020204030204" pitchFamily="49" charset="0"/>
                <a:ea typeface="Microsoft YaHei" panose="020B0503020204020204" pitchFamily="34" charset="-122"/>
                <a:cs typeface="Consolas" panose="020B0609020204030204" pitchFamily="49" charset="0"/>
              </a:rPr>
              <a:t>(statements)</a:t>
            </a:r>
            <a:r>
              <a:rPr lang="en-US" dirty="0" err="1">
                <a:latin typeface="Microsoft YaHei" panose="020B0503020204020204" pitchFamily="34" charset="-122"/>
                <a:ea typeface="Microsoft YaHei" panose="020B0503020204020204" pitchFamily="34" charset="-122"/>
              </a:rPr>
              <a:t>组成的</a:t>
            </a:r>
            <a:r>
              <a:rPr lang="zh-CN" altLang="en-US" dirty="0">
                <a:latin typeface="Microsoft YaHei" panose="020B0503020204020204" pitchFamily="34" charset="-122"/>
                <a:ea typeface="Microsoft YaHei" panose="020B0503020204020204" pitchFamily="34" charset="-122"/>
              </a:rPr>
              <a:t>，单个简单语句都以</a:t>
            </a:r>
            <a:r>
              <a:rPr lang="zh-CN" altLang="en-US" dirty="0">
                <a:solidFill>
                  <a:srgbClr val="FF0000"/>
                </a:solidFill>
                <a:latin typeface="Microsoft YaHei" panose="020B0503020204020204" pitchFamily="34" charset="-122"/>
                <a:ea typeface="Microsoft YaHei" panose="020B0503020204020204" pitchFamily="34" charset="-122"/>
              </a:rPr>
              <a:t>分号</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Microsoft YaHei" panose="020B0503020204020204" pitchFamily="34" charset="-122"/>
                <a:ea typeface="Microsoft YaHei" panose="020B0503020204020204" pitchFamily="34" charset="-122"/>
              </a:rPr>
              <a:t>结束。</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语句由令牌</a:t>
            </a:r>
            <a:r>
              <a:rPr lang="en-US" altLang="zh-CN" dirty="0">
                <a:latin typeface="Consolas" panose="020B0609020204030204" pitchFamily="49" charset="0"/>
                <a:ea typeface="Microsoft YaHei" panose="020B0503020204020204" pitchFamily="34" charset="-122"/>
                <a:cs typeface="Consolas" panose="020B0609020204030204" pitchFamily="49" charset="0"/>
              </a:rPr>
              <a:t>(tokens)</a:t>
            </a:r>
            <a:r>
              <a:rPr lang="zh-CN" altLang="en-US" dirty="0">
                <a:latin typeface="Microsoft YaHei" panose="020B0503020204020204" pitchFamily="34" charset="-122"/>
                <a:ea typeface="Microsoft YaHei" panose="020B0503020204020204" pitchFamily="34" charset="-122"/>
              </a:rPr>
              <a:t>组成。令牌可以是：</a:t>
            </a:r>
            <a:endParaRPr lang="en-US" altLang="zh-CN" dirty="0">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关键字</a:t>
            </a:r>
            <a:r>
              <a:rPr lang="en-US" altLang="zh-CN" dirty="0">
                <a:latin typeface="Consolas" panose="020B0609020204030204" pitchFamily="49" charset="0"/>
                <a:ea typeface="Microsoft YaHei" panose="020B0503020204020204" pitchFamily="34" charset="-122"/>
                <a:cs typeface="Consolas" panose="020B0609020204030204" pitchFamily="49" charset="0"/>
              </a:rPr>
              <a:t>(Keywords)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标识符</a:t>
            </a:r>
            <a:r>
              <a:rPr lang="en-US" altLang="zh-CN" dirty="0">
                <a:latin typeface="Consolas" panose="020B0609020204030204" pitchFamily="49" charset="0"/>
                <a:ea typeface="Microsoft YaHei" panose="020B0503020204020204" pitchFamily="34" charset="-122"/>
                <a:cs typeface="Consolas" panose="020B0609020204030204" pitchFamily="49" charset="0"/>
              </a:rPr>
              <a:t>(Identifiers)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(Constants)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字符串常量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(String Literals)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(Special Symbols)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操作符</a:t>
            </a:r>
            <a:r>
              <a:rPr lang="en-US" altLang="zh-CN" dirty="0">
                <a:latin typeface="Consolas" panose="020B0609020204030204" pitchFamily="49" charset="0"/>
                <a:ea typeface="Microsoft YaHei" panose="020B0503020204020204" pitchFamily="34" charset="-122"/>
                <a:cs typeface="Consolas" panose="020B0609020204030204" pitchFamily="49" charset="0"/>
              </a:rPr>
              <a:t>(Operators)</a:t>
            </a: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分解语句</a:t>
            </a:r>
            <a:r>
              <a:rPr lang="en-US" dirty="0" err="1">
                <a:effectLst/>
                <a:highlight>
                  <a:srgbClr val="FFFF00"/>
                </a:highlight>
                <a:latin typeface="Consolas" panose="020B0609020204030204" pitchFamily="49" charset="0"/>
                <a:cs typeface="Consolas" panose="020B0609020204030204" pitchFamily="49" charset="0"/>
              </a:rPr>
              <a:t>printf</a:t>
            </a:r>
            <a:r>
              <a:rPr lang="en-US" dirty="0">
                <a:effectLst/>
                <a:highlight>
                  <a:srgbClr val="FFFF00"/>
                </a:highlight>
                <a:latin typeface="Consolas" panose="020B0609020204030204" pitchFamily="49" charset="0"/>
                <a:cs typeface="Consolas" panose="020B0609020204030204" pitchFamily="49" charset="0"/>
              </a:rPr>
              <a:t>(</a:t>
            </a:r>
            <a:r>
              <a:rPr lang="en-US" dirty="0">
                <a:solidFill>
                  <a:srgbClr val="BA2121"/>
                </a:solidFill>
                <a:effectLst/>
                <a:highlight>
                  <a:srgbClr val="FFFF00"/>
                </a:highlight>
                <a:latin typeface="Consolas" panose="020B0609020204030204" pitchFamily="49" charset="0"/>
                <a:cs typeface="Consolas" panose="020B0609020204030204" pitchFamily="49" charset="0"/>
              </a:rPr>
              <a:t>"1+2=%d</a:t>
            </a:r>
            <a:r>
              <a:rPr lang="en-US" b="1" dirty="0">
                <a:solidFill>
                  <a:srgbClr val="AA5D1F"/>
                </a:solidFill>
                <a:effectLst/>
                <a:highlight>
                  <a:srgbClr val="FFFF00"/>
                </a:highlight>
                <a:latin typeface="Consolas" panose="020B0609020204030204" pitchFamily="49" charset="0"/>
                <a:cs typeface="Consolas" panose="020B0609020204030204" pitchFamily="49" charset="0"/>
              </a:rPr>
              <a:t>\n</a:t>
            </a:r>
            <a:r>
              <a:rPr lang="en-US" dirty="0">
                <a:solidFill>
                  <a:srgbClr val="BA2121"/>
                </a:solidFill>
                <a:effectLst/>
                <a:highlight>
                  <a:srgbClr val="FFFF00"/>
                </a:highlight>
                <a:latin typeface="Consolas" panose="020B0609020204030204" pitchFamily="49" charset="0"/>
                <a:cs typeface="Consolas" panose="020B0609020204030204" pitchFamily="49" charset="0"/>
              </a:rPr>
              <a:t>"</a:t>
            </a:r>
            <a:r>
              <a:rPr lang="en-US" dirty="0">
                <a:effectLst/>
                <a:highlight>
                  <a:srgbClr val="FFFF00"/>
                </a:highlight>
                <a:latin typeface="Consolas" panose="020B0609020204030204" pitchFamily="49" charset="0"/>
                <a:cs typeface="Consolas" panose="020B0609020204030204" pitchFamily="49" charset="0"/>
              </a:rPr>
              <a:t>,</a:t>
            </a:r>
            <a:r>
              <a:rPr lang="en-US" dirty="0">
                <a:solidFill>
                  <a:srgbClr val="BBBBBB"/>
                </a:solidFill>
                <a:effectLst/>
                <a:highlight>
                  <a:srgbClr val="FFFF00"/>
                </a:highlight>
                <a:latin typeface="Consolas" panose="020B0609020204030204" pitchFamily="49" charset="0"/>
                <a:cs typeface="Consolas" panose="020B0609020204030204" pitchFamily="49" charset="0"/>
              </a:rPr>
              <a:t> </a:t>
            </a:r>
            <a:r>
              <a:rPr lang="en-US" dirty="0">
                <a:solidFill>
                  <a:srgbClr val="666666"/>
                </a:solidFill>
                <a:effectLst/>
                <a:highlight>
                  <a:srgbClr val="FFFF00"/>
                </a:highlight>
                <a:latin typeface="Consolas" panose="020B0609020204030204" pitchFamily="49" charset="0"/>
                <a:cs typeface="Consolas" panose="020B0609020204030204" pitchFamily="49" charset="0"/>
              </a:rPr>
              <a:t>1+2</a:t>
            </a:r>
            <a:r>
              <a:rPr lang="en-US" dirty="0">
                <a:effectLst/>
                <a:highlight>
                  <a:srgbClr val="FFFF00"/>
                </a:highlight>
                <a:latin typeface="Consolas" panose="020B0609020204030204" pitchFamily="49" charset="0"/>
                <a:cs typeface="Consolas" panose="020B0609020204030204" pitchFamily="49" charset="0"/>
              </a:rPr>
              <a:t>);</a:t>
            </a:r>
            <a:endParaRPr lang="en-US" altLang="zh-CN" dirty="0">
              <a:latin typeface="Microsoft YaHei" panose="020B0503020204020204" pitchFamily="34" charset="-122"/>
              <a:ea typeface="Microsoft YaHei" panose="020B0503020204020204" pitchFamily="34" charset="-122"/>
            </a:endParaRPr>
          </a:p>
        </p:txBody>
      </p:sp>
      <p:cxnSp>
        <p:nvCxnSpPr>
          <p:cNvPr id="3" name="Straight Arrow Connector 2">
            <a:extLst>
              <a:ext uri="{FF2B5EF4-FFF2-40B4-BE49-F238E27FC236}">
                <a16:creationId xmlns:a16="http://schemas.microsoft.com/office/drawing/2014/main" id="{69AF1F21-07AD-13C6-AD1A-8A34776C0876}"/>
              </a:ext>
            </a:extLst>
          </p:cNvPr>
          <p:cNvCxnSpPr/>
          <p:nvPr/>
        </p:nvCxnSpPr>
        <p:spPr>
          <a:xfrm>
            <a:off x="5774499" y="2968668"/>
            <a:ext cx="413359"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850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语言程序的基本语法</a:t>
            </a:r>
          </a:p>
        </p:txBody>
      </p:sp>
      <p:sp>
        <p:nvSpPr>
          <p:cNvPr id="9" name="TextBox 8">
            <a:extLst>
              <a:ext uri="{FF2B5EF4-FFF2-40B4-BE49-F238E27FC236}">
                <a16:creationId xmlns:a16="http://schemas.microsoft.com/office/drawing/2014/main" id="{47D6004B-73F2-4BBF-3E12-C84F13FB016B}"/>
              </a:ext>
            </a:extLst>
          </p:cNvPr>
          <p:cNvSpPr txBox="1"/>
          <p:nvPr/>
        </p:nvSpPr>
        <p:spPr>
          <a:xfrm>
            <a:off x="5673677" y="1410017"/>
            <a:ext cx="4448175" cy="2308324"/>
          </a:xfrm>
          <a:prstGeom prst="rect">
            <a:avLst/>
          </a:prstGeom>
          <a:solidFill>
            <a:schemeClr val="bg2"/>
          </a:solidFill>
        </p:spPr>
        <p:txBody>
          <a:bodyPr wrap="square">
            <a:spAutoFit/>
          </a:bodyPr>
          <a:lstStyle/>
          <a:p>
            <a:r>
              <a:rPr lang="en-US" i="1" dirty="0">
                <a:solidFill>
                  <a:schemeClr val="bg1">
                    <a:lumMod val="65000"/>
                  </a:schemeClr>
                </a:solidFill>
                <a:effectLst/>
                <a:latin typeface="Consolas" panose="020B0609020204030204" pitchFamily="49" charset="0"/>
                <a:cs typeface="Consolas" panose="020B0609020204030204" pitchFamily="49" charset="0"/>
              </a:rPr>
              <a:t>/* This is my first C file */</a:t>
            </a:r>
            <a:endParaRPr lang="en-US" dirty="0">
              <a:solidFill>
                <a:schemeClr val="bg1">
                  <a:lumMod val="65000"/>
                </a:schemeClr>
              </a:solidFill>
              <a:effectLst/>
              <a:latin typeface="Consolas" panose="020B0609020204030204" pitchFamily="49" charset="0"/>
              <a:cs typeface="Consolas" panose="020B0609020204030204" pitchFamily="49" charset="0"/>
            </a:endParaRPr>
          </a:p>
          <a:p>
            <a:r>
              <a:rPr lang="en-US" dirty="0">
                <a:solidFill>
                  <a:schemeClr val="bg1">
                    <a:lumMod val="65000"/>
                  </a:schemeClr>
                </a:solidFill>
                <a:effectLst/>
                <a:latin typeface="Consolas" panose="020B0609020204030204" pitchFamily="49" charset="0"/>
                <a:cs typeface="Consolas" panose="020B0609020204030204" pitchFamily="49" charset="0"/>
              </a:rPr>
              <a:t>#include </a:t>
            </a:r>
            <a:r>
              <a:rPr lang="en-US" i="1" dirty="0">
                <a:solidFill>
                  <a:schemeClr val="bg1">
                    <a:lumMod val="65000"/>
                  </a:schemeClr>
                </a:solidFill>
                <a:effectLst/>
                <a:latin typeface="Consolas" panose="020B0609020204030204" pitchFamily="49" charset="0"/>
                <a:cs typeface="Consolas" panose="020B0609020204030204" pitchFamily="49" charset="0"/>
              </a:rPr>
              <a:t>&lt;</a:t>
            </a:r>
            <a:r>
              <a:rPr lang="en-US" i="1" dirty="0" err="1">
                <a:solidFill>
                  <a:schemeClr val="bg1">
                    <a:lumMod val="65000"/>
                  </a:schemeClr>
                </a:solidFill>
                <a:effectLst/>
                <a:latin typeface="Consolas" panose="020B0609020204030204" pitchFamily="49" charset="0"/>
                <a:cs typeface="Consolas" panose="020B0609020204030204" pitchFamily="49" charset="0"/>
              </a:rPr>
              <a:t>stdio.h</a:t>
            </a:r>
            <a:r>
              <a:rPr lang="en-US" i="1" dirty="0">
                <a:solidFill>
                  <a:schemeClr val="bg1">
                    <a:lumMod val="65000"/>
                  </a:schemeClr>
                </a:solidFill>
                <a:effectLst/>
                <a:latin typeface="Consolas" panose="020B0609020204030204" pitchFamily="49" charset="0"/>
                <a:cs typeface="Consolas" panose="020B0609020204030204" pitchFamily="49" charset="0"/>
              </a:rPr>
              <a:t>&gt;</a:t>
            </a:r>
            <a:endParaRPr lang="en-US" dirty="0">
              <a:solidFill>
                <a:schemeClr val="bg1">
                  <a:lumMod val="65000"/>
                </a:schemeClr>
              </a:solidFill>
              <a:effectLst/>
              <a:latin typeface="Consolas" panose="020B0609020204030204" pitchFamily="49" charset="0"/>
              <a:cs typeface="Consolas" panose="020B0609020204030204" pitchFamily="49" charset="0"/>
            </a:endParaRPr>
          </a:p>
          <a:p>
            <a:endParaRPr lang="en-US" dirty="0">
              <a:solidFill>
                <a:schemeClr val="bg1">
                  <a:lumMod val="65000"/>
                </a:schemeClr>
              </a:solidFill>
              <a:effectLst/>
              <a:latin typeface="Consolas" panose="020B0609020204030204" pitchFamily="49" charset="0"/>
              <a:cs typeface="Consolas" panose="020B0609020204030204" pitchFamily="49" charset="0"/>
            </a:endParaRPr>
          </a:p>
          <a:p>
            <a:r>
              <a:rPr lang="en-US" dirty="0">
                <a:solidFill>
                  <a:schemeClr val="bg1">
                    <a:lumMod val="65000"/>
                  </a:schemeClr>
                </a:solidFill>
                <a:effectLst/>
                <a:latin typeface="Consolas" panose="020B0609020204030204" pitchFamily="49" charset="0"/>
                <a:cs typeface="Consolas" panose="020B0609020204030204" pitchFamily="49" charset="0"/>
              </a:rPr>
              <a:t>int main() {</a:t>
            </a:r>
          </a:p>
          <a:p>
            <a:r>
              <a:rPr lang="en-US" dirty="0">
                <a:solidFill>
                  <a:schemeClr val="bg1">
                    <a:lumMod val="65000"/>
                  </a:schemeClr>
                </a:solidFill>
                <a:effectLst/>
                <a:latin typeface="Consolas" panose="020B0609020204030204" pitchFamily="49" charset="0"/>
                <a:cs typeface="Consolas" panose="020B0609020204030204" pitchFamily="49" charset="0"/>
              </a:rPr>
              <a:t>    </a:t>
            </a:r>
            <a:r>
              <a:rPr lang="en-US" dirty="0" err="1">
                <a:solidFill>
                  <a:schemeClr val="bg1">
                    <a:lumMod val="65000"/>
                  </a:schemeClr>
                </a:solidFill>
                <a:effectLst/>
                <a:latin typeface="Consolas" panose="020B0609020204030204" pitchFamily="49" charset="0"/>
                <a:cs typeface="Consolas" panose="020B0609020204030204" pitchFamily="49" charset="0"/>
              </a:rPr>
              <a:t>printf</a:t>
            </a:r>
            <a:r>
              <a:rPr lang="en-US" dirty="0">
                <a:solidFill>
                  <a:schemeClr val="bg1">
                    <a:lumMod val="65000"/>
                  </a:schemeClr>
                </a:solidFill>
                <a:effectLst/>
                <a:latin typeface="Consolas" panose="020B0609020204030204" pitchFamily="49" charset="0"/>
                <a:cs typeface="Consolas" panose="020B0609020204030204" pitchFamily="49" charset="0"/>
              </a:rPr>
              <a:t>("Hello, world!</a:t>
            </a:r>
            <a:r>
              <a:rPr lang="en-US" b="1" dirty="0">
                <a:solidFill>
                  <a:schemeClr val="bg1">
                    <a:lumMod val="65000"/>
                  </a:schemeClr>
                </a:solidFill>
                <a:effectLst/>
                <a:latin typeface="Consolas" panose="020B0609020204030204" pitchFamily="49" charset="0"/>
                <a:cs typeface="Consolas" panose="020B0609020204030204" pitchFamily="49" charset="0"/>
              </a:rPr>
              <a:t>\n</a:t>
            </a:r>
            <a:r>
              <a:rPr lang="en-US" dirty="0">
                <a:solidFill>
                  <a:schemeClr val="bg1">
                    <a:lumMod val="65000"/>
                  </a:schemeClr>
                </a:solidFill>
                <a:effectLst/>
                <a:latin typeface="Consolas" panose="020B0609020204030204" pitchFamily="49" charset="0"/>
                <a:cs typeface="Consolas" panose="020B0609020204030204" pitchFamily="49" charset="0"/>
              </a:rPr>
              <a:t>");</a:t>
            </a:r>
          </a:p>
          <a:p>
            <a:r>
              <a:rPr lang="en-US" dirty="0">
                <a:solidFill>
                  <a:srgbClr val="BBBBBB"/>
                </a:solidFill>
                <a:effectLst/>
                <a:latin typeface="Consolas" panose="020B0609020204030204" pitchFamily="49" charset="0"/>
                <a:cs typeface="Consolas" panose="020B0609020204030204" pitchFamily="49" charset="0"/>
              </a:rPr>
              <a:t>    </a:t>
            </a:r>
            <a:r>
              <a:rPr lang="en-US" dirty="0" err="1">
                <a:effectLst/>
                <a:latin typeface="Consolas" panose="020B0609020204030204" pitchFamily="49" charset="0"/>
                <a:cs typeface="Consolas" panose="020B0609020204030204" pitchFamily="49" charset="0"/>
              </a:rPr>
              <a:t>printf</a:t>
            </a:r>
            <a:r>
              <a:rPr lang="en-US" dirty="0">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"1+2=%d</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1+2</a:t>
            </a:r>
            <a:r>
              <a:rPr lang="en-US" dirty="0">
                <a:effectLst/>
                <a:latin typeface="Consolas" panose="020B0609020204030204" pitchFamily="49" charset="0"/>
                <a:cs typeface="Consolas" panose="020B0609020204030204" pitchFamily="49" charset="0"/>
              </a:rPr>
              <a:t>);</a:t>
            </a:r>
          </a:p>
          <a:p>
            <a:r>
              <a:rPr lang="en-US" dirty="0">
                <a:solidFill>
                  <a:schemeClr val="bg1">
                    <a:lumMod val="65000"/>
                  </a:schemeClr>
                </a:solidFill>
                <a:effectLst/>
                <a:latin typeface="Consolas" panose="020B0609020204030204" pitchFamily="49" charset="0"/>
                <a:cs typeface="Consolas" panose="020B0609020204030204" pitchFamily="49" charset="0"/>
              </a:rPr>
              <a:t>    </a:t>
            </a:r>
            <a:r>
              <a:rPr lang="en-US" b="1" dirty="0">
                <a:solidFill>
                  <a:schemeClr val="bg1">
                    <a:lumMod val="65000"/>
                  </a:schemeClr>
                </a:solidFill>
                <a:effectLst/>
                <a:latin typeface="Consolas" panose="020B0609020204030204" pitchFamily="49" charset="0"/>
                <a:cs typeface="Consolas" panose="020B0609020204030204" pitchFamily="49" charset="0"/>
              </a:rPr>
              <a:t>return</a:t>
            </a:r>
            <a:r>
              <a:rPr lang="en-US" dirty="0">
                <a:solidFill>
                  <a:schemeClr val="bg1">
                    <a:lumMod val="65000"/>
                  </a:schemeClr>
                </a:solidFill>
                <a:effectLst/>
                <a:latin typeface="Consolas" panose="020B0609020204030204" pitchFamily="49" charset="0"/>
                <a:cs typeface="Consolas" panose="020B0609020204030204" pitchFamily="49" charset="0"/>
              </a:rPr>
              <a:t> 0;</a:t>
            </a:r>
          </a:p>
          <a:p>
            <a:r>
              <a:rPr lang="en-US" dirty="0">
                <a:solidFill>
                  <a:schemeClr val="bg1">
                    <a:lumMod val="65000"/>
                  </a:schemeClr>
                </a:solidFill>
                <a:effectLst/>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4A7375A2-C8B1-DAD7-F5BE-B48671F2EFF7}"/>
              </a:ext>
            </a:extLst>
          </p:cNvPr>
          <p:cNvSpPr txBox="1"/>
          <p:nvPr/>
        </p:nvSpPr>
        <p:spPr>
          <a:xfrm>
            <a:off x="246038" y="1603822"/>
            <a:ext cx="5011762" cy="590931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err="1">
                <a:latin typeface="Consolas" panose="020B0609020204030204" pitchFamily="49" charset="0"/>
                <a:ea typeface="Microsoft YaHei" panose="020B0503020204020204" pitchFamily="34" charset="-122"/>
                <a:cs typeface="Consolas" panose="020B0609020204030204" pitchFamily="49" charset="0"/>
              </a:rPr>
              <a:t>C</a:t>
            </a:r>
            <a:r>
              <a:rPr lang="en-US" dirty="0" err="1">
                <a:latin typeface="Microsoft YaHei" panose="020B0503020204020204" pitchFamily="34" charset="-122"/>
                <a:ea typeface="Microsoft YaHei" panose="020B0503020204020204" pitchFamily="34" charset="-122"/>
              </a:rPr>
              <a:t>语言中的函数是由语句</a:t>
            </a:r>
            <a:r>
              <a:rPr lang="en-US" dirty="0">
                <a:latin typeface="Consolas" panose="020B0609020204030204" pitchFamily="49" charset="0"/>
                <a:ea typeface="Microsoft YaHei" panose="020B0503020204020204" pitchFamily="34" charset="-122"/>
                <a:cs typeface="Consolas" panose="020B0609020204030204" pitchFamily="49" charset="0"/>
              </a:rPr>
              <a:t>(statements)</a:t>
            </a:r>
            <a:r>
              <a:rPr lang="en-US" dirty="0" err="1">
                <a:latin typeface="Microsoft YaHei" panose="020B0503020204020204" pitchFamily="34" charset="-122"/>
                <a:ea typeface="Microsoft YaHei" panose="020B0503020204020204" pitchFamily="34" charset="-122"/>
              </a:rPr>
              <a:t>组成的</a:t>
            </a:r>
            <a:r>
              <a:rPr lang="zh-CN" altLang="en-US" dirty="0">
                <a:latin typeface="Microsoft YaHei" panose="020B0503020204020204" pitchFamily="34" charset="-122"/>
                <a:ea typeface="Microsoft YaHei" panose="020B0503020204020204" pitchFamily="34" charset="-122"/>
              </a:rPr>
              <a:t>，单个简单语句都以</a:t>
            </a:r>
            <a:r>
              <a:rPr lang="zh-CN" altLang="en-US" dirty="0">
                <a:solidFill>
                  <a:srgbClr val="FF0000"/>
                </a:solidFill>
                <a:latin typeface="Microsoft YaHei" panose="020B0503020204020204" pitchFamily="34" charset="-122"/>
                <a:ea typeface="Microsoft YaHei" panose="020B0503020204020204" pitchFamily="34" charset="-122"/>
              </a:rPr>
              <a:t>分号</a:t>
            </a: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Microsoft YaHei" panose="020B0503020204020204" pitchFamily="34" charset="-122"/>
                <a:ea typeface="Microsoft YaHei" panose="020B0503020204020204" pitchFamily="34" charset="-122"/>
              </a:rPr>
              <a:t>结束。</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语句由令牌</a:t>
            </a:r>
            <a:r>
              <a:rPr lang="en-US" altLang="zh-CN" dirty="0">
                <a:latin typeface="Consolas" panose="020B0609020204030204" pitchFamily="49" charset="0"/>
                <a:ea typeface="Microsoft YaHei" panose="020B0503020204020204" pitchFamily="34" charset="-122"/>
                <a:cs typeface="Consolas" panose="020B0609020204030204" pitchFamily="49" charset="0"/>
              </a:rPr>
              <a:t>(tokens)</a:t>
            </a:r>
            <a:r>
              <a:rPr lang="zh-CN" altLang="en-US" dirty="0">
                <a:latin typeface="Microsoft YaHei" panose="020B0503020204020204" pitchFamily="34" charset="-122"/>
                <a:ea typeface="Microsoft YaHei" panose="020B0503020204020204" pitchFamily="34" charset="-122"/>
              </a:rPr>
              <a:t>组成。令牌可以是：</a:t>
            </a:r>
            <a:endParaRPr lang="en-US" altLang="zh-CN" dirty="0">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关键字</a:t>
            </a:r>
            <a:r>
              <a:rPr lang="en-US" altLang="zh-CN" dirty="0">
                <a:latin typeface="Consolas" panose="020B0609020204030204" pitchFamily="49" charset="0"/>
                <a:ea typeface="Microsoft YaHei" panose="020B0503020204020204" pitchFamily="34" charset="-122"/>
                <a:cs typeface="Consolas" panose="020B0609020204030204" pitchFamily="49" charset="0"/>
              </a:rPr>
              <a:t>(Keywords)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标识符</a:t>
            </a:r>
            <a:r>
              <a:rPr lang="en-US" altLang="zh-CN" dirty="0">
                <a:latin typeface="Consolas" panose="020B0609020204030204" pitchFamily="49" charset="0"/>
                <a:ea typeface="Microsoft YaHei" panose="020B0503020204020204" pitchFamily="34" charset="-122"/>
                <a:cs typeface="Consolas" panose="020B0609020204030204" pitchFamily="49" charset="0"/>
              </a:rPr>
              <a:t>(Identifiers)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(Constants)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字符串常量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(String Literals)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(Special Symbols)</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操作符</a:t>
            </a:r>
            <a:r>
              <a:rPr lang="en-US" altLang="zh-CN" dirty="0">
                <a:latin typeface="Consolas" panose="020B0609020204030204" pitchFamily="49" charset="0"/>
                <a:ea typeface="Microsoft YaHei" panose="020B0503020204020204" pitchFamily="34" charset="-122"/>
                <a:cs typeface="Consolas" panose="020B0609020204030204" pitchFamily="49" charset="0"/>
              </a:rPr>
              <a:t>(Operators)</a:t>
            </a: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分解语句</a:t>
            </a:r>
            <a:r>
              <a:rPr lang="en-US" dirty="0" err="1">
                <a:effectLst/>
                <a:highlight>
                  <a:srgbClr val="FFFF00"/>
                </a:highlight>
                <a:latin typeface="Consolas" panose="020B0609020204030204" pitchFamily="49" charset="0"/>
                <a:cs typeface="Consolas" panose="020B0609020204030204" pitchFamily="49" charset="0"/>
              </a:rPr>
              <a:t>printf</a:t>
            </a:r>
            <a:r>
              <a:rPr lang="en-US" dirty="0">
                <a:effectLst/>
                <a:highlight>
                  <a:srgbClr val="FFFF00"/>
                </a:highlight>
                <a:latin typeface="Consolas" panose="020B0609020204030204" pitchFamily="49" charset="0"/>
                <a:cs typeface="Consolas" panose="020B0609020204030204" pitchFamily="49" charset="0"/>
              </a:rPr>
              <a:t>(</a:t>
            </a:r>
            <a:r>
              <a:rPr lang="en-US" dirty="0">
                <a:solidFill>
                  <a:srgbClr val="BA2121"/>
                </a:solidFill>
                <a:effectLst/>
                <a:highlight>
                  <a:srgbClr val="FFFF00"/>
                </a:highlight>
                <a:latin typeface="Consolas" panose="020B0609020204030204" pitchFamily="49" charset="0"/>
                <a:cs typeface="Consolas" panose="020B0609020204030204" pitchFamily="49" charset="0"/>
              </a:rPr>
              <a:t>"1+2=%d</a:t>
            </a:r>
            <a:r>
              <a:rPr lang="en-US" b="1" dirty="0">
                <a:solidFill>
                  <a:srgbClr val="AA5D1F"/>
                </a:solidFill>
                <a:effectLst/>
                <a:highlight>
                  <a:srgbClr val="FFFF00"/>
                </a:highlight>
                <a:latin typeface="Consolas" panose="020B0609020204030204" pitchFamily="49" charset="0"/>
                <a:cs typeface="Consolas" panose="020B0609020204030204" pitchFamily="49" charset="0"/>
              </a:rPr>
              <a:t>\n</a:t>
            </a:r>
            <a:r>
              <a:rPr lang="en-US" dirty="0">
                <a:solidFill>
                  <a:srgbClr val="BA2121"/>
                </a:solidFill>
                <a:effectLst/>
                <a:highlight>
                  <a:srgbClr val="FFFF00"/>
                </a:highlight>
                <a:latin typeface="Consolas" panose="020B0609020204030204" pitchFamily="49" charset="0"/>
                <a:cs typeface="Consolas" panose="020B0609020204030204" pitchFamily="49" charset="0"/>
              </a:rPr>
              <a:t>"</a:t>
            </a:r>
            <a:r>
              <a:rPr lang="en-US" dirty="0">
                <a:effectLst/>
                <a:highlight>
                  <a:srgbClr val="FFFF00"/>
                </a:highlight>
                <a:latin typeface="Consolas" panose="020B0609020204030204" pitchFamily="49" charset="0"/>
                <a:cs typeface="Consolas" panose="020B0609020204030204" pitchFamily="49" charset="0"/>
              </a:rPr>
              <a:t>,</a:t>
            </a:r>
            <a:r>
              <a:rPr lang="en-US" dirty="0">
                <a:solidFill>
                  <a:srgbClr val="BBBBBB"/>
                </a:solidFill>
                <a:effectLst/>
                <a:highlight>
                  <a:srgbClr val="FFFF00"/>
                </a:highlight>
                <a:latin typeface="Consolas" panose="020B0609020204030204" pitchFamily="49" charset="0"/>
                <a:cs typeface="Consolas" panose="020B0609020204030204" pitchFamily="49" charset="0"/>
              </a:rPr>
              <a:t> </a:t>
            </a:r>
            <a:r>
              <a:rPr lang="en-US" dirty="0">
                <a:solidFill>
                  <a:srgbClr val="666666"/>
                </a:solidFill>
                <a:effectLst/>
                <a:highlight>
                  <a:srgbClr val="FFFF00"/>
                </a:highlight>
                <a:latin typeface="Consolas" panose="020B0609020204030204" pitchFamily="49" charset="0"/>
                <a:cs typeface="Consolas" panose="020B0609020204030204" pitchFamily="49" charset="0"/>
              </a:rPr>
              <a:t>1+2</a:t>
            </a:r>
            <a:r>
              <a:rPr lang="en-US" dirty="0">
                <a:effectLst/>
                <a:highlight>
                  <a:srgbClr val="FFFF00"/>
                </a:highlight>
                <a:latin typeface="Consolas" panose="020B0609020204030204" pitchFamily="49" charset="0"/>
                <a:cs typeface="Consolas" panose="020B0609020204030204" pitchFamily="49" charset="0"/>
              </a:rPr>
              <a:t>);</a:t>
            </a:r>
            <a:endParaRPr lang="en-US" altLang="zh-CN" dirty="0">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lang="en-US" altLang="zh-CN"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printf</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关键字</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"1+2=%d\n"</a:t>
            </a:r>
            <a:r>
              <a:rPr lang="zh-CN" altLang="en-US" dirty="0">
                <a:latin typeface="Consolas" panose="020B0609020204030204" pitchFamily="49" charset="0"/>
                <a:ea typeface="Microsoft YaHei" panose="020B0503020204020204" pitchFamily="34" charset="-122"/>
                <a:cs typeface="Consolas" panose="020B0609020204030204" pitchFamily="49" charset="0"/>
              </a:rPr>
              <a:t>           </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r>
              <a:rPr lang="zh-CN" altLang="en-US" dirty="0">
                <a:latin typeface="Consolas" panose="020B0609020204030204" pitchFamily="49" charset="0"/>
                <a:ea typeface="Microsoft YaHei" panose="020B0503020204020204" pitchFamily="34" charset="-122"/>
                <a:cs typeface="Consolas" panose="020B0609020204030204" pitchFamily="49" charset="0"/>
              </a:rPr>
              <a:t>字符串常量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1</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操作符</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2</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常量</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800100" lvl="1" indent="-342900">
              <a:buFont typeface="Wingdings" pitchFamily="2" charset="2"/>
              <a:buChar char="Ø"/>
            </a:pPr>
            <a:r>
              <a:rPr lang="en-US" altLang="zh-CN"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altLang="zh-CN" dirty="0">
                <a:latin typeface="Consolas" panose="020B0609020204030204" pitchFamily="49" charset="0"/>
                <a:ea typeface="Microsoft YaHei" panose="020B0503020204020204" pitchFamily="34" charset="-122"/>
                <a:cs typeface="Consolas" panose="020B0609020204030204" pitchFamily="49" charset="0"/>
              </a:rPr>
              <a:t>                    (</a:t>
            </a:r>
            <a:r>
              <a:rPr lang="zh-CN" altLang="en-US" dirty="0">
                <a:latin typeface="Consolas" panose="020B0609020204030204" pitchFamily="49" charset="0"/>
                <a:ea typeface="Microsoft YaHei" panose="020B0503020204020204" pitchFamily="34" charset="-122"/>
                <a:cs typeface="Consolas" panose="020B0609020204030204" pitchFamily="49" charset="0"/>
              </a:rPr>
              <a:t>特殊符号</a:t>
            </a:r>
            <a:r>
              <a:rPr lang="en-US" altLang="zh-CN" dirty="0">
                <a:latin typeface="Consolas" panose="020B0609020204030204" pitchFamily="49" charset="0"/>
                <a:ea typeface="Microsoft YaHei" panose="020B0503020204020204" pitchFamily="34" charset="-122"/>
                <a:cs typeface="Consolas" panose="020B0609020204030204" pitchFamily="49" charset="0"/>
              </a:rPr>
              <a:t>)</a:t>
            </a:r>
          </a:p>
          <a:p>
            <a:pPr marL="742950" lvl="1" indent="-285750">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lvl="1"/>
            <a:endParaRPr lang="en-US" altLang="zh-CN" dirty="0">
              <a:latin typeface="Microsoft YaHei" panose="020B0503020204020204" pitchFamily="34" charset="-122"/>
              <a:ea typeface="Microsoft YaHei" panose="020B0503020204020204" pitchFamily="34" charset="-122"/>
            </a:endParaRPr>
          </a:p>
        </p:txBody>
      </p:sp>
      <p:graphicFrame>
        <p:nvGraphicFramePr>
          <p:cNvPr id="3" name="Table 2">
            <a:extLst>
              <a:ext uri="{FF2B5EF4-FFF2-40B4-BE49-F238E27FC236}">
                <a16:creationId xmlns:a16="http://schemas.microsoft.com/office/drawing/2014/main" id="{B4E9852C-9C7C-F18D-CA17-2AC05361F9B8}"/>
              </a:ext>
            </a:extLst>
          </p:cNvPr>
          <p:cNvGraphicFramePr>
            <a:graphicFrameLocks noGrp="1"/>
          </p:cNvGraphicFramePr>
          <p:nvPr>
            <p:extLst>
              <p:ext uri="{D42A27DB-BD31-4B8C-83A1-F6EECF244321}">
                <p14:modId xmlns:p14="http://schemas.microsoft.com/office/powerpoint/2010/main" val="2543428878"/>
              </p:ext>
            </p:extLst>
          </p:nvPr>
        </p:nvGraphicFramePr>
        <p:xfrm>
          <a:off x="5673678" y="4215738"/>
          <a:ext cx="6272286" cy="2560320"/>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408116121"/>
                    </a:ext>
                  </a:extLst>
                </a:gridCol>
                <a:gridCol w="1045381">
                  <a:extLst>
                    <a:ext uri="{9D8B030D-6E8A-4147-A177-3AD203B41FA5}">
                      <a16:colId xmlns:a16="http://schemas.microsoft.com/office/drawing/2014/main" val="1829083199"/>
                    </a:ext>
                  </a:extLst>
                </a:gridCol>
                <a:gridCol w="953675">
                  <a:extLst>
                    <a:ext uri="{9D8B030D-6E8A-4147-A177-3AD203B41FA5}">
                      <a16:colId xmlns:a16="http://schemas.microsoft.com/office/drawing/2014/main" val="2065869081"/>
                    </a:ext>
                  </a:extLst>
                </a:gridCol>
                <a:gridCol w="1252603">
                  <a:extLst>
                    <a:ext uri="{9D8B030D-6E8A-4147-A177-3AD203B41FA5}">
                      <a16:colId xmlns:a16="http://schemas.microsoft.com/office/drawing/2014/main" val="1229718576"/>
                    </a:ext>
                  </a:extLst>
                </a:gridCol>
                <a:gridCol w="1027134">
                  <a:extLst>
                    <a:ext uri="{9D8B030D-6E8A-4147-A177-3AD203B41FA5}">
                      <a16:colId xmlns:a16="http://schemas.microsoft.com/office/drawing/2014/main" val="2245705574"/>
                    </a:ext>
                  </a:extLst>
                </a:gridCol>
                <a:gridCol w="948112">
                  <a:extLst>
                    <a:ext uri="{9D8B030D-6E8A-4147-A177-3AD203B41FA5}">
                      <a16:colId xmlns:a16="http://schemas.microsoft.com/office/drawing/2014/main" val="312318246"/>
                    </a:ext>
                  </a:extLst>
                </a:gridCol>
              </a:tblGrid>
              <a:tr h="352606">
                <a:tc>
                  <a:txBody>
                    <a:bodyPr/>
                    <a:lstStyle/>
                    <a:p>
                      <a:r>
                        <a:rPr lang="en-US" dirty="0" err="1">
                          <a:latin typeface="Consolas" panose="020B0609020204030204" pitchFamily="49" charset="0"/>
                          <a:ea typeface="Microsoft YaHei" panose="020B0503020204020204" pitchFamily="34" charset="-122"/>
                          <a:cs typeface="Consolas" panose="020B0609020204030204" pitchFamily="49" charset="0"/>
                        </a:rPr>
                        <a:t>关键字</a:t>
                      </a:r>
                      <a:endParaRPr lang="en-US" dirty="0">
                        <a:latin typeface="Consolas" panose="020B0609020204030204" pitchFamily="49" charset="0"/>
                        <a:ea typeface="Microsoft YaHei" panose="020B0503020204020204" pitchFamily="34" charset="-122"/>
                        <a:cs typeface="Consolas" panose="020B0609020204030204" pitchFamily="49" charset="0"/>
                      </a:endParaRPr>
                    </a:p>
                  </a:txBody>
                  <a:tcPr/>
                </a:tc>
                <a:tc>
                  <a:txBody>
                    <a:bodyPr/>
                    <a:lstStyle/>
                    <a:p>
                      <a:r>
                        <a:rPr lang="en-US" dirty="0" err="1">
                          <a:latin typeface="Consolas" panose="020B0609020204030204" pitchFamily="49" charset="0"/>
                          <a:ea typeface="Microsoft YaHei" panose="020B0503020204020204" pitchFamily="34" charset="-122"/>
                          <a:cs typeface="Consolas" panose="020B0609020204030204" pitchFamily="49" charset="0"/>
                        </a:rPr>
                        <a:t>标识符</a:t>
                      </a:r>
                      <a:endParaRPr lang="en-US" dirty="0">
                        <a:latin typeface="Consolas" panose="020B0609020204030204" pitchFamily="49" charset="0"/>
                        <a:ea typeface="Microsoft YaHei" panose="020B0503020204020204" pitchFamily="34" charset="-122"/>
                        <a:cs typeface="Consolas" panose="020B0609020204030204" pitchFamily="49" charset="0"/>
                      </a:endParaRPr>
                    </a:p>
                  </a:txBody>
                  <a:tcPr/>
                </a:tc>
                <a:tc>
                  <a:txBody>
                    <a:bodyPr/>
                    <a:lstStyle/>
                    <a:p>
                      <a:r>
                        <a:rPr lang="en-US" dirty="0" err="1">
                          <a:latin typeface="Consolas" panose="020B0609020204030204" pitchFamily="49" charset="0"/>
                          <a:ea typeface="Microsoft YaHei" panose="020B0503020204020204" pitchFamily="34" charset="-122"/>
                          <a:cs typeface="Consolas" panose="020B0609020204030204" pitchFamily="49" charset="0"/>
                        </a:rPr>
                        <a:t>常量</a:t>
                      </a:r>
                      <a:endParaRPr lang="en-US" dirty="0">
                        <a:latin typeface="Consolas" panose="020B0609020204030204" pitchFamily="49" charset="0"/>
                        <a:ea typeface="Microsoft YaHei" panose="020B0503020204020204" pitchFamily="34" charset="-122"/>
                        <a:cs typeface="Consolas" panose="020B0609020204030204" pitchFamily="49" charset="0"/>
                      </a:endParaRPr>
                    </a:p>
                  </a:txBody>
                  <a:tcPr/>
                </a:tc>
                <a:tc>
                  <a:txBody>
                    <a:bodyPr/>
                    <a:lstStyle/>
                    <a:p>
                      <a:r>
                        <a:rPr lang="en-US" sz="1600" dirty="0" err="1">
                          <a:latin typeface="Consolas" panose="020B0609020204030204" pitchFamily="49" charset="0"/>
                          <a:ea typeface="Microsoft YaHei" panose="020B0503020204020204" pitchFamily="34" charset="-122"/>
                          <a:cs typeface="Consolas" panose="020B0609020204030204" pitchFamily="49" charset="0"/>
                        </a:rPr>
                        <a:t>字符串常量</a:t>
                      </a:r>
                      <a:endParaRPr lang="en-US" sz="1600" dirty="0">
                        <a:latin typeface="Consolas" panose="020B0609020204030204" pitchFamily="49" charset="0"/>
                        <a:ea typeface="Microsoft YaHei" panose="020B0503020204020204" pitchFamily="34" charset="-122"/>
                        <a:cs typeface="Consolas" panose="020B0609020204030204" pitchFamily="49" charset="0"/>
                      </a:endParaRPr>
                    </a:p>
                  </a:txBody>
                  <a:tcPr/>
                </a:tc>
                <a:tc>
                  <a:txBody>
                    <a:bodyPr/>
                    <a:lstStyle/>
                    <a:p>
                      <a:r>
                        <a:rPr lang="en-US" sz="1600" dirty="0" err="1">
                          <a:latin typeface="Consolas" panose="020B0609020204030204" pitchFamily="49" charset="0"/>
                          <a:ea typeface="Microsoft YaHei" panose="020B0503020204020204" pitchFamily="34" charset="-122"/>
                          <a:cs typeface="Consolas" panose="020B0609020204030204" pitchFamily="49" charset="0"/>
                        </a:rPr>
                        <a:t>特殊符号</a:t>
                      </a:r>
                      <a:endParaRPr lang="en-US" sz="1600" dirty="0">
                        <a:latin typeface="Consolas" panose="020B0609020204030204" pitchFamily="49" charset="0"/>
                        <a:ea typeface="Microsoft YaHei" panose="020B0503020204020204" pitchFamily="34" charset="-122"/>
                        <a:cs typeface="Consolas" panose="020B0609020204030204" pitchFamily="49" charset="0"/>
                      </a:endParaRPr>
                    </a:p>
                  </a:txBody>
                  <a:tcPr/>
                </a:tc>
                <a:tc>
                  <a:txBody>
                    <a:bodyPr/>
                    <a:lstStyle/>
                    <a:p>
                      <a:r>
                        <a:rPr lang="en-US" dirty="0" err="1">
                          <a:latin typeface="Consolas" panose="020B0609020204030204" pitchFamily="49" charset="0"/>
                          <a:ea typeface="Microsoft YaHei" panose="020B0503020204020204" pitchFamily="34" charset="-122"/>
                          <a:cs typeface="Consolas" panose="020B0609020204030204" pitchFamily="49" charset="0"/>
                        </a:rPr>
                        <a:t>操作符</a:t>
                      </a:r>
                      <a:endParaRPr lang="en-US" dirty="0">
                        <a:latin typeface="Consolas" panose="020B0609020204030204" pitchFamily="49" charset="0"/>
                        <a:ea typeface="Microsoft YaHei" panose="020B0503020204020204" pitchFamily="34" charset="-122"/>
                        <a:cs typeface="Consolas" panose="020B0609020204030204" pitchFamily="49" charset="0"/>
                      </a:endParaRPr>
                    </a:p>
                  </a:txBody>
                  <a:tcPr/>
                </a:tc>
                <a:extLst>
                  <a:ext uri="{0D108BD9-81ED-4DB2-BD59-A6C34878D82A}">
                    <a16:rowId xmlns:a16="http://schemas.microsoft.com/office/drawing/2014/main" val="4288256410"/>
                  </a:ext>
                </a:extLst>
              </a:tr>
              <a:tr h="352606">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int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var1</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0</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"str"</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  )</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extLst>
                  <a:ext uri="{0D108BD9-81ED-4DB2-BD59-A6C34878D82A}">
                    <a16:rowId xmlns:a16="http://schemas.microsoft.com/office/drawing/2014/main" val="2186306734"/>
                  </a:ext>
                </a:extLst>
              </a:tr>
              <a:tr h="352606">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void</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_var2</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'0'</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"str</a:t>
                      </a:r>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\n</a:t>
                      </a:r>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  }</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extLst>
                  <a:ext uri="{0D108BD9-81ED-4DB2-BD59-A6C34878D82A}">
                    <a16:rowId xmlns:a16="http://schemas.microsoft.com/office/drawing/2014/main" val="809578925"/>
                  </a:ext>
                </a:extLst>
              </a:tr>
              <a:tr h="352606">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return</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_3var</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3.1415</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"str</a:t>
                      </a:r>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\t</a:t>
                      </a:r>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  ]</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extLst>
                  <a:ext uri="{0D108BD9-81ED-4DB2-BD59-A6C34878D82A}">
                    <a16:rowId xmlns:a16="http://schemas.microsoft.com/office/drawing/2014/main" val="2765567384"/>
                  </a:ext>
                </a:extLst>
              </a:tr>
              <a:tr h="352606">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for</a:t>
                      </a:r>
                    </a:p>
                  </a:txBody>
                  <a:tcPr/>
                </a:tc>
                <a:tc>
                  <a:txBody>
                    <a:bodyPr/>
                    <a:lstStyle/>
                    <a:p>
                      <a:r>
                        <a:rPr lang="en-US" strike="sngStrike" dirty="0">
                          <a:latin typeface="Consolas" panose="020B0609020204030204" pitchFamily="49" charset="0"/>
                          <a:ea typeface="Microsoft YaHei" panose="020B0503020204020204" pitchFamily="34" charset="-122"/>
                          <a:cs typeface="Consolas" panose="020B0609020204030204" pitchFamily="49" charset="0"/>
                        </a:rPr>
                        <a:t>4var</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t>
                      </a:r>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\0</a:t>
                      </a:r>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"str</a:t>
                      </a:r>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extLst>
                  <a:ext uri="{0D108BD9-81ED-4DB2-BD59-A6C34878D82A}">
                    <a16:rowId xmlns:a16="http://schemas.microsoft.com/office/drawing/2014/main" val="3386171760"/>
                  </a:ext>
                </a:extLst>
              </a:tr>
              <a:tr h="352606">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if</a:t>
                      </a:r>
                    </a:p>
                  </a:txBody>
                  <a:tcPr/>
                </a:tc>
                <a:tc>
                  <a:txBody>
                    <a:bodyPr/>
                    <a:lstStyle/>
                    <a:p>
                      <a:r>
                        <a:rPr lang="en-US" strike="sngStrike" dirty="0">
                          <a:latin typeface="Consolas" panose="020B0609020204030204" pitchFamily="49" charset="0"/>
                          <a:ea typeface="Microsoft YaHei" panose="020B0503020204020204" pitchFamily="34" charset="-122"/>
                          <a:cs typeface="Consolas" panose="020B0609020204030204" pitchFamily="49" charset="0"/>
                        </a:rPr>
                        <a:t>int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t>
                      </a:r>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\n</a:t>
                      </a:r>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"str</a:t>
                      </a:r>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&amp;</a:t>
                      </a:r>
                    </a:p>
                  </a:txBody>
                  <a:tcPr/>
                </a:tc>
                <a:extLst>
                  <a:ext uri="{0D108BD9-81ED-4DB2-BD59-A6C34878D82A}">
                    <a16:rowId xmlns:a16="http://schemas.microsoft.com/office/drawing/2014/main" val="4188160332"/>
                  </a:ext>
                </a:extLst>
              </a:tr>
              <a:tr h="352606">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else</a:t>
                      </a:r>
                    </a:p>
                  </a:txBody>
                  <a:tcPr/>
                </a:tc>
                <a:tc>
                  <a:txBody>
                    <a:bodyPr/>
                    <a:lstStyle/>
                    <a:p>
                      <a:r>
                        <a:rPr lang="en-US" strike="sngStrike" dirty="0">
                          <a:latin typeface="Consolas" panose="020B0609020204030204" pitchFamily="49" charset="0"/>
                          <a:ea typeface="Microsoft YaHei" panose="020B0503020204020204" pitchFamily="34" charset="-122"/>
                          <a:cs typeface="Consolas" panose="020B0609020204030204" pitchFamily="49" charset="0"/>
                        </a:rPr>
                        <a:t>var😂5</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t>
                      </a:r>
                      <a:r>
                        <a:rPr lang="en-US"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dirty="0">
                          <a:latin typeface="Consolas" panose="020B0609020204030204" pitchFamily="49" charset="0"/>
                          <a:ea typeface="Microsoft YaHei" panose="020B0503020204020204" pitchFamily="34" charset="-122"/>
                          <a:cs typeface="Consolas" panose="020B0609020204030204" pitchFamily="49" charset="0"/>
                        </a:rPr>
                        <a:t>&amp;&amp;</a:t>
                      </a:r>
                    </a:p>
                  </a:txBody>
                  <a:tcPr/>
                </a:tc>
                <a:extLst>
                  <a:ext uri="{0D108BD9-81ED-4DB2-BD59-A6C34878D82A}">
                    <a16:rowId xmlns:a16="http://schemas.microsoft.com/office/drawing/2014/main" val="3760827899"/>
                  </a:ext>
                </a:extLst>
              </a:tr>
            </a:tbl>
          </a:graphicData>
        </a:graphic>
      </p:graphicFrame>
      <p:sp>
        <p:nvSpPr>
          <p:cNvPr id="5" name="TextBox 4">
            <a:extLst>
              <a:ext uri="{FF2B5EF4-FFF2-40B4-BE49-F238E27FC236}">
                <a16:creationId xmlns:a16="http://schemas.microsoft.com/office/drawing/2014/main" id="{9C7252C4-54B1-3F55-9DC9-1F0E3762FA6A}"/>
              </a:ext>
            </a:extLst>
          </p:cNvPr>
          <p:cNvSpPr txBox="1"/>
          <p:nvPr/>
        </p:nvSpPr>
        <p:spPr>
          <a:xfrm>
            <a:off x="7890726" y="3846406"/>
            <a:ext cx="2084225" cy="369332"/>
          </a:xfrm>
          <a:prstGeom prst="rect">
            <a:avLst/>
          </a:prstGeom>
          <a:noFill/>
        </p:spPr>
        <p:txBody>
          <a:bodyPr wrap="none" rtlCol="0">
            <a:spAutoFit/>
          </a:bodyPr>
          <a:lstStyle/>
          <a:p>
            <a:r>
              <a:rPr lang="en-US" b="1" dirty="0">
                <a:latin typeface="Consolas" panose="020B0609020204030204" pitchFamily="49" charset="0"/>
                <a:cs typeface="Consolas" panose="020B0609020204030204" pitchFamily="49" charset="0"/>
              </a:rPr>
              <a:t>Token Examples:</a:t>
            </a:r>
          </a:p>
        </p:txBody>
      </p:sp>
      <p:cxnSp>
        <p:nvCxnSpPr>
          <p:cNvPr id="6" name="Straight Arrow Connector 5">
            <a:extLst>
              <a:ext uri="{FF2B5EF4-FFF2-40B4-BE49-F238E27FC236}">
                <a16:creationId xmlns:a16="http://schemas.microsoft.com/office/drawing/2014/main" id="{585C6974-4B8F-AFA3-E5F4-DF639767916D}"/>
              </a:ext>
            </a:extLst>
          </p:cNvPr>
          <p:cNvCxnSpPr/>
          <p:nvPr/>
        </p:nvCxnSpPr>
        <p:spPr>
          <a:xfrm>
            <a:off x="5774499" y="2968668"/>
            <a:ext cx="413359"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67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关键字</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(Keywords)</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3" name="TextBox 2">
            <a:extLst>
              <a:ext uri="{FF2B5EF4-FFF2-40B4-BE49-F238E27FC236}">
                <a16:creationId xmlns:a16="http://schemas.microsoft.com/office/drawing/2014/main" id="{6BA4D874-5DC8-1D86-82B7-0251E2927630}"/>
              </a:ext>
            </a:extLst>
          </p:cNvPr>
          <p:cNvSpPr txBox="1"/>
          <p:nvPr/>
        </p:nvSpPr>
        <p:spPr>
          <a:xfrm>
            <a:off x="2170134" y="2267211"/>
            <a:ext cx="7851732" cy="3046988"/>
          </a:xfrm>
          <a:prstGeom prst="rect">
            <a:avLst/>
          </a:prstGeom>
          <a:noFill/>
        </p:spPr>
        <p:txBody>
          <a:bodyPr wrap="square" rtlCol="0">
            <a:spAutoFit/>
          </a:bodyPr>
          <a:lstStyle/>
          <a:p>
            <a:r>
              <a:rPr lang="en-US" sz="2400" dirty="0">
                <a:latin typeface="Consolas" panose="020B0609020204030204" pitchFamily="49" charset="0"/>
                <a:cs typeface="Consolas" panose="020B0609020204030204" pitchFamily="49" charset="0"/>
              </a:rPr>
              <a:t>auto        double      int         struct</a:t>
            </a:r>
          </a:p>
          <a:p>
            <a:r>
              <a:rPr lang="en-US" sz="2400" dirty="0">
                <a:latin typeface="Consolas" panose="020B0609020204030204" pitchFamily="49" charset="0"/>
                <a:cs typeface="Consolas" panose="020B0609020204030204" pitchFamily="49" charset="0"/>
              </a:rPr>
              <a:t>break       else        long        switch</a:t>
            </a:r>
          </a:p>
          <a:p>
            <a:r>
              <a:rPr lang="en-US" sz="2400" dirty="0">
                <a:latin typeface="Consolas" panose="020B0609020204030204" pitchFamily="49" charset="0"/>
                <a:cs typeface="Consolas" panose="020B0609020204030204" pitchFamily="49" charset="0"/>
              </a:rPr>
              <a:t>case        </a:t>
            </a:r>
            <a:r>
              <a:rPr lang="en-US" sz="2400" dirty="0" err="1">
                <a:latin typeface="Consolas" panose="020B0609020204030204" pitchFamily="49" charset="0"/>
                <a:cs typeface="Consolas" panose="020B0609020204030204" pitchFamily="49" charset="0"/>
              </a:rPr>
              <a:t>enum</a:t>
            </a:r>
            <a:r>
              <a:rPr lang="en-US" sz="2400" dirty="0">
                <a:latin typeface="Consolas" panose="020B0609020204030204" pitchFamily="49" charset="0"/>
                <a:cs typeface="Consolas" panose="020B0609020204030204" pitchFamily="49" charset="0"/>
              </a:rPr>
              <a:t>        register    typedef</a:t>
            </a:r>
          </a:p>
          <a:p>
            <a:r>
              <a:rPr lang="en-US" sz="2400" dirty="0">
                <a:latin typeface="Consolas" panose="020B0609020204030204" pitchFamily="49" charset="0"/>
                <a:cs typeface="Consolas" panose="020B0609020204030204" pitchFamily="49" charset="0"/>
              </a:rPr>
              <a:t>char        extern      return      union</a:t>
            </a:r>
          </a:p>
          <a:p>
            <a:r>
              <a:rPr lang="en-US" sz="2400" dirty="0">
                <a:latin typeface="Consolas" panose="020B0609020204030204" pitchFamily="49" charset="0"/>
                <a:cs typeface="Consolas" panose="020B0609020204030204" pitchFamily="49" charset="0"/>
              </a:rPr>
              <a:t>const       float       short       unsigned</a:t>
            </a:r>
          </a:p>
          <a:p>
            <a:r>
              <a:rPr lang="en-US" sz="2400" dirty="0">
                <a:latin typeface="Consolas" panose="020B0609020204030204" pitchFamily="49" charset="0"/>
                <a:cs typeface="Consolas" panose="020B0609020204030204" pitchFamily="49" charset="0"/>
              </a:rPr>
              <a:t>continue    for         signed      void</a:t>
            </a:r>
          </a:p>
          <a:p>
            <a:r>
              <a:rPr lang="en-US" sz="2400" dirty="0">
                <a:latin typeface="Consolas" panose="020B0609020204030204" pitchFamily="49" charset="0"/>
                <a:cs typeface="Consolas" panose="020B0609020204030204" pitchFamily="49" charset="0"/>
              </a:rPr>
              <a:t>default     </a:t>
            </a:r>
            <a:r>
              <a:rPr lang="en-US" sz="2400" dirty="0" err="1">
                <a:latin typeface="Consolas" panose="020B0609020204030204" pitchFamily="49" charset="0"/>
                <a:cs typeface="Consolas" panose="020B0609020204030204" pitchFamily="49" charset="0"/>
              </a:rPr>
              <a:t>goto</a:t>
            </a: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sizeof</a:t>
            </a:r>
            <a:r>
              <a:rPr lang="en-US" sz="2400" dirty="0">
                <a:latin typeface="Consolas" panose="020B0609020204030204" pitchFamily="49" charset="0"/>
                <a:cs typeface="Consolas" panose="020B0609020204030204" pitchFamily="49" charset="0"/>
              </a:rPr>
              <a:t>      volatile</a:t>
            </a:r>
          </a:p>
          <a:p>
            <a:r>
              <a:rPr lang="en-US" sz="2400" dirty="0">
                <a:latin typeface="Consolas" panose="020B0609020204030204" pitchFamily="49" charset="0"/>
                <a:cs typeface="Consolas" panose="020B0609020204030204" pitchFamily="49" charset="0"/>
              </a:rPr>
              <a:t>do          if          static      while</a:t>
            </a:r>
          </a:p>
        </p:txBody>
      </p:sp>
    </p:spTree>
    <p:extLst>
      <p:ext uri="{BB962C8B-B14F-4D97-AF65-F5344CB8AC3E}">
        <p14:creationId xmlns:p14="http://schemas.microsoft.com/office/powerpoint/2010/main" val="2113347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标识符</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(Identifiers)</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4" name="TextBox 3">
            <a:extLst>
              <a:ext uri="{FF2B5EF4-FFF2-40B4-BE49-F238E27FC236}">
                <a16:creationId xmlns:a16="http://schemas.microsoft.com/office/drawing/2014/main" id="{60CB9DB8-7275-39CE-233D-1F4F94F3BB8A}"/>
              </a:ext>
            </a:extLst>
          </p:cNvPr>
          <p:cNvSpPr txBox="1"/>
          <p:nvPr/>
        </p:nvSpPr>
        <p:spPr>
          <a:xfrm>
            <a:off x="1089764" y="1753644"/>
            <a:ext cx="9670093" cy="3737113"/>
          </a:xfrm>
          <a:prstGeom prst="rect">
            <a:avLst/>
          </a:prstGeom>
          <a:noFill/>
        </p:spPr>
        <p:txBody>
          <a:bodyPr wrap="square" rtlCol="0">
            <a:spAutoFit/>
          </a:bodyPr>
          <a:lstStyle/>
          <a:p>
            <a:pPr>
              <a:lnSpc>
                <a:spcPct val="150000"/>
              </a:lnSpc>
            </a:pPr>
            <a:r>
              <a:rPr lang="en-US" sz="2000" dirty="0" err="1">
                <a:latin typeface="Consolas" panose="020B0609020204030204" pitchFamily="49" charset="0"/>
                <a:cs typeface="Consolas" panose="020B0609020204030204" pitchFamily="49" charset="0"/>
              </a:rPr>
              <a:t>标识符</a:t>
            </a:r>
            <a:r>
              <a:rPr lang="en-US" sz="2000" dirty="0">
                <a:latin typeface="Consolas" panose="020B0609020204030204" pitchFamily="49" charset="0"/>
                <a:cs typeface="Consolas" panose="020B0609020204030204" pitchFamily="49" charset="0"/>
              </a:rPr>
              <a:t>(Identifiers)</a:t>
            </a:r>
            <a:r>
              <a:rPr lang="en-US" sz="2000" dirty="0" err="1">
                <a:latin typeface="Consolas" panose="020B0609020204030204" pitchFamily="49" charset="0"/>
                <a:cs typeface="Consolas" panose="020B0609020204030204" pitchFamily="49" charset="0"/>
              </a:rPr>
              <a:t>通常用来给变量</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函数名等命名</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标识符由字母</a:t>
            </a:r>
            <a:r>
              <a:rPr lang="en-US" sz="2000" dirty="0">
                <a:latin typeface="Consolas" panose="020B0609020204030204" pitchFamily="49" charset="0"/>
                <a:cs typeface="Consolas" panose="020B0609020204030204" pitchFamily="49" charset="0"/>
              </a:rPr>
              <a:t>(</a:t>
            </a:r>
            <a:r>
              <a:rPr lang="en-US" sz="2000" dirty="0">
                <a:solidFill>
                  <a:srgbClr val="FF0000"/>
                </a:solidFill>
                <a:latin typeface="Consolas" panose="020B0609020204030204" pitchFamily="49" charset="0"/>
                <a:cs typeface="Consolas" panose="020B0609020204030204" pitchFamily="49" charset="0"/>
              </a:rPr>
              <a:t>a-</a:t>
            </a:r>
            <a:r>
              <a:rPr lang="en-US" sz="2000" dirty="0" err="1">
                <a:solidFill>
                  <a:srgbClr val="FF0000"/>
                </a:solidFill>
                <a:latin typeface="Consolas" panose="020B0609020204030204" pitchFamily="49" charset="0"/>
                <a:cs typeface="Consolas" panose="020B0609020204030204" pitchFamily="49" charset="0"/>
              </a:rPr>
              <a:t>z</a:t>
            </a:r>
            <a:r>
              <a:rPr lang="en-US" sz="2000" dirty="0" err="1">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A</a:t>
            </a:r>
            <a:r>
              <a:rPr lang="en-US" sz="2000" dirty="0">
                <a:solidFill>
                  <a:srgbClr val="FF0000"/>
                </a:solidFill>
                <a:latin typeface="Consolas" panose="020B0609020204030204" pitchFamily="49" charset="0"/>
                <a:cs typeface="Consolas" panose="020B0609020204030204" pitchFamily="49" charset="0"/>
              </a:rPr>
              <a:t>-Z</a:t>
            </a:r>
            <a:r>
              <a:rPr lang="en-US" sz="2000" dirty="0">
                <a:latin typeface="Consolas" panose="020B0609020204030204" pitchFamily="49" charset="0"/>
                <a:cs typeface="Consolas" panose="020B0609020204030204" pitchFamily="49" charset="0"/>
              </a:rPr>
              <a:t>)</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数字</a:t>
            </a:r>
            <a:r>
              <a:rPr lang="en-US" sz="2000" dirty="0">
                <a:latin typeface="Consolas" panose="020B0609020204030204" pitchFamily="49" charset="0"/>
                <a:cs typeface="Consolas" panose="020B0609020204030204" pitchFamily="49" charset="0"/>
              </a:rPr>
              <a:t>(</a:t>
            </a:r>
            <a:r>
              <a:rPr lang="en-US" sz="2000" dirty="0">
                <a:solidFill>
                  <a:srgbClr val="FF0000"/>
                </a:solidFill>
                <a:latin typeface="Consolas" panose="020B0609020204030204" pitchFamily="49" charset="0"/>
                <a:cs typeface="Consolas" panose="020B0609020204030204" pitchFamily="49" charset="0"/>
              </a:rPr>
              <a:t>0-9</a:t>
            </a:r>
            <a:r>
              <a:rPr lang="en-US" sz="2000" dirty="0">
                <a:latin typeface="Consolas" panose="020B0609020204030204" pitchFamily="49" charset="0"/>
                <a:cs typeface="Consolas" panose="020B0609020204030204" pitchFamily="49" charset="0"/>
              </a:rPr>
              <a:t>)</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下划线</a:t>
            </a:r>
            <a:r>
              <a:rPr lang="en-US" sz="2000" dirty="0">
                <a:latin typeface="Consolas" panose="020B0609020204030204" pitchFamily="49" charset="0"/>
                <a:cs typeface="Consolas" panose="020B0609020204030204" pitchFamily="49" charset="0"/>
              </a:rPr>
              <a:t>(</a:t>
            </a:r>
            <a:r>
              <a:rPr lang="en-US" sz="2000" dirty="0">
                <a:solidFill>
                  <a:srgbClr val="FF0000"/>
                </a:solidFill>
                <a:latin typeface="Consolas" panose="020B0609020204030204" pitchFamily="49" charset="0"/>
                <a:cs typeface="Consolas" panose="020B0609020204030204" pitchFamily="49" charset="0"/>
              </a:rPr>
              <a:t>_</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组成</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命名规则</a:t>
            </a:r>
            <a:r>
              <a:rPr lang="zh-CN" altLang="en-US" sz="2000" dirty="0">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err="1">
                <a:latin typeface="Consolas" panose="020B0609020204030204" pitchFamily="49" charset="0"/>
                <a:cs typeface="Consolas" panose="020B0609020204030204" pitchFamily="49" charset="0"/>
              </a:rPr>
              <a:t>必须以字母或下划线开头</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err="1">
                <a:latin typeface="Consolas" panose="020B0609020204030204" pitchFamily="49" charset="0"/>
                <a:cs typeface="Consolas" panose="020B0609020204030204" pitchFamily="49" charset="0"/>
              </a:rPr>
              <a:t>只能由字母</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数字</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下划线组成</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不允许使用其他字符</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err="1">
                <a:latin typeface="Consolas" panose="020B0609020204030204" pitchFamily="49" charset="0"/>
                <a:cs typeface="Consolas" panose="020B0609020204030204" pitchFamily="49" charset="0"/>
              </a:rPr>
              <a:t>标识符不能是C语言保留的关键字</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例如</a:t>
            </a:r>
            <a:r>
              <a:rPr lang="en-US" sz="2000" dirty="0" err="1">
                <a:highlight>
                  <a:srgbClr val="FFFF00"/>
                </a:highlight>
                <a:latin typeface="Consolas" panose="020B0609020204030204" pitchFamily="49" charset="0"/>
                <a:cs typeface="Consolas" panose="020B0609020204030204" pitchFamily="49" charset="0"/>
              </a:rPr>
              <a:t>char</a:t>
            </a:r>
            <a:r>
              <a:rPr lang="en-US" sz="2000" dirty="0">
                <a:highlight>
                  <a:srgbClr val="FFFF00"/>
                </a:highlight>
                <a:latin typeface="Consolas" panose="020B0609020204030204" pitchFamily="49" charset="0"/>
                <a:cs typeface="Consolas" panose="020B0609020204030204" pitchFamily="49" charset="0"/>
              </a:rPr>
              <a:t> </a:t>
            </a:r>
            <a:r>
              <a:rPr lang="en-US" sz="2000" dirty="0">
                <a:solidFill>
                  <a:srgbClr val="FF0000"/>
                </a:solidFill>
                <a:highlight>
                  <a:srgbClr val="FFFF00"/>
                </a:highlight>
                <a:latin typeface="Consolas" panose="020B0609020204030204" pitchFamily="49" charset="0"/>
                <a:cs typeface="Consolas" panose="020B0609020204030204" pitchFamily="49" charset="0"/>
              </a:rPr>
              <a:t>int</a:t>
            </a:r>
            <a:r>
              <a:rPr lang="en-US" sz="2000" dirty="0">
                <a:highlight>
                  <a:srgbClr val="FFFF00"/>
                </a:highlight>
                <a:latin typeface="Consolas" panose="020B0609020204030204" pitchFamily="49" charset="0"/>
                <a:cs typeface="Consolas" panose="020B0609020204030204" pitchFamily="49" charset="0"/>
              </a:rPr>
              <a:t> = 'c';</a:t>
            </a:r>
            <a:r>
              <a:rPr lang="en-US" sz="2000" dirty="0" err="1">
                <a:latin typeface="Consolas" panose="020B0609020204030204" pitchFamily="49" charset="0"/>
                <a:cs typeface="Consolas" panose="020B0609020204030204" pitchFamily="49" charset="0"/>
              </a:rPr>
              <a:t>是错误的</a:t>
            </a:r>
            <a:r>
              <a:rPr lang="zh-CN" altLang="en-US" sz="2000" dirty="0">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err="1">
                <a:latin typeface="Consolas" panose="020B0609020204030204" pitchFamily="49" charset="0"/>
                <a:cs typeface="Consolas" panose="020B0609020204030204" pitchFamily="49" charset="0"/>
              </a:rPr>
              <a:t>标识符不能包含空格</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err="1">
                <a:latin typeface="Consolas" panose="020B0609020204030204" pitchFamily="49" charset="0"/>
                <a:cs typeface="Consolas" panose="020B0609020204030204" pitchFamily="49" charset="0"/>
              </a:rPr>
              <a:t>标识符区分字母大小写</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例如</a:t>
            </a:r>
            <a:r>
              <a:rPr lang="zh-CN" altLang="en-US" sz="2000" dirty="0">
                <a:latin typeface="Consolas" panose="020B0609020204030204" pitchFamily="49" charset="0"/>
                <a:cs typeface="Consolas" panose="020B0609020204030204" pitchFamily="49" charset="0"/>
              </a:rPr>
              <a:t>，</a:t>
            </a:r>
            <a:r>
              <a:rPr lang="en-US" sz="2000" dirty="0">
                <a:solidFill>
                  <a:srgbClr val="FF0000"/>
                </a:solidFill>
                <a:latin typeface="Consolas" panose="020B0609020204030204" pitchFamily="49" charset="0"/>
                <a:cs typeface="Consolas" panose="020B0609020204030204" pitchFamily="49" charset="0"/>
              </a:rPr>
              <a:t>aa</a:t>
            </a:r>
            <a:r>
              <a:rPr lang="en-US" sz="2000" dirty="0">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AA</a:t>
            </a:r>
            <a:r>
              <a:rPr lang="en-US" sz="2000" dirty="0" err="1">
                <a:latin typeface="Consolas" panose="020B0609020204030204" pitchFamily="49" charset="0"/>
                <a:cs typeface="Consolas" panose="020B0609020204030204" pitchFamily="49" charset="0"/>
              </a:rPr>
              <a:t>是两个不同的标识符</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如果标识符长度超过</a:t>
            </a:r>
            <a:r>
              <a:rPr lang="en-US" altLang="zh-CN" sz="2000" dirty="0">
                <a:latin typeface="Consolas" panose="020B0609020204030204" pitchFamily="49" charset="0"/>
                <a:cs typeface="Consolas" panose="020B0609020204030204" pitchFamily="49" charset="0"/>
              </a:rPr>
              <a:t>31</a:t>
            </a:r>
            <a:r>
              <a:rPr lang="zh-CN" altLang="en-US" sz="2000" dirty="0">
                <a:latin typeface="Consolas" panose="020B0609020204030204" pitchFamily="49" charset="0"/>
                <a:cs typeface="Consolas" panose="020B0609020204030204" pitchFamily="49" charset="0"/>
              </a:rPr>
              <a:t>个</a:t>
            </a:r>
            <a:r>
              <a:rPr lang="en-US" sz="2000" dirty="0" err="1">
                <a:latin typeface="Consolas" panose="020B0609020204030204" pitchFamily="49" charset="0"/>
                <a:cs typeface="Consolas" panose="020B0609020204030204" pitchFamily="49" charset="0"/>
              </a:rPr>
              <a:t>字符</a:t>
            </a:r>
            <a:r>
              <a:rPr lang="zh-CN" altLang="en-US" sz="2000" dirty="0">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那么只有前</a:t>
            </a:r>
            <a:r>
              <a:rPr lang="en-US" altLang="zh-CN" sz="2000" dirty="0">
                <a:latin typeface="Consolas" panose="020B0609020204030204" pitchFamily="49" charset="0"/>
                <a:cs typeface="Consolas" panose="020B0609020204030204" pitchFamily="49" charset="0"/>
              </a:rPr>
              <a:t>31</a:t>
            </a:r>
            <a:r>
              <a:rPr lang="en-US" sz="2000" dirty="0">
                <a:latin typeface="Consolas" panose="020B0609020204030204" pitchFamily="49" charset="0"/>
                <a:cs typeface="Consolas" panose="020B0609020204030204" pitchFamily="49" charset="0"/>
              </a:rPr>
              <a:t>个字符是有效的</a:t>
            </a:r>
          </a:p>
        </p:txBody>
      </p:sp>
      <p:sp>
        <p:nvSpPr>
          <p:cNvPr id="5" name="TextBox 4">
            <a:extLst>
              <a:ext uri="{FF2B5EF4-FFF2-40B4-BE49-F238E27FC236}">
                <a16:creationId xmlns:a16="http://schemas.microsoft.com/office/drawing/2014/main" id="{2B169419-9387-0050-8230-24B45775D35A}"/>
              </a:ext>
            </a:extLst>
          </p:cNvPr>
          <p:cNvSpPr txBox="1"/>
          <p:nvPr/>
        </p:nvSpPr>
        <p:spPr>
          <a:xfrm>
            <a:off x="1089764" y="5833422"/>
            <a:ext cx="11149206" cy="1015663"/>
          </a:xfrm>
          <a:prstGeom prst="rect">
            <a:avLst/>
          </a:prstGeom>
          <a:noFill/>
        </p:spPr>
        <p:txBody>
          <a:bodyPr wrap="none" rtlCol="0">
            <a:spAutoFit/>
          </a:bodyPr>
          <a:lstStyle/>
          <a:p>
            <a:r>
              <a:rPr lang="en-US" sz="2000" dirty="0">
                <a:latin typeface="Consolas" panose="020B0609020204030204" pitchFamily="49" charset="0"/>
                <a:ea typeface="Microsoft YaHei" panose="020B0503020204020204" pitchFamily="34" charset="-122"/>
                <a:cs typeface="Consolas" panose="020B0609020204030204" pitchFamily="49" charset="0"/>
              </a:rPr>
              <a:t>较新的C语言标准例如</a:t>
            </a:r>
            <a:r>
              <a:rPr lang="en-US" sz="2000" b="1" dirty="0">
                <a:latin typeface="Consolas" panose="020B0609020204030204" pitchFamily="49" charset="0"/>
                <a:ea typeface="Microsoft YaHei" panose="020B0503020204020204" pitchFamily="34" charset="-122"/>
                <a:cs typeface="Consolas" panose="020B0609020204030204" pitchFamily="49" charset="0"/>
              </a:rPr>
              <a:t>C</a:t>
            </a:r>
            <a:r>
              <a:rPr lang="en-US" altLang="zh-CN" sz="2000" b="1" dirty="0">
                <a:latin typeface="Consolas" panose="020B0609020204030204" pitchFamily="49" charset="0"/>
                <a:ea typeface="Microsoft YaHei" panose="020B0503020204020204" pitchFamily="34" charset="-122"/>
                <a:cs typeface="Consolas" panose="020B0609020204030204" pitchFamily="49" charset="0"/>
              </a:rPr>
              <a:t>23</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放宽了对标识符的命名规则限制，例如标识符中可以包含中文。请参考</a:t>
            </a:r>
            <a:r>
              <a:rPr lang="en-US" altLang="zh-CN" sz="2000" dirty="0">
                <a:latin typeface="Consolas" panose="020B0609020204030204" pitchFamily="49" charset="0"/>
                <a:ea typeface="Microsoft YaHei" panose="020B0503020204020204" pitchFamily="34" charset="-122"/>
                <a:cs typeface="Consolas" panose="020B0609020204030204" pitchFamily="49" charset="0"/>
              </a:rPr>
              <a:t>:</a:t>
            </a:r>
          </a:p>
          <a:p>
            <a:r>
              <a:rPr lang="en-US" sz="2000" dirty="0">
                <a:latin typeface="Consolas" panose="020B0609020204030204" pitchFamily="49" charset="0"/>
                <a:ea typeface="Microsoft YaHei" panose="020B0503020204020204" pitchFamily="34" charset="-122"/>
                <a:cs typeface="Consolas" panose="020B0609020204030204" pitchFamily="49" charset="0"/>
                <a:hlinkClick r:id="rId3"/>
              </a:rPr>
              <a:t>https://en.cppreference.com/w/c/language/identifier</a:t>
            </a:r>
            <a:br>
              <a:rPr lang="en-US" sz="2000" dirty="0">
                <a:latin typeface="Consolas" panose="020B0609020204030204" pitchFamily="49" charset="0"/>
                <a:ea typeface="Microsoft YaHei" panose="020B0503020204020204" pitchFamily="34" charset="-122"/>
                <a:cs typeface="Consolas" panose="020B0609020204030204" pitchFamily="49" charset="0"/>
              </a:rPr>
            </a:br>
            <a:r>
              <a:rPr lang="en-US" sz="2000" b="1"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考试时请以C</a:t>
            </a:r>
            <a:r>
              <a:rPr lang="en-US" altLang="zh-CN" sz="2000" b="1"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99</a:t>
            </a:r>
            <a:r>
              <a:rPr lang="zh-CN" altLang="en-US" sz="2000" b="1"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为标准！</a:t>
            </a:r>
            <a:endParaRPr lang="en-US" sz="2000" b="1" dirty="0">
              <a:solidFill>
                <a:srgbClr val="FF0000"/>
              </a:solidFill>
              <a:latin typeface="Consolas" panose="020B0609020204030204" pitchFamily="49" charset="0"/>
              <a:ea typeface="Microsoft YaHei" panose="020B0503020204020204" pitchFamily="34" charset="-122"/>
              <a:cs typeface="Consolas" panose="020B0609020204030204" pitchFamily="49" charset="0"/>
            </a:endParaRPr>
          </a:p>
        </p:txBody>
      </p:sp>
    </p:spTree>
    <p:extLst>
      <p:ext uri="{BB962C8B-B14F-4D97-AF65-F5344CB8AC3E}">
        <p14:creationId xmlns:p14="http://schemas.microsoft.com/office/powerpoint/2010/main" val="361623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常量</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(Constants)</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3" name="TextBox 2">
            <a:extLst>
              <a:ext uri="{FF2B5EF4-FFF2-40B4-BE49-F238E27FC236}">
                <a16:creationId xmlns:a16="http://schemas.microsoft.com/office/drawing/2014/main" id="{BDFB526B-511F-E9AA-2D91-89179B34A06A}"/>
              </a:ext>
            </a:extLst>
          </p:cNvPr>
          <p:cNvSpPr txBox="1"/>
          <p:nvPr/>
        </p:nvSpPr>
        <p:spPr>
          <a:xfrm>
            <a:off x="1089764" y="1753644"/>
            <a:ext cx="9670093" cy="424731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Consolas" panose="020B0609020204030204" pitchFamily="49" charset="0"/>
                <a:cs typeface="Consolas" panose="020B0609020204030204" pitchFamily="49" charset="0"/>
              </a:rPr>
              <a:t>整型常量</a:t>
            </a:r>
            <a:endParaRPr lang="en-US" sz="20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000" dirty="0" err="1">
                <a:latin typeface="Consolas" panose="020B0609020204030204" pitchFamily="49" charset="0"/>
                <a:cs typeface="Consolas" panose="020B0609020204030204" pitchFamily="49" charset="0"/>
              </a:rPr>
              <a:t>十进制</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正常整数</a:t>
            </a:r>
            <a:r>
              <a:rPr lang="zh-CN" altLang="en-US" sz="2000" dirty="0">
                <a:latin typeface="Microsoft YaHei" panose="020B0503020204020204" pitchFamily="34" charset="-122"/>
                <a:ea typeface="Microsoft YaHei" panose="020B0503020204020204" pitchFamily="34" charset="-122"/>
                <a:cs typeface="Consolas" panose="020B0609020204030204" pitchFamily="49" charset="0"/>
              </a:rPr>
              <a:t>，</a:t>
            </a:r>
            <a:r>
              <a:rPr lang="en-US" sz="2000" dirty="0" err="1">
                <a:latin typeface="Consolas" panose="020B0609020204030204" pitchFamily="49" charset="0"/>
                <a:cs typeface="Consolas" panose="020B0609020204030204" pitchFamily="49" charset="0"/>
              </a:rPr>
              <a:t>无前缀后缀</a:t>
            </a:r>
            <a:r>
              <a:rPr lang="en-US" sz="2000" dirty="0">
                <a:latin typeface="Consolas" panose="020B0609020204030204" pitchFamily="49" charset="0"/>
                <a:cs typeface="Consolas" panose="020B0609020204030204" pitchFamily="49" charset="0"/>
              </a:rPr>
              <a:t>): </a:t>
            </a:r>
            <a:r>
              <a:rPr lang="en-US" altLang="zh-CN" sz="2000" dirty="0">
                <a:latin typeface="Consolas" panose="020B0609020204030204" pitchFamily="49" charset="0"/>
                <a:cs typeface="Consolas" panose="020B0609020204030204" pitchFamily="49" charset="0"/>
              </a:rPr>
              <a:t>1, 123, 12345</a:t>
            </a:r>
            <a:endParaRPr lang="en-US" sz="20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000" dirty="0" err="1">
                <a:latin typeface="Consolas" panose="020B0609020204030204" pitchFamily="49" charset="0"/>
                <a:cs typeface="Consolas" panose="020B0609020204030204" pitchFamily="49" charset="0"/>
              </a:rPr>
              <a:t>八进制</a:t>
            </a:r>
            <a:r>
              <a:rPr lang="en-US" sz="2000" dirty="0">
                <a:latin typeface="Consolas" panose="020B0609020204030204" pitchFamily="49" charset="0"/>
                <a:cs typeface="Consolas" panose="020B0609020204030204" pitchFamily="49" charset="0"/>
              </a:rPr>
              <a:t>: </a:t>
            </a:r>
            <a:r>
              <a:rPr lang="en-US" altLang="zh-CN" sz="2000" dirty="0">
                <a:solidFill>
                  <a:srgbClr val="FF0000"/>
                </a:solidFill>
                <a:latin typeface="Consolas" panose="020B0609020204030204" pitchFamily="49" charset="0"/>
                <a:cs typeface="Consolas" panose="020B0609020204030204" pitchFamily="49" charset="0"/>
              </a:rPr>
              <a:t>0</a:t>
            </a:r>
            <a:r>
              <a:rPr lang="en-US" altLang="zh-CN" sz="2000" dirty="0">
                <a:latin typeface="Consolas" panose="020B0609020204030204" pitchFamily="49" charset="0"/>
                <a:cs typeface="Consolas" panose="020B0609020204030204" pitchFamily="49" charset="0"/>
              </a:rPr>
              <a:t>12, </a:t>
            </a:r>
            <a:r>
              <a:rPr lang="en-US" altLang="zh-CN" sz="2000" dirty="0">
                <a:solidFill>
                  <a:srgbClr val="FF0000"/>
                </a:solidFill>
                <a:latin typeface="Consolas" panose="020B0609020204030204" pitchFamily="49" charset="0"/>
                <a:cs typeface="Consolas" panose="020B0609020204030204" pitchFamily="49" charset="0"/>
              </a:rPr>
              <a:t>0</a:t>
            </a:r>
            <a:r>
              <a:rPr lang="en-US" altLang="zh-CN" sz="2000" dirty="0">
                <a:latin typeface="Consolas" panose="020B0609020204030204" pitchFamily="49" charset="0"/>
                <a:cs typeface="Consolas" panose="020B0609020204030204" pitchFamily="49" charset="0"/>
              </a:rPr>
              <a:t>23</a:t>
            </a:r>
            <a:endParaRPr lang="en-US" sz="20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000" dirty="0" err="1">
                <a:latin typeface="Consolas" panose="020B0609020204030204" pitchFamily="49" charset="0"/>
                <a:cs typeface="Consolas" panose="020B0609020204030204" pitchFamily="49" charset="0"/>
              </a:rPr>
              <a:t>十六进制</a:t>
            </a:r>
            <a:r>
              <a:rPr lang="en-US" sz="2000" dirty="0">
                <a:latin typeface="Consolas" panose="020B0609020204030204" pitchFamily="49" charset="0"/>
                <a:cs typeface="Consolas" panose="020B0609020204030204" pitchFamily="49" charset="0"/>
              </a:rPr>
              <a:t>: </a:t>
            </a:r>
            <a:r>
              <a:rPr lang="en-US" altLang="zh-CN" sz="2000" dirty="0">
                <a:solidFill>
                  <a:srgbClr val="FF0000"/>
                </a:solidFill>
                <a:latin typeface="Consolas" panose="020B0609020204030204" pitchFamily="49" charset="0"/>
                <a:cs typeface="Consolas" panose="020B0609020204030204" pitchFamily="49" charset="0"/>
              </a:rPr>
              <a:t>0x</a:t>
            </a:r>
            <a:r>
              <a:rPr lang="en-US" altLang="zh-CN" sz="2000" dirty="0">
                <a:latin typeface="Consolas" panose="020B0609020204030204" pitchFamily="49" charset="0"/>
                <a:cs typeface="Consolas" panose="020B0609020204030204" pitchFamily="49" charset="0"/>
              </a:rPr>
              <a:t>deadbeef</a:t>
            </a:r>
            <a:endParaRPr lang="en-US" sz="20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000" dirty="0" err="1">
                <a:latin typeface="Consolas" panose="020B0609020204030204" pitchFamily="49" charset="0"/>
                <a:cs typeface="Consolas" panose="020B0609020204030204" pitchFamily="49" charset="0"/>
              </a:rPr>
              <a:t>后缀</a:t>
            </a:r>
            <a:r>
              <a:rPr lang="en-US" sz="2000" dirty="0">
                <a:latin typeface="Consolas" panose="020B0609020204030204" pitchFamily="49" charset="0"/>
                <a:cs typeface="Consolas" panose="020B0609020204030204" pitchFamily="49" charset="0"/>
              </a:rPr>
              <a:t>: 123</a:t>
            </a:r>
            <a:r>
              <a:rPr lang="en-US" sz="2000" dirty="0">
                <a:solidFill>
                  <a:srgbClr val="FF0000"/>
                </a:solidFill>
                <a:latin typeface="Consolas" panose="020B0609020204030204" pitchFamily="49" charset="0"/>
                <a:cs typeface="Consolas" panose="020B0609020204030204" pitchFamily="49" charset="0"/>
              </a:rPr>
              <a:t>U</a:t>
            </a:r>
            <a:r>
              <a:rPr lang="en-US" sz="2000" dirty="0">
                <a:latin typeface="Consolas" panose="020B0609020204030204" pitchFamily="49" charset="0"/>
                <a:cs typeface="Consolas" panose="020B0609020204030204" pitchFamily="49" charset="0"/>
              </a:rPr>
              <a:t>表示无符号整数; </a:t>
            </a:r>
            <a:r>
              <a:rPr lang="en-US" altLang="zh-CN" sz="2000" dirty="0">
                <a:latin typeface="Consolas" panose="020B0609020204030204" pitchFamily="49" charset="0"/>
                <a:cs typeface="Consolas" panose="020B0609020204030204" pitchFamily="49" charset="0"/>
              </a:rPr>
              <a:t>123</a:t>
            </a:r>
            <a:r>
              <a:rPr lang="en-US" altLang="zh-CN" sz="2000" dirty="0">
                <a:solidFill>
                  <a:srgbClr val="FF0000"/>
                </a:solidFill>
                <a:latin typeface="Consolas" panose="020B0609020204030204" pitchFamily="49" charset="0"/>
                <a:cs typeface="Consolas" panose="020B0609020204030204" pitchFamily="49" charset="0"/>
              </a:rPr>
              <a:t>L</a:t>
            </a:r>
            <a:r>
              <a:rPr lang="en-US" sz="2000" dirty="0">
                <a:latin typeface="Consolas" panose="020B0609020204030204" pitchFamily="49" charset="0"/>
                <a:cs typeface="Consolas" panose="020B0609020204030204" pitchFamily="49" charset="0"/>
              </a:rPr>
              <a:t>表示long类型</a:t>
            </a:r>
          </a:p>
          <a:p>
            <a:pPr marL="342900" indent="-342900">
              <a:lnSpc>
                <a:spcPct val="150000"/>
              </a:lnSpc>
              <a:buFont typeface="Arial" panose="020B0604020202020204" pitchFamily="34" charset="0"/>
              <a:buChar char="•"/>
            </a:pPr>
            <a:r>
              <a:rPr lang="en-US" sz="2000" dirty="0" err="1">
                <a:latin typeface="Consolas" panose="020B0609020204030204" pitchFamily="49" charset="0"/>
                <a:cs typeface="Consolas" panose="020B0609020204030204" pitchFamily="49" charset="0"/>
              </a:rPr>
              <a:t>字符常量</a:t>
            </a:r>
            <a:endParaRPr lang="en-US" sz="20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000" dirty="0" err="1">
                <a:latin typeface="Consolas" panose="020B0609020204030204" pitchFamily="49" charset="0"/>
                <a:cs typeface="Consolas" panose="020B0609020204030204" pitchFamily="49" charset="0"/>
              </a:rPr>
              <a:t>普通字符</a:t>
            </a:r>
            <a:r>
              <a:rPr lang="en-US" sz="2000" dirty="0">
                <a:latin typeface="Consolas" panose="020B0609020204030204" pitchFamily="49" charset="0"/>
                <a:cs typeface="Consolas" panose="020B0609020204030204" pitchFamily="49" charset="0"/>
              </a:rPr>
              <a:t>:'a', 'b', ..., 'z', 'A', 'B', ..., 'Z', '0', ...,'9'</a:t>
            </a:r>
          </a:p>
          <a:p>
            <a:pPr marL="800100" lvl="1" indent="-342900">
              <a:buFont typeface="Arial" panose="020B0604020202020204" pitchFamily="34" charset="0"/>
              <a:buChar char="•"/>
            </a:pPr>
            <a:r>
              <a:rPr lang="en-US" sz="2000" dirty="0" err="1">
                <a:latin typeface="Consolas" panose="020B0609020204030204" pitchFamily="49" charset="0"/>
                <a:cs typeface="Consolas" panose="020B0609020204030204" pitchFamily="49" charset="0"/>
              </a:rPr>
              <a:t>转义字符</a:t>
            </a:r>
            <a:r>
              <a:rPr lang="en-US" sz="2000" dirty="0">
                <a:latin typeface="Consolas" panose="020B0609020204030204" pitchFamily="49" charset="0"/>
                <a:cs typeface="Consolas" panose="020B0609020204030204" pitchFamily="49" charset="0"/>
              </a:rPr>
              <a:t>:'</a:t>
            </a:r>
            <a:r>
              <a:rPr lang="en-US" sz="2000" dirty="0">
                <a:solidFill>
                  <a:srgbClr val="FF0000"/>
                </a:solidFill>
                <a:latin typeface="Consolas" panose="020B0609020204030204" pitchFamily="49" charset="0"/>
                <a:cs typeface="Consolas" panose="020B0609020204030204" pitchFamily="49" charset="0"/>
              </a:rPr>
              <a:t>\n</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xHH</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ASCII码</a:t>
            </a:r>
            <a:r>
              <a:rPr lang="en-US" sz="2000" dirty="0">
                <a:latin typeface="Consolas" panose="020B0609020204030204" pitchFamily="49" charset="0"/>
                <a:cs typeface="Consolas" panose="020B0609020204030204" pitchFamily="49" charset="0"/>
              </a:rPr>
              <a:t>)</a:t>
            </a:r>
          </a:p>
          <a:p>
            <a:pPr marL="342900" indent="-342900">
              <a:lnSpc>
                <a:spcPct val="150000"/>
              </a:lnSpc>
              <a:buFont typeface="Arial" panose="020B0604020202020204" pitchFamily="34" charset="0"/>
              <a:buChar char="•"/>
            </a:pPr>
            <a:r>
              <a:rPr lang="en-US" sz="2000" dirty="0" err="1">
                <a:latin typeface="Consolas" panose="020B0609020204030204" pitchFamily="49" charset="0"/>
                <a:cs typeface="Consolas" panose="020B0609020204030204" pitchFamily="49" charset="0"/>
              </a:rPr>
              <a:t>浮点数常量</a:t>
            </a:r>
            <a:endParaRPr lang="en-US" sz="20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double: 3.14</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float:  3.14</a:t>
            </a:r>
            <a:r>
              <a:rPr lang="en-US" sz="2000" dirty="0">
                <a:solidFill>
                  <a:srgbClr val="FF0000"/>
                </a:solidFill>
                <a:latin typeface="Consolas" panose="020B0609020204030204" pitchFamily="49" charset="0"/>
                <a:cs typeface="Consolas" panose="020B0609020204030204" pitchFamily="49" charset="0"/>
              </a:rPr>
              <a:t>f</a:t>
            </a:r>
            <a:r>
              <a:rPr lang="en-US" sz="2000" dirty="0">
                <a:latin typeface="Consolas" panose="020B0609020204030204" pitchFamily="49" charset="0"/>
                <a:cs typeface="Consolas" panose="020B0609020204030204" pitchFamily="49" charset="0"/>
              </a:rPr>
              <a:t> or 3.14</a:t>
            </a:r>
            <a:r>
              <a:rPr lang="en-US" sz="2000" dirty="0">
                <a:solidFill>
                  <a:srgbClr val="FF0000"/>
                </a:solidFill>
                <a:latin typeface="Consolas" panose="020B0609020204030204" pitchFamily="49" charset="0"/>
                <a:cs typeface="Consolas" panose="020B0609020204030204" pitchFamily="49" charset="0"/>
              </a:rPr>
              <a:t>F</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long double: 3.14</a:t>
            </a:r>
            <a:r>
              <a:rPr lang="en-US" sz="2000" dirty="0">
                <a:solidFill>
                  <a:srgbClr val="FF0000"/>
                </a:solidFill>
                <a:latin typeface="Consolas" panose="020B0609020204030204" pitchFamily="49" charset="0"/>
                <a:cs typeface="Consolas" panose="020B0609020204030204" pitchFamily="49" charset="0"/>
              </a:rPr>
              <a:t>l</a:t>
            </a:r>
            <a:r>
              <a:rPr lang="en-US" sz="2000" dirty="0">
                <a:latin typeface="Consolas" panose="020B0609020204030204" pitchFamily="49" charset="0"/>
                <a:cs typeface="Consolas" panose="020B0609020204030204" pitchFamily="49" charset="0"/>
              </a:rPr>
              <a:t> or 3.14</a:t>
            </a:r>
            <a:r>
              <a:rPr lang="en-US" sz="2000" dirty="0">
                <a:solidFill>
                  <a:srgbClr val="FF0000"/>
                </a:solidFill>
                <a:latin typeface="Consolas" panose="020B0609020204030204" pitchFamily="49" charset="0"/>
                <a:cs typeface="Consolas" panose="020B0609020204030204" pitchFamily="49" charset="0"/>
              </a:rPr>
              <a:t>L</a:t>
            </a:r>
          </a:p>
        </p:txBody>
      </p:sp>
    </p:spTree>
    <p:extLst>
      <p:ext uri="{BB962C8B-B14F-4D97-AF65-F5344CB8AC3E}">
        <p14:creationId xmlns:p14="http://schemas.microsoft.com/office/powerpoint/2010/main" val="2424113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字符串常量</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(Strings Literals)</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3" name="TextBox 2">
            <a:extLst>
              <a:ext uri="{FF2B5EF4-FFF2-40B4-BE49-F238E27FC236}">
                <a16:creationId xmlns:a16="http://schemas.microsoft.com/office/drawing/2014/main" id="{BDFB526B-511F-E9AA-2D91-89179B34A06A}"/>
              </a:ext>
            </a:extLst>
          </p:cNvPr>
          <p:cNvSpPr txBox="1"/>
          <p:nvPr/>
        </p:nvSpPr>
        <p:spPr>
          <a:xfrm>
            <a:off x="1089764" y="1753644"/>
            <a:ext cx="9670093" cy="51201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Consolas" panose="020B0609020204030204" pitchFamily="49" charset="0"/>
                <a:ea typeface="Microsoft YaHei" panose="020B0503020204020204" pitchFamily="34" charset="-122"/>
                <a:cs typeface="Consolas" panose="020B0609020204030204" pitchFamily="49" charset="0"/>
              </a:rPr>
              <a:t>C语言的</a:t>
            </a:r>
            <a:r>
              <a:rPr lang="en-US" sz="2000" b="1" dirty="0" err="1">
                <a:latin typeface="Consolas" panose="020B0609020204030204" pitchFamily="49" charset="0"/>
                <a:ea typeface="Microsoft YaHei" panose="020B0503020204020204" pitchFamily="34" charset="-122"/>
                <a:cs typeface="Consolas" panose="020B0609020204030204" pitchFamily="49" charset="0"/>
              </a:rPr>
              <a:t>字符串常量</a:t>
            </a:r>
            <a:r>
              <a:rPr lang="en-US" sz="2000" dirty="0" err="1">
                <a:latin typeface="Consolas" panose="020B0609020204030204" pitchFamily="49" charset="0"/>
                <a:ea typeface="Microsoft YaHei" panose="020B0503020204020204" pitchFamily="34" charset="-122"/>
                <a:cs typeface="Consolas" panose="020B0609020204030204" pitchFamily="49" charset="0"/>
              </a:rPr>
              <a:t>又叫</a:t>
            </a:r>
            <a:r>
              <a:rPr lang="en-US" sz="2000" b="1" dirty="0" err="1">
                <a:latin typeface="Consolas" panose="020B0609020204030204" pitchFamily="49" charset="0"/>
                <a:ea typeface="Microsoft YaHei" panose="020B0503020204020204" pitchFamily="34" charset="-122"/>
                <a:cs typeface="Consolas" panose="020B0609020204030204" pitchFamily="49" charset="0"/>
              </a:rPr>
              <a:t>字符串字面量</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a:t>
            </a:r>
            <a:r>
              <a:rPr lang="en-US" sz="2000" dirty="0" err="1">
                <a:latin typeface="Consolas" panose="020B0609020204030204" pitchFamily="49" charset="0"/>
                <a:ea typeface="Microsoft YaHei" panose="020B0503020204020204" pitchFamily="34" charset="-122"/>
                <a:cs typeface="Consolas" panose="020B0609020204030204" pitchFamily="49" charset="0"/>
              </a:rPr>
              <a:t>是指由双引号</a:t>
            </a:r>
            <a:r>
              <a:rPr lang="en-US" sz="2000" dirty="0">
                <a:solidFill>
                  <a:srgbClr val="0432FF"/>
                </a:solidFill>
                <a:latin typeface="Consolas" panose="020B0609020204030204" pitchFamily="49" charset="0"/>
                <a:ea typeface="Microsoft YaHei" panose="020B0503020204020204" pitchFamily="34" charset="-122"/>
                <a:cs typeface="Consolas" panose="020B0609020204030204" pitchFamily="49" charset="0"/>
              </a:rPr>
              <a:t>"</a:t>
            </a:r>
            <a:r>
              <a:rPr lang="en-US" sz="20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sz="2000" dirty="0">
                <a:solidFill>
                  <a:srgbClr val="0432FF"/>
                </a:solidFill>
                <a:latin typeface="Consolas" panose="020B0609020204030204" pitchFamily="49" charset="0"/>
                <a:ea typeface="Microsoft YaHei" panose="020B0503020204020204" pitchFamily="34" charset="-122"/>
                <a:cs typeface="Consolas" panose="020B0609020204030204" pitchFamily="49" charset="0"/>
              </a:rPr>
              <a:t>"</a:t>
            </a:r>
            <a:r>
              <a:rPr lang="en-US" sz="2000" dirty="0" err="1">
                <a:latin typeface="Consolas" panose="020B0609020204030204" pitchFamily="49" charset="0"/>
                <a:ea typeface="Microsoft YaHei" panose="020B0503020204020204" pitchFamily="34" charset="-122"/>
                <a:cs typeface="Consolas" panose="020B0609020204030204" pitchFamily="49" charset="0"/>
              </a:rPr>
              <a:t>所包围的</a:t>
            </a:r>
            <a:r>
              <a:rPr lang="en-US" sz="2000"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字符序列</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a:t>
            </a:r>
            <a:r>
              <a:rPr lang="en-US" sz="2000" dirty="0" err="1">
                <a:solidFill>
                  <a:srgbClr val="0432FF"/>
                </a:solidFill>
                <a:latin typeface="Consolas" panose="020B0609020204030204" pitchFamily="49" charset="0"/>
                <a:ea typeface="Microsoft YaHei" panose="020B0503020204020204" pitchFamily="34" charset="-122"/>
                <a:cs typeface="Consolas" panose="020B0609020204030204" pitchFamily="49" charset="0"/>
              </a:rPr>
              <a:t>不包含双引号本身</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a:t>
            </a:r>
            <a:r>
              <a:rPr lang="en-US" sz="2000" dirty="0" err="1">
                <a:latin typeface="Consolas" panose="020B0609020204030204" pitchFamily="49" charset="0"/>
                <a:ea typeface="Microsoft YaHei" panose="020B0503020204020204" pitchFamily="34" charset="-122"/>
                <a:cs typeface="Consolas" panose="020B0609020204030204" pitchFamily="49" charset="0"/>
              </a:rPr>
              <a:t>除了常规字符</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a:t>
            </a:r>
            <a:r>
              <a:rPr lang="en-US" sz="2000" dirty="0" err="1">
                <a:latin typeface="Consolas" panose="020B0609020204030204" pitchFamily="49" charset="0"/>
                <a:ea typeface="Microsoft YaHei" panose="020B0503020204020204" pitchFamily="34" charset="-122"/>
                <a:cs typeface="Consolas" panose="020B0609020204030204" pitchFamily="49" charset="0"/>
              </a:rPr>
              <a:t>也可以包含转义字符</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a:t>
            </a:r>
            <a:r>
              <a:rPr lang="en-US" sz="2000" dirty="0" err="1">
                <a:latin typeface="Consolas" panose="020B0609020204030204" pitchFamily="49" charset="0"/>
                <a:ea typeface="Microsoft YaHei" panose="020B0503020204020204" pitchFamily="34" charset="-122"/>
                <a:cs typeface="Consolas" panose="020B0609020204030204" pitchFamily="49" charset="0"/>
              </a:rPr>
              <a:t>以</a:t>
            </a:r>
            <a:r>
              <a:rPr lang="en-US" sz="20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sz="2000" dirty="0" err="1">
                <a:latin typeface="Consolas" panose="020B0609020204030204" pitchFamily="49" charset="0"/>
                <a:ea typeface="Microsoft YaHei" panose="020B0503020204020204" pitchFamily="34" charset="-122"/>
                <a:cs typeface="Consolas" panose="020B0609020204030204" pitchFamily="49" charset="0"/>
              </a:rPr>
              <a:t>开头</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a:t>
            </a:r>
            <a:endParaRPr lang="en-US" sz="2000" dirty="0">
              <a:latin typeface="Consolas" panose="020B0609020204030204" pitchFamily="49" charset="0"/>
              <a:ea typeface="Microsoft YaHei" panose="020B0503020204020204" pitchFamily="34" charset="-122"/>
              <a:cs typeface="Consolas" panose="020B0609020204030204" pitchFamily="49" charset="0"/>
            </a:endParaRPr>
          </a:p>
          <a:p>
            <a:pPr marL="342900" indent="-342900">
              <a:lnSpc>
                <a:spcPct val="150000"/>
              </a:lnSpc>
              <a:buFont typeface="Arial" panose="020B0604020202020204" pitchFamily="34" charset="0"/>
              <a:buChar char="•"/>
            </a:pPr>
            <a:r>
              <a:rPr lang="en-US" sz="2000" dirty="0" err="1">
                <a:latin typeface="Consolas" panose="020B0609020204030204" pitchFamily="49" charset="0"/>
                <a:cs typeface="Consolas" panose="020B0609020204030204" pitchFamily="49" charset="0"/>
              </a:rPr>
              <a:t>常见转义字符</a:t>
            </a:r>
            <a:r>
              <a:rPr lang="zh-CN" altLang="en-US" sz="2000" dirty="0">
                <a:latin typeface="Consolas" panose="020B0609020204030204" pitchFamily="49" charset="0"/>
                <a:cs typeface="Consolas" panose="020B0609020204030204" pitchFamily="49" charset="0"/>
              </a:rPr>
              <a:t>：</a:t>
            </a:r>
            <a:endParaRPr lang="en-US" altLang="zh-CN" sz="2000" dirty="0">
              <a:latin typeface="Consolas" panose="020B0609020204030204" pitchFamily="49" charset="0"/>
              <a:cs typeface="Consolas" panose="020B0609020204030204" pitchFamily="49" charset="0"/>
            </a:endParaRPr>
          </a:p>
          <a:p>
            <a:pPr marL="800100" lvl="1"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\n: </a:t>
            </a:r>
            <a:r>
              <a:rPr lang="en-US" sz="2000" dirty="0" err="1">
                <a:latin typeface="Consolas" panose="020B0609020204030204" pitchFamily="49" charset="0"/>
                <a:cs typeface="Consolas" panose="020B0609020204030204" pitchFamily="49" charset="0"/>
              </a:rPr>
              <a:t>换行符</a:t>
            </a:r>
            <a:endParaRPr lang="en-US" sz="2000" dirty="0">
              <a:latin typeface="Consolas" panose="020B0609020204030204" pitchFamily="49" charset="0"/>
              <a:cs typeface="Consolas" panose="020B0609020204030204" pitchFamily="49" charset="0"/>
            </a:endParaRPr>
          </a:p>
          <a:p>
            <a:pPr marL="800100" lvl="1"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\t: </a:t>
            </a:r>
            <a:r>
              <a:rPr lang="en-US" sz="2000" dirty="0" err="1">
                <a:latin typeface="Consolas" panose="020B0609020204030204" pitchFamily="49" charset="0"/>
                <a:cs typeface="Consolas" panose="020B0609020204030204" pitchFamily="49" charset="0"/>
              </a:rPr>
              <a:t>水平制表符</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也就是</a:t>
            </a:r>
            <a:r>
              <a:rPr lang="en-US" sz="2000" dirty="0" err="1">
                <a:solidFill>
                  <a:srgbClr val="FF0000"/>
                </a:solidFill>
                <a:latin typeface="Consolas" panose="020B0609020204030204" pitchFamily="49" charset="0"/>
                <a:cs typeface="Consolas" panose="020B0609020204030204" pitchFamily="49" charset="0"/>
              </a:rPr>
              <a:t>TAB</a:t>
            </a:r>
            <a:endParaRPr lang="en-US" sz="2000" dirty="0">
              <a:solidFill>
                <a:srgbClr val="FF0000"/>
              </a:solidFill>
              <a:latin typeface="Consolas" panose="020B0609020204030204" pitchFamily="49" charset="0"/>
              <a:cs typeface="Consolas" panose="020B0609020204030204" pitchFamily="49" charset="0"/>
            </a:endParaRPr>
          </a:p>
          <a:p>
            <a:pPr marL="800100" lvl="1"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表示</a:t>
            </a:r>
            <a:r>
              <a:rPr lang="en-US" sz="2000" dirty="0">
                <a:solidFill>
                  <a:srgbClr val="FF0000"/>
                </a:solidFill>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字符本身</a:t>
            </a:r>
            <a:endParaRPr lang="en-US" sz="2000" dirty="0">
              <a:latin typeface="Consolas" panose="020B0609020204030204" pitchFamily="49" charset="0"/>
              <a:cs typeface="Consolas" panose="020B0609020204030204" pitchFamily="49" charset="0"/>
            </a:endParaRPr>
          </a:p>
          <a:p>
            <a:pPr marL="800100" lvl="1"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表示</a:t>
            </a:r>
            <a:r>
              <a:rPr lang="en-US" sz="2000" dirty="0" err="1">
                <a:solidFill>
                  <a:srgbClr val="FF0000"/>
                </a:solidFill>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字符本身</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err="1">
                <a:latin typeface="Consolas" panose="020B0609020204030204" pitchFamily="49" charset="0"/>
                <a:ea typeface="Microsoft YaHei" panose="020B0503020204020204" pitchFamily="34" charset="-122"/>
                <a:cs typeface="Consolas" panose="020B0609020204030204" pitchFamily="49" charset="0"/>
              </a:rPr>
              <a:t>空字符串常量</a:t>
            </a:r>
            <a:r>
              <a:rPr lang="en-US" sz="20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sz="2000" dirty="0">
                <a:latin typeface="Consolas" panose="020B0609020204030204" pitchFamily="49" charset="0"/>
                <a:ea typeface="Microsoft YaHei" panose="020B0503020204020204" pitchFamily="34" charset="-122"/>
                <a:cs typeface="Consolas" panose="020B0609020204030204" pitchFamily="49" charset="0"/>
              </a:rPr>
              <a:t>: </a:t>
            </a:r>
            <a:r>
              <a:rPr lang="en-US" sz="2000" dirty="0" err="1">
                <a:latin typeface="Consolas" panose="020B0609020204030204" pitchFamily="49" charset="0"/>
                <a:ea typeface="Microsoft YaHei" panose="020B0503020204020204" pitchFamily="34" charset="-122"/>
                <a:cs typeface="Consolas" panose="020B0609020204030204" pitchFamily="49" charset="0"/>
              </a:rPr>
              <a:t>其内容为空</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a:t>
            </a:r>
            <a:r>
              <a:rPr lang="en-US" sz="2000" dirty="0" err="1">
                <a:latin typeface="Consolas" panose="020B0609020204030204" pitchFamily="49" charset="0"/>
                <a:ea typeface="Microsoft YaHei" panose="020B0503020204020204" pitchFamily="34" charset="-122"/>
                <a:cs typeface="Consolas" panose="020B0609020204030204" pitchFamily="49" charset="0"/>
              </a:rPr>
              <a:t>但是每一个字符串常量</a:t>
            </a:r>
            <a:r>
              <a:rPr lang="en-US" sz="2000" dirty="0" err="1">
                <a:solidFill>
                  <a:srgbClr val="FF0000"/>
                </a:solidFill>
                <a:latin typeface="Consolas" panose="020B0609020204030204" pitchFamily="49" charset="0"/>
                <a:ea typeface="Microsoft YaHei" panose="020B0503020204020204" pitchFamily="34" charset="-122"/>
                <a:cs typeface="Consolas" panose="020B0609020204030204" pitchFamily="49" charset="0"/>
              </a:rPr>
              <a:t>末尾</a:t>
            </a:r>
            <a:r>
              <a:rPr lang="en-US" sz="2000" dirty="0" err="1">
                <a:latin typeface="Consolas" panose="020B0609020204030204" pitchFamily="49" charset="0"/>
                <a:ea typeface="Microsoft YaHei" panose="020B0503020204020204" pitchFamily="34" charset="-122"/>
                <a:cs typeface="Consolas" panose="020B0609020204030204" pitchFamily="49" charset="0"/>
              </a:rPr>
              <a:t>都有一个空字符</a:t>
            </a:r>
            <a:r>
              <a:rPr lang="en-US" sz="20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'\0'用来表示当前字符串结束</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a:t>
            </a:r>
            <a:r>
              <a:rPr lang="en-US" sz="2000" dirty="0" err="1">
                <a:latin typeface="Consolas" panose="020B0609020204030204" pitchFamily="49" charset="0"/>
                <a:ea typeface="Microsoft YaHei" panose="020B0503020204020204" pitchFamily="34" charset="-122"/>
                <a:cs typeface="Consolas" panose="020B0609020204030204" pitchFamily="49" charset="0"/>
              </a:rPr>
              <a:t>所以空字符串常量</a:t>
            </a:r>
            <a:r>
              <a:rPr lang="en-US" sz="20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en-US" sz="2000" dirty="0" err="1">
                <a:latin typeface="Consolas" panose="020B0609020204030204" pitchFamily="49" charset="0"/>
                <a:ea typeface="Microsoft YaHei" panose="020B0503020204020204" pitchFamily="34" charset="-122"/>
                <a:cs typeface="Consolas" panose="020B0609020204030204" pitchFamily="49" charset="0"/>
              </a:rPr>
              <a:t>在内存中也会占用一个字节的空间</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a:t>
            </a:r>
            <a:br>
              <a:rPr lang="en-US" altLang="zh-CN" sz="2000" dirty="0">
                <a:latin typeface="Consolas" panose="020B0609020204030204" pitchFamily="49" charset="0"/>
                <a:ea typeface="Microsoft YaHei" panose="020B0503020204020204" pitchFamily="34" charset="-122"/>
                <a:cs typeface="Consolas" panose="020B0609020204030204" pitchFamily="49" charset="0"/>
              </a:rPr>
            </a:br>
            <a:r>
              <a:rPr lang="zh-CN" altLang="en-US" sz="2000" dirty="0">
                <a:latin typeface="Consolas" panose="020B0609020204030204" pitchFamily="49" charset="0"/>
                <a:ea typeface="Microsoft YaHei" panose="020B0503020204020204" pitchFamily="34" charset="-122"/>
                <a:cs typeface="Consolas" panose="020B0609020204030204" pitchFamily="49" charset="0"/>
              </a:rPr>
              <a:t>问：空字符串</a:t>
            </a:r>
            <a:r>
              <a:rPr lang="en-US" altLang="zh-CN" sz="20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与空字符</a:t>
            </a:r>
            <a:r>
              <a:rPr lang="en-US" altLang="zh-CN" sz="20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'\0'</a:t>
            </a:r>
            <a:r>
              <a:rPr lang="zh-CN" altLang="en-US" sz="2000" dirty="0">
                <a:latin typeface="Consolas" panose="020B0609020204030204" pitchFamily="49" charset="0"/>
                <a:ea typeface="Microsoft YaHei" panose="020B0503020204020204" pitchFamily="34" charset="-122"/>
                <a:cs typeface="Consolas" panose="020B0609020204030204" pitchFamily="49" charset="0"/>
              </a:rPr>
              <a:t>的区别？</a:t>
            </a:r>
            <a:endParaRPr lang="en-US" sz="2000" dirty="0">
              <a:latin typeface="Consolas" panose="020B0609020204030204" pitchFamily="49" charset="0"/>
              <a:ea typeface="Microsoft YaHei" panose="020B0503020204020204" pitchFamily="34" charset="-122"/>
              <a:cs typeface="Consolas" panose="020B0609020204030204" pitchFamily="49" charset="0"/>
            </a:endParaRPr>
          </a:p>
        </p:txBody>
      </p:sp>
    </p:spTree>
    <p:extLst>
      <p:ext uri="{BB962C8B-B14F-4D97-AF65-F5344CB8AC3E}">
        <p14:creationId xmlns:p14="http://schemas.microsoft.com/office/powerpoint/2010/main" val="3971718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特殊符号</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(Special Symbols)</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3" name="TextBox 2">
            <a:extLst>
              <a:ext uri="{FF2B5EF4-FFF2-40B4-BE49-F238E27FC236}">
                <a16:creationId xmlns:a16="http://schemas.microsoft.com/office/drawing/2014/main" id="{BDFB526B-511F-E9AA-2D91-89179B34A06A}"/>
              </a:ext>
            </a:extLst>
          </p:cNvPr>
          <p:cNvSpPr txBox="1"/>
          <p:nvPr/>
        </p:nvSpPr>
        <p:spPr>
          <a:xfrm>
            <a:off x="1089764" y="1753644"/>
            <a:ext cx="9670093" cy="37351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 ] </a:t>
            </a:r>
            <a:r>
              <a:rPr lang="en-US" sz="2000" dirty="0" err="1">
                <a:latin typeface="Consolas" panose="020B0609020204030204" pitchFamily="49" charset="0"/>
                <a:cs typeface="Consolas" panose="020B0609020204030204" pitchFamily="49" charset="0"/>
              </a:rPr>
              <a:t>访问数组成员</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 ) </a:t>
            </a:r>
            <a:r>
              <a:rPr lang="en-US" sz="2000" dirty="0" err="1">
                <a:latin typeface="Consolas" panose="020B0609020204030204" pitchFamily="49" charset="0"/>
                <a:cs typeface="Consolas" panose="020B0609020204030204" pitchFamily="49" charset="0"/>
              </a:rPr>
              <a:t>函数调用</a:t>
            </a:r>
            <a:r>
              <a:rPr lang="zh-CN" alt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指定参数</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 } </a:t>
            </a:r>
            <a:r>
              <a:rPr lang="en-US" sz="2000" dirty="0" err="1">
                <a:latin typeface="Consolas" panose="020B0609020204030204" pitchFamily="49" charset="0"/>
                <a:cs typeface="Consolas" panose="020B0609020204030204" pitchFamily="49" charset="0"/>
              </a:rPr>
              <a:t>用来包含代码块</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用来分隔开多个语句</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语句终结符</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赋值</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预处理器符</a:t>
            </a:r>
            <a:endParaRPr lang="en-US" sz="2000" dirty="0">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等等</a:t>
            </a:r>
            <a:endParaRPr lang="en-US" sz="2000" dirty="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6CF6FEFE-75CF-00ED-8C7D-3A7F6FF78434}"/>
              </a:ext>
            </a:extLst>
          </p:cNvPr>
          <p:cNvSpPr txBox="1"/>
          <p:nvPr/>
        </p:nvSpPr>
        <p:spPr>
          <a:xfrm>
            <a:off x="5411241" y="1853852"/>
            <a:ext cx="5376793" cy="369332"/>
          </a:xfrm>
          <a:prstGeom prst="rect">
            <a:avLst/>
          </a:prstGeom>
          <a:solidFill>
            <a:schemeClr val="bg2"/>
          </a:solidFill>
          <a:ln>
            <a:solidFill>
              <a:schemeClr val="accent1"/>
            </a:solidFill>
          </a:ln>
        </p:spPr>
        <p:txBody>
          <a:bodyPr wrap="none" rtlCol="0">
            <a:spAutoFit/>
          </a:bodyPr>
          <a:lstStyle/>
          <a:p>
            <a:r>
              <a:rPr lang="en-US" dirty="0">
                <a:latin typeface="Consolas" panose="020B0609020204030204" pitchFamily="49" charset="0"/>
                <a:cs typeface="Consolas" panose="020B0609020204030204" pitchFamily="49" charset="0"/>
              </a:rPr>
              <a:t>int </a:t>
            </a:r>
            <a:r>
              <a:rPr lang="en-US" dirty="0" err="1">
                <a:latin typeface="Consolas" panose="020B0609020204030204" pitchFamily="49" charset="0"/>
                <a:cs typeface="Consolas" panose="020B0609020204030204" pitchFamily="49" charset="0"/>
              </a:rPr>
              <a:t>arr</a:t>
            </a:r>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 {1,2,3,4,5}; int a = </a:t>
            </a:r>
            <a:r>
              <a:rPr lang="en-US" dirty="0" err="1">
                <a:latin typeface="Consolas" panose="020B0609020204030204" pitchFamily="49" charset="0"/>
                <a:cs typeface="Consolas" panose="020B0609020204030204" pitchFamily="49" charset="0"/>
              </a:rPr>
              <a:t>arr</a:t>
            </a:r>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3</a:t>
            </a:r>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E2E63C4D-B603-2EF3-55E8-5629E9CC4D05}"/>
              </a:ext>
            </a:extLst>
          </p:cNvPr>
          <p:cNvSpPr txBox="1"/>
          <p:nvPr/>
        </p:nvSpPr>
        <p:spPr>
          <a:xfrm>
            <a:off x="5411241" y="2323957"/>
            <a:ext cx="3477234" cy="369332"/>
          </a:xfrm>
          <a:prstGeom prst="rect">
            <a:avLst/>
          </a:prstGeom>
          <a:solidFill>
            <a:schemeClr val="bg2"/>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printf</a:t>
            </a:r>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"hello %d\n", 314</a:t>
            </a:r>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370709AF-D560-6A42-AEF3-4E2BDD522770}"/>
              </a:ext>
            </a:extLst>
          </p:cNvPr>
          <p:cNvSpPr txBox="1"/>
          <p:nvPr/>
        </p:nvSpPr>
        <p:spPr>
          <a:xfrm>
            <a:off x="5411241" y="2794062"/>
            <a:ext cx="4363695" cy="369332"/>
          </a:xfrm>
          <a:prstGeom prst="rect">
            <a:avLst/>
          </a:prstGeom>
          <a:solidFill>
            <a:schemeClr val="bg2"/>
          </a:solidFill>
          <a:ln>
            <a:solidFill>
              <a:schemeClr val="accent1"/>
            </a:solidFill>
          </a:ln>
        </p:spPr>
        <p:txBody>
          <a:bodyPr wrap="none" rtlCol="0">
            <a:spAutoFit/>
          </a:bodyPr>
          <a:lstStyle/>
          <a:p>
            <a:r>
              <a:rPr lang="en-US" dirty="0">
                <a:latin typeface="Consolas" panose="020B0609020204030204" pitchFamily="49" charset="0"/>
                <a:cs typeface="Consolas" panose="020B0609020204030204" pitchFamily="49" charset="0"/>
              </a:rPr>
              <a:t>int main() </a:t>
            </a:r>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int a = 2; return a;</a:t>
            </a:r>
            <a:r>
              <a:rPr lang="en-US" dirty="0">
                <a:solidFill>
                  <a:srgbClr val="FF0000"/>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ED8141E8-B291-E9E3-0992-ADA664E8359F}"/>
              </a:ext>
            </a:extLst>
          </p:cNvPr>
          <p:cNvSpPr txBox="1"/>
          <p:nvPr/>
        </p:nvSpPr>
        <p:spPr>
          <a:xfrm>
            <a:off x="5411241" y="3734272"/>
            <a:ext cx="2970685" cy="369332"/>
          </a:xfrm>
          <a:prstGeom prst="rect">
            <a:avLst/>
          </a:prstGeom>
          <a:solidFill>
            <a:schemeClr val="bg2"/>
          </a:solidFill>
          <a:ln>
            <a:solidFill>
              <a:schemeClr val="accent1"/>
            </a:solidFill>
          </a:ln>
        </p:spPr>
        <p:txBody>
          <a:bodyPr wrap="none" rtlCol="0">
            <a:spAutoFit/>
          </a:bodyPr>
          <a:lstStyle/>
          <a:p>
            <a:r>
              <a:rPr lang="en-US" dirty="0">
                <a:latin typeface="Consolas" panose="020B0609020204030204" pitchFamily="49" charset="0"/>
                <a:cs typeface="Consolas" panose="020B0609020204030204" pitchFamily="49" charset="0"/>
              </a:rPr>
              <a:t>double pi = 3.1415926</a:t>
            </a:r>
            <a:r>
              <a:rPr lang="en-US" dirty="0">
                <a:solidFill>
                  <a:srgbClr val="FF0000"/>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1E773D33-F3BA-78F2-8057-6373AE332F25}"/>
              </a:ext>
            </a:extLst>
          </p:cNvPr>
          <p:cNvSpPr txBox="1"/>
          <p:nvPr/>
        </p:nvSpPr>
        <p:spPr>
          <a:xfrm>
            <a:off x="5411241" y="3264167"/>
            <a:ext cx="4490332" cy="369332"/>
          </a:xfrm>
          <a:prstGeom prst="rect">
            <a:avLst/>
          </a:prstGeom>
          <a:solidFill>
            <a:schemeClr val="bg2"/>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printf</a:t>
            </a:r>
            <a:r>
              <a:rPr lang="en-US" dirty="0">
                <a:latin typeface="Consolas" panose="020B0609020204030204" pitchFamily="49" charset="0"/>
                <a:cs typeface="Consolas" panose="020B0609020204030204" pitchFamily="49" charset="0"/>
              </a:rPr>
              <a:t>("%d + %d = %d\n"</a:t>
            </a:r>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2</a:t>
            </a:r>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3</a:t>
            </a:r>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5);</a:t>
            </a:r>
          </a:p>
        </p:txBody>
      </p:sp>
      <p:sp>
        <p:nvSpPr>
          <p:cNvPr id="9" name="TextBox 8">
            <a:extLst>
              <a:ext uri="{FF2B5EF4-FFF2-40B4-BE49-F238E27FC236}">
                <a16:creationId xmlns:a16="http://schemas.microsoft.com/office/drawing/2014/main" id="{78EA1E2A-B860-E9A3-3B13-112F71970405}"/>
              </a:ext>
            </a:extLst>
          </p:cNvPr>
          <p:cNvSpPr txBox="1"/>
          <p:nvPr/>
        </p:nvSpPr>
        <p:spPr>
          <a:xfrm>
            <a:off x="5411241" y="4204377"/>
            <a:ext cx="2970685" cy="369332"/>
          </a:xfrm>
          <a:prstGeom prst="rect">
            <a:avLst/>
          </a:prstGeom>
          <a:solidFill>
            <a:schemeClr val="bg2"/>
          </a:solidFill>
          <a:ln>
            <a:solidFill>
              <a:schemeClr val="accent1"/>
            </a:solidFill>
          </a:ln>
        </p:spPr>
        <p:txBody>
          <a:bodyPr wrap="none" rtlCol="0">
            <a:spAutoFit/>
          </a:bodyPr>
          <a:lstStyle/>
          <a:p>
            <a:r>
              <a:rPr lang="en-US" dirty="0">
                <a:latin typeface="Consolas" panose="020B0609020204030204" pitchFamily="49" charset="0"/>
                <a:cs typeface="Consolas" panose="020B0609020204030204" pitchFamily="49" charset="0"/>
              </a:rPr>
              <a:t>double pi </a:t>
            </a:r>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3.1415926;</a:t>
            </a:r>
          </a:p>
        </p:txBody>
      </p:sp>
      <p:sp>
        <p:nvSpPr>
          <p:cNvPr id="10" name="TextBox 9">
            <a:extLst>
              <a:ext uri="{FF2B5EF4-FFF2-40B4-BE49-F238E27FC236}">
                <a16:creationId xmlns:a16="http://schemas.microsoft.com/office/drawing/2014/main" id="{CB2849D0-F663-73AC-B636-4D76E9B3DFA8}"/>
              </a:ext>
            </a:extLst>
          </p:cNvPr>
          <p:cNvSpPr txBox="1"/>
          <p:nvPr/>
        </p:nvSpPr>
        <p:spPr>
          <a:xfrm>
            <a:off x="5411241" y="4674482"/>
            <a:ext cx="2464136" cy="369332"/>
          </a:xfrm>
          <a:prstGeom prst="rect">
            <a:avLst/>
          </a:prstGeom>
          <a:solidFill>
            <a:schemeClr val="bg2"/>
          </a:solidFill>
          <a:ln>
            <a:solidFill>
              <a:schemeClr val="accent1"/>
            </a:solidFill>
          </a:ln>
        </p:spPr>
        <p:txBody>
          <a:bodyPr wrap="none" rtlCol="0">
            <a:spAutoFit/>
          </a:bodyPr>
          <a:lstStyle/>
          <a:p>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include &lt;</a:t>
            </a:r>
            <a:r>
              <a:rPr lang="en-US" dirty="0" err="1">
                <a:latin typeface="Consolas" panose="020B0609020204030204" pitchFamily="49" charset="0"/>
                <a:cs typeface="Consolas" panose="020B0609020204030204" pitchFamily="49" charset="0"/>
              </a:rPr>
              <a:t>stdio.h</a:t>
            </a:r>
            <a:r>
              <a:rPr lang="en-US" dirty="0">
                <a:latin typeface="Consolas" panose="020B0609020204030204" pitchFamily="49" charset="0"/>
                <a:cs typeface="Consolas" panose="020B0609020204030204" pitchFamily="49" charset="0"/>
              </a:rPr>
              <a:t>&gt;</a:t>
            </a:r>
            <a:endParaRPr lang="en-US"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01815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操作符</a:t>
            </a: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(Operators)</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3" name="TextBox 2">
            <a:extLst>
              <a:ext uri="{FF2B5EF4-FFF2-40B4-BE49-F238E27FC236}">
                <a16:creationId xmlns:a16="http://schemas.microsoft.com/office/drawing/2014/main" id="{BDFB526B-511F-E9AA-2D91-89179B34A06A}"/>
              </a:ext>
            </a:extLst>
          </p:cNvPr>
          <p:cNvSpPr txBox="1"/>
          <p:nvPr/>
        </p:nvSpPr>
        <p:spPr>
          <a:xfrm>
            <a:off x="1089764" y="1753644"/>
            <a:ext cx="9670093" cy="424731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Unary Operator(</a:t>
            </a:r>
            <a:r>
              <a:rPr lang="en-US" sz="2000" dirty="0" err="1">
                <a:latin typeface="Consolas" panose="020B0609020204030204" pitchFamily="49" charset="0"/>
                <a:cs typeface="Consolas" panose="020B0609020204030204" pitchFamily="49" charset="0"/>
              </a:rPr>
              <a:t>一元运算符</a:t>
            </a:r>
            <a:r>
              <a:rPr lang="en-US" sz="2000" dirty="0">
                <a:latin typeface="Consolas" panose="020B0609020204030204" pitchFamily="49" charset="0"/>
                <a:cs typeface="Consolas" panose="020B0609020204030204" pitchFamily="49" charset="0"/>
              </a:rPr>
              <a:t>)</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a:t>
            </a:r>
          </a:p>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Binary Operator(</a:t>
            </a:r>
            <a:r>
              <a:rPr lang="en-US" sz="2000" dirty="0" err="1">
                <a:latin typeface="Consolas" panose="020B0609020204030204" pitchFamily="49" charset="0"/>
                <a:cs typeface="Consolas" panose="020B0609020204030204" pitchFamily="49" charset="0"/>
              </a:rPr>
              <a:t>二元运算符</a:t>
            </a:r>
            <a:r>
              <a:rPr lang="en-US" sz="2000" dirty="0">
                <a:latin typeface="Consolas" panose="020B0609020204030204" pitchFamily="49" charset="0"/>
                <a:cs typeface="Consolas" panose="020B0609020204030204" pitchFamily="49" charset="0"/>
              </a:rPr>
              <a:t>)</a:t>
            </a:r>
          </a:p>
          <a:p>
            <a:pPr marL="800100" lvl="1" indent="-342900">
              <a:buFont typeface="Arial" panose="020B0604020202020204" pitchFamily="34" charset="0"/>
              <a:buChar char="•"/>
            </a:pPr>
            <a:r>
              <a:rPr lang="en-US" sz="2000" dirty="0" err="1">
                <a:latin typeface="Consolas" panose="020B0609020204030204" pitchFamily="49" charset="0"/>
                <a:cs typeface="Consolas" panose="020B0609020204030204" pitchFamily="49" charset="0"/>
              </a:rPr>
              <a:t>算术运算符</a:t>
            </a:r>
            <a:r>
              <a:rPr lang="en-US" sz="2000" dirty="0">
                <a:latin typeface="Consolas" panose="020B0609020204030204" pitchFamily="49" charset="0"/>
                <a:cs typeface="Consolas" panose="020B0609020204030204" pitchFamily="49" charset="0"/>
              </a:rPr>
              <a:t>: +   -   *  /   %</a:t>
            </a:r>
          </a:p>
          <a:p>
            <a:pPr marL="800100" lvl="1" indent="-342900">
              <a:buFont typeface="Arial" panose="020B0604020202020204" pitchFamily="34" charset="0"/>
              <a:buChar char="•"/>
            </a:pPr>
            <a:r>
              <a:rPr lang="en-US" sz="2000" dirty="0" err="1">
                <a:latin typeface="Consolas" panose="020B0609020204030204" pitchFamily="49" charset="0"/>
                <a:cs typeface="Consolas" panose="020B0609020204030204" pitchFamily="49" charset="0"/>
              </a:rPr>
              <a:t>逻辑运算符</a:t>
            </a:r>
            <a:r>
              <a:rPr lang="en-US" sz="2000" dirty="0">
                <a:latin typeface="Consolas" panose="020B0609020204030204" pitchFamily="49" charset="0"/>
                <a:cs typeface="Consolas" panose="020B0609020204030204" pitchFamily="49" charset="0"/>
              </a:rPr>
              <a:t>: &amp;&amp;  ||</a:t>
            </a:r>
          </a:p>
          <a:p>
            <a:pPr marL="800100" lvl="1" indent="-342900">
              <a:buFont typeface="Arial" panose="020B0604020202020204" pitchFamily="34" charset="0"/>
              <a:buChar char="•"/>
            </a:pPr>
            <a:r>
              <a:rPr lang="en-US" sz="2000" dirty="0" err="1">
                <a:latin typeface="Consolas" panose="020B0609020204030204" pitchFamily="49" charset="0"/>
                <a:cs typeface="Consolas" panose="020B0609020204030204" pitchFamily="49" charset="0"/>
              </a:rPr>
              <a:t>关系运算符</a:t>
            </a:r>
            <a:r>
              <a:rPr lang="en-US" sz="2000" dirty="0">
                <a:latin typeface="Consolas" panose="020B0609020204030204" pitchFamily="49" charset="0"/>
                <a:cs typeface="Consolas" panose="020B0609020204030204" pitchFamily="49" charset="0"/>
              </a:rPr>
              <a:t>: ==  !=  &lt;  &lt;=  &gt;   &gt;=</a:t>
            </a:r>
          </a:p>
          <a:p>
            <a:pPr marL="800100" lvl="1" indent="-342900">
              <a:buFont typeface="Arial" panose="020B0604020202020204" pitchFamily="34" charset="0"/>
              <a:buChar char="•"/>
            </a:pPr>
            <a:r>
              <a:rPr lang="en-US" sz="2000" dirty="0" err="1">
                <a:latin typeface="Consolas" panose="020B0609020204030204" pitchFamily="49" charset="0"/>
                <a:cs typeface="Consolas" panose="020B0609020204030204" pitchFamily="49" charset="0"/>
              </a:rPr>
              <a:t>位运算符</a:t>
            </a:r>
            <a:r>
              <a:rPr lang="en-US" sz="2000" dirty="0">
                <a:latin typeface="Consolas" panose="020B0609020204030204" pitchFamily="49" charset="0"/>
                <a:cs typeface="Consolas" panose="020B0609020204030204" pitchFamily="49" charset="0"/>
              </a:rPr>
              <a:t>:   &amp;   |   ^  &lt;&lt;  &gt;&gt; </a:t>
            </a:r>
          </a:p>
          <a:p>
            <a:pPr marL="342900" indent="-342900">
              <a:lnSpc>
                <a:spcPct val="150000"/>
              </a:lnSpc>
              <a:buFont typeface="Arial" panose="020B0604020202020204" pitchFamily="34" charset="0"/>
              <a:buChar char="•"/>
            </a:pPr>
            <a:r>
              <a:rPr lang="en-US" sz="2000" dirty="0">
                <a:latin typeface="Consolas" panose="020B0609020204030204" pitchFamily="49" charset="0"/>
                <a:cs typeface="Consolas" panose="020B0609020204030204" pitchFamily="49" charset="0"/>
              </a:rPr>
              <a:t>Ternary Operator(</a:t>
            </a:r>
            <a:r>
              <a:rPr lang="en-US" sz="2000" dirty="0" err="1">
                <a:latin typeface="Consolas" panose="020B0609020204030204" pitchFamily="49" charset="0"/>
                <a:cs typeface="Consolas" panose="020B0609020204030204" pitchFamily="49" charset="0"/>
              </a:rPr>
              <a:t>三元运算符</a:t>
            </a:r>
            <a:r>
              <a:rPr lang="en-US" sz="2000" dirty="0">
                <a:latin typeface="Consolas" panose="020B0609020204030204" pitchFamily="49" charset="0"/>
                <a:cs typeface="Consolas" panose="020B0609020204030204" pitchFamily="49" charset="0"/>
              </a:rPr>
              <a:t>)</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int a = b &gt; 0 </a:t>
            </a:r>
            <a:r>
              <a:rPr lang="en-US" sz="2000" dirty="0">
                <a:solidFill>
                  <a:srgbClr val="FF0000"/>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1 </a:t>
            </a:r>
            <a:r>
              <a:rPr lang="en-US" sz="2000" dirty="0">
                <a:solidFill>
                  <a:srgbClr val="FF0000"/>
                </a:solidFill>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0;</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20586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7D444EC-5572-7370-DD9B-6A1AB960A6C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err="1">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printf</a:t>
            </a:r>
            <a:r>
              <a:rPr lang="en-US" altLang="zh-CN"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的简单用法</a:t>
            </a:r>
          </a:p>
        </p:txBody>
      </p:sp>
      <p:sp>
        <p:nvSpPr>
          <p:cNvPr id="3" name="TextBox 2">
            <a:extLst>
              <a:ext uri="{FF2B5EF4-FFF2-40B4-BE49-F238E27FC236}">
                <a16:creationId xmlns:a16="http://schemas.microsoft.com/office/drawing/2014/main" id="{524045D3-0006-14AB-384C-FFCF125C512A}"/>
              </a:ext>
            </a:extLst>
          </p:cNvPr>
          <p:cNvSpPr txBox="1"/>
          <p:nvPr/>
        </p:nvSpPr>
        <p:spPr>
          <a:xfrm>
            <a:off x="1089764" y="1753644"/>
            <a:ext cx="9670093" cy="966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Consolas" panose="020B0609020204030204" pitchFamily="49" charset="0"/>
                <a:cs typeface="Consolas" panose="020B0609020204030204" pitchFamily="49" charset="0"/>
              </a:rPr>
              <a:t>printf</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函数调用格式</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int </a:t>
            </a:r>
            <a:r>
              <a:rPr lang="en-US" sz="2000" dirty="0" err="1">
                <a:latin typeface="Consolas" panose="020B0609020204030204" pitchFamily="49" charset="0"/>
                <a:cs typeface="Consolas" panose="020B0609020204030204" pitchFamily="49" charset="0"/>
              </a:rPr>
              <a:t>printf</a:t>
            </a:r>
            <a:r>
              <a:rPr lang="en-US" sz="2000" dirty="0">
                <a:latin typeface="Consolas" panose="020B0609020204030204" pitchFamily="49" charset="0"/>
                <a:cs typeface="Consolas" panose="020B0609020204030204" pitchFamily="49" charset="0"/>
              </a:rPr>
              <a:t>("format </a:t>
            </a:r>
            <a:r>
              <a:rPr lang="en-US" sz="2000" dirty="0" err="1">
                <a:latin typeface="Consolas" panose="020B0609020204030204" pitchFamily="49" charset="0"/>
                <a:cs typeface="Consolas" panose="020B0609020204030204" pitchFamily="49" charset="0"/>
              </a:rPr>
              <a:t>string</a:t>
            </a:r>
            <a:r>
              <a:rPr lang="en-US" sz="2000" dirty="0" err="1">
                <a:solidFill>
                  <a:srgbClr val="FF0000"/>
                </a:solidFill>
                <a:latin typeface="Consolas" panose="020B0609020204030204" pitchFamily="49" charset="0"/>
                <a:cs typeface="Consolas" panose="020B0609020204030204" pitchFamily="49" charset="0"/>
              </a:rPr>
              <a:t>%FMT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%FMT</a:t>
            </a:r>
            <a:r>
              <a:rPr lang="en-US" sz="2000" dirty="0">
                <a:latin typeface="Consolas" panose="020B0609020204030204" pitchFamily="49" charset="0"/>
                <a:cs typeface="Consolas" panose="020B0609020204030204" pitchFamily="49" charset="0"/>
              </a:rPr>
              <a:t>...", var1, var2, ...);</a:t>
            </a:r>
            <a:endParaRPr lang="en-US" sz="2000" dirty="0">
              <a:solidFill>
                <a:srgbClr val="FF0000"/>
              </a:solidFill>
              <a:latin typeface="Consolas" panose="020B0609020204030204" pitchFamily="49" charset="0"/>
              <a:cs typeface="Consolas" panose="020B0609020204030204" pitchFamily="49" charset="0"/>
            </a:endParaRPr>
          </a:p>
        </p:txBody>
      </p:sp>
      <p:graphicFrame>
        <p:nvGraphicFramePr>
          <p:cNvPr id="4" name="Table 3">
            <a:extLst>
              <a:ext uri="{FF2B5EF4-FFF2-40B4-BE49-F238E27FC236}">
                <a16:creationId xmlns:a16="http://schemas.microsoft.com/office/drawing/2014/main" id="{99EFD7DB-9F12-4E7B-A07E-C349EFE13268}"/>
              </a:ext>
            </a:extLst>
          </p:cNvPr>
          <p:cNvGraphicFramePr>
            <a:graphicFrameLocks noGrp="1"/>
          </p:cNvGraphicFramePr>
          <p:nvPr>
            <p:extLst>
              <p:ext uri="{D42A27DB-BD31-4B8C-83A1-F6EECF244321}">
                <p14:modId xmlns:p14="http://schemas.microsoft.com/office/powerpoint/2010/main" val="2387420911"/>
              </p:ext>
            </p:extLst>
          </p:nvPr>
        </p:nvGraphicFramePr>
        <p:xfrm>
          <a:off x="125260" y="3063433"/>
          <a:ext cx="5145415" cy="3708400"/>
        </p:xfrm>
        <a:graphic>
          <a:graphicData uri="http://schemas.openxmlformats.org/drawingml/2006/table">
            <a:tbl>
              <a:tblPr firstRow="1" bandRow="1">
                <a:tableStyleId>{5C22544A-7EE6-4342-B048-85BDC9FD1C3A}</a:tableStyleId>
              </a:tblPr>
              <a:tblGrid>
                <a:gridCol w="706797">
                  <a:extLst>
                    <a:ext uri="{9D8B030D-6E8A-4147-A177-3AD203B41FA5}">
                      <a16:colId xmlns:a16="http://schemas.microsoft.com/office/drawing/2014/main" val="2714421157"/>
                    </a:ext>
                  </a:extLst>
                </a:gridCol>
                <a:gridCol w="4438618">
                  <a:extLst>
                    <a:ext uri="{9D8B030D-6E8A-4147-A177-3AD203B41FA5}">
                      <a16:colId xmlns:a16="http://schemas.microsoft.com/office/drawing/2014/main" val="136265529"/>
                    </a:ext>
                  </a:extLst>
                </a:gridCol>
              </a:tblGrid>
              <a:tr h="370840">
                <a:tc>
                  <a:txBody>
                    <a:bodyPr/>
                    <a:lstStyle/>
                    <a:p>
                      <a:r>
                        <a:rPr lang="en-US" sz="1600" dirty="0">
                          <a:latin typeface="Consolas" panose="020B0609020204030204" pitchFamily="49" charset="0"/>
                          <a:ea typeface="Microsoft YaHei" panose="020B0503020204020204" pitchFamily="34" charset="-122"/>
                          <a:cs typeface="Consolas" panose="020B0609020204030204" pitchFamily="49" charset="0"/>
                        </a:rPr>
                        <a:t>FMT</a:t>
                      </a:r>
                    </a:p>
                  </a:txBody>
                  <a:tcPr/>
                </a:tc>
                <a:tc>
                  <a:txBody>
                    <a:bodyPr/>
                    <a:lstStyle/>
                    <a:p>
                      <a:r>
                        <a:rPr lang="en-US" sz="1600" dirty="0">
                          <a:latin typeface="Consolas" panose="020B0609020204030204" pitchFamily="49" charset="0"/>
                          <a:ea typeface="Microsoft YaHei" panose="020B0503020204020204" pitchFamily="34" charset="-122"/>
                          <a:cs typeface="Consolas" panose="020B0609020204030204" pitchFamily="49" charset="0"/>
                        </a:rPr>
                        <a:t>Meaning</a:t>
                      </a:r>
                    </a:p>
                  </a:txBody>
                  <a:tcPr/>
                </a:tc>
                <a:extLst>
                  <a:ext uri="{0D108BD9-81ED-4DB2-BD59-A6C34878D82A}">
                    <a16:rowId xmlns:a16="http://schemas.microsoft.com/office/drawing/2014/main" val="878358140"/>
                  </a:ext>
                </a:extLst>
              </a:tr>
              <a:tr h="370840">
                <a:tc>
                  <a:txBody>
                    <a:bodyPr/>
                    <a:lstStyle/>
                    <a:p>
                      <a:r>
                        <a:rPr lang="en-US" sz="1600" dirty="0">
                          <a:latin typeface="Consolas" panose="020B0609020204030204" pitchFamily="49" charset="0"/>
                          <a:ea typeface="Microsoft YaHei" panose="020B0503020204020204" pitchFamily="34" charset="-122"/>
                          <a:cs typeface="Consolas" panose="020B0609020204030204" pitchFamily="49" charset="0"/>
                        </a:rPr>
                        <a:t>d</a:t>
                      </a:r>
                    </a:p>
                  </a:txBody>
                  <a:tcPr/>
                </a:tc>
                <a:tc>
                  <a:txBody>
                    <a:bodyPr/>
                    <a:lstStyle/>
                    <a:p>
                      <a:r>
                        <a:rPr lang="en-US" sz="1600" dirty="0" err="1">
                          <a:latin typeface="Consolas" panose="020B0609020204030204" pitchFamily="49" charset="0"/>
                          <a:ea typeface="Microsoft YaHei" panose="020B0503020204020204" pitchFamily="34" charset="-122"/>
                          <a:cs typeface="Consolas" panose="020B0609020204030204" pitchFamily="49" charset="0"/>
                        </a:rPr>
                        <a:t>以十进制形式输出有符号整数</a:t>
                      </a:r>
                      <a:r>
                        <a:rPr lang="en-US" sz="1600" dirty="0">
                          <a:latin typeface="Consolas" panose="020B0609020204030204" pitchFamily="49" charset="0"/>
                          <a:ea typeface="Microsoft YaHei" panose="020B0503020204020204" pitchFamily="34" charset="-122"/>
                          <a:cs typeface="Consolas" panose="020B0609020204030204" pitchFamily="49" charset="0"/>
                        </a:rPr>
                        <a:t>(int)</a:t>
                      </a:r>
                    </a:p>
                  </a:txBody>
                  <a:tcPr/>
                </a:tc>
                <a:extLst>
                  <a:ext uri="{0D108BD9-81ED-4DB2-BD59-A6C34878D82A}">
                    <a16:rowId xmlns:a16="http://schemas.microsoft.com/office/drawing/2014/main" val="539241895"/>
                  </a:ext>
                </a:extLst>
              </a:tr>
              <a:tr h="370840">
                <a:tc>
                  <a:txBody>
                    <a:bodyPr/>
                    <a:lstStyle/>
                    <a:p>
                      <a:r>
                        <a:rPr lang="en-US" sz="1600" dirty="0">
                          <a:latin typeface="Consolas" panose="020B0609020204030204" pitchFamily="49" charset="0"/>
                          <a:ea typeface="Microsoft YaHei" panose="020B0503020204020204" pitchFamily="34" charset="-122"/>
                          <a:cs typeface="Consolas" panose="020B0609020204030204" pitchFamily="49" charset="0"/>
                        </a:rPr>
                        <a:t>u</a:t>
                      </a:r>
                    </a:p>
                  </a:txBody>
                  <a:tcPr/>
                </a:tc>
                <a:tc>
                  <a:txBody>
                    <a:bodyPr/>
                    <a:lstStyle/>
                    <a:p>
                      <a:r>
                        <a:rPr lang="en-US" sz="1600" dirty="0" err="1">
                          <a:latin typeface="Consolas" panose="020B0609020204030204" pitchFamily="49" charset="0"/>
                          <a:ea typeface="Microsoft YaHei" panose="020B0503020204020204" pitchFamily="34" charset="-122"/>
                          <a:cs typeface="Consolas" panose="020B0609020204030204" pitchFamily="49" charset="0"/>
                        </a:rPr>
                        <a:t>以十进制形式输出无符号整数</a:t>
                      </a:r>
                      <a:r>
                        <a:rPr lang="en-US" sz="1600" dirty="0">
                          <a:latin typeface="Consolas" panose="020B0609020204030204" pitchFamily="49" charset="0"/>
                          <a:ea typeface="Microsoft YaHei" panose="020B0503020204020204" pitchFamily="34" charset="-122"/>
                          <a:cs typeface="Consolas" panose="020B0609020204030204" pitchFamily="49" charset="0"/>
                        </a:rPr>
                        <a:t>(unsigned int)</a:t>
                      </a:r>
                    </a:p>
                  </a:txBody>
                  <a:tcPr/>
                </a:tc>
                <a:extLst>
                  <a:ext uri="{0D108BD9-81ED-4DB2-BD59-A6C34878D82A}">
                    <a16:rowId xmlns:a16="http://schemas.microsoft.com/office/drawing/2014/main" val="521642217"/>
                  </a:ext>
                </a:extLst>
              </a:tr>
              <a:tr h="370840">
                <a:tc>
                  <a:txBody>
                    <a:bodyPr/>
                    <a:lstStyle/>
                    <a:p>
                      <a:r>
                        <a:rPr lang="en-US" sz="1600" dirty="0">
                          <a:latin typeface="Consolas" panose="020B0609020204030204" pitchFamily="49" charset="0"/>
                          <a:ea typeface="Microsoft YaHei" panose="020B0503020204020204" pitchFamily="34" charset="-122"/>
                          <a:cs typeface="Consolas" panose="020B0609020204030204" pitchFamily="49" charset="0"/>
                        </a:rPr>
                        <a:t>o</a:t>
                      </a:r>
                    </a:p>
                  </a:txBody>
                  <a:tcPr/>
                </a:tc>
                <a:tc>
                  <a:txBody>
                    <a:bodyPr/>
                    <a:lstStyle/>
                    <a:p>
                      <a:r>
                        <a:rPr lang="en-US" sz="1600" dirty="0" err="1">
                          <a:latin typeface="Consolas" panose="020B0609020204030204" pitchFamily="49" charset="0"/>
                          <a:ea typeface="Microsoft YaHei" panose="020B0503020204020204" pitchFamily="34" charset="-122"/>
                          <a:cs typeface="Consolas" panose="020B0609020204030204" pitchFamily="49" charset="0"/>
                        </a:rPr>
                        <a:t>以八进制形式输出无符号整数</a:t>
                      </a:r>
                      <a:r>
                        <a:rPr lang="en-US" sz="1600" dirty="0">
                          <a:latin typeface="Consolas" panose="020B0609020204030204" pitchFamily="49" charset="0"/>
                          <a:ea typeface="Microsoft YaHei" panose="020B0503020204020204" pitchFamily="34" charset="-122"/>
                          <a:cs typeface="Consolas" panose="020B0609020204030204" pitchFamily="49" charset="0"/>
                        </a:rPr>
                        <a:t>(unsigned int)</a:t>
                      </a:r>
                    </a:p>
                  </a:txBody>
                  <a:tcPr/>
                </a:tc>
                <a:extLst>
                  <a:ext uri="{0D108BD9-81ED-4DB2-BD59-A6C34878D82A}">
                    <a16:rowId xmlns:a16="http://schemas.microsoft.com/office/drawing/2014/main" val="3983420039"/>
                  </a:ext>
                </a:extLst>
              </a:tr>
              <a:tr h="370840">
                <a:tc>
                  <a:txBody>
                    <a:bodyPr/>
                    <a:lstStyle/>
                    <a:p>
                      <a:r>
                        <a:rPr lang="en-US" sz="1600" dirty="0">
                          <a:latin typeface="Consolas" panose="020B0609020204030204" pitchFamily="49" charset="0"/>
                          <a:ea typeface="Microsoft YaHei" panose="020B0503020204020204" pitchFamily="34" charset="-122"/>
                          <a:cs typeface="Consolas" panose="020B0609020204030204" pitchFamily="49" charset="0"/>
                        </a:rPr>
                        <a:t>x</a:t>
                      </a:r>
                    </a:p>
                  </a:txBody>
                  <a:tcPr/>
                </a:tc>
                <a:tc>
                  <a:txBody>
                    <a:bodyPr/>
                    <a:lstStyle/>
                    <a:p>
                      <a:r>
                        <a:rPr lang="en-US" sz="1600" dirty="0" err="1">
                          <a:latin typeface="Consolas" panose="020B0609020204030204" pitchFamily="49" charset="0"/>
                          <a:ea typeface="Microsoft YaHei" panose="020B0503020204020204" pitchFamily="34" charset="-122"/>
                          <a:cs typeface="Consolas" panose="020B0609020204030204" pitchFamily="49" charset="0"/>
                        </a:rPr>
                        <a:t>十六进制形式输出无符号整数</a:t>
                      </a:r>
                      <a:r>
                        <a:rPr lang="en-US" sz="1600" dirty="0">
                          <a:latin typeface="Consolas" panose="020B0609020204030204" pitchFamily="49" charset="0"/>
                          <a:ea typeface="Microsoft YaHei" panose="020B0503020204020204" pitchFamily="34" charset="-122"/>
                          <a:cs typeface="Consolas" panose="020B0609020204030204" pitchFamily="49" charset="0"/>
                        </a:rPr>
                        <a:t>(unsigned int)</a:t>
                      </a:r>
                    </a:p>
                  </a:txBody>
                  <a:tcPr/>
                </a:tc>
                <a:extLst>
                  <a:ext uri="{0D108BD9-81ED-4DB2-BD59-A6C34878D82A}">
                    <a16:rowId xmlns:a16="http://schemas.microsoft.com/office/drawing/2014/main" val="2397059985"/>
                  </a:ext>
                </a:extLst>
              </a:tr>
              <a:tr h="370840">
                <a:tc>
                  <a:txBody>
                    <a:bodyPr/>
                    <a:lstStyle/>
                    <a:p>
                      <a:r>
                        <a:rPr lang="en-US" sz="1600" dirty="0">
                          <a:latin typeface="Consolas" panose="020B0609020204030204" pitchFamily="49" charset="0"/>
                          <a:ea typeface="Microsoft YaHei" panose="020B0503020204020204" pitchFamily="34" charset="-122"/>
                          <a:cs typeface="Consolas" panose="020B0609020204030204" pitchFamily="49" charset="0"/>
                        </a:rPr>
                        <a:t>f</a:t>
                      </a:r>
                    </a:p>
                  </a:txBody>
                  <a:tcPr/>
                </a:tc>
                <a:tc>
                  <a:txBody>
                    <a:bodyPr/>
                    <a:lstStyle/>
                    <a:p>
                      <a:r>
                        <a:rPr lang="en-US" sz="1600" dirty="0" err="1">
                          <a:latin typeface="Consolas" panose="020B0609020204030204" pitchFamily="49" charset="0"/>
                          <a:ea typeface="Microsoft YaHei" panose="020B0503020204020204" pitchFamily="34" charset="-122"/>
                          <a:cs typeface="Consolas" panose="020B0609020204030204" pitchFamily="49" charset="0"/>
                        </a:rPr>
                        <a:t>以小数形式输出单精度实数</a:t>
                      </a:r>
                      <a:r>
                        <a:rPr lang="en-US" sz="1600" dirty="0">
                          <a:latin typeface="Consolas" panose="020B0609020204030204" pitchFamily="49" charset="0"/>
                          <a:ea typeface="Microsoft YaHei" panose="020B0503020204020204" pitchFamily="34" charset="-122"/>
                          <a:cs typeface="Consolas" panose="020B0609020204030204" pitchFamily="49" charset="0"/>
                        </a:rPr>
                        <a:t>(float)</a:t>
                      </a:r>
                    </a:p>
                  </a:txBody>
                  <a:tcPr/>
                </a:tc>
                <a:extLst>
                  <a:ext uri="{0D108BD9-81ED-4DB2-BD59-A6C34878D82A}">
                    <a16:rowId xmlns:a16="http://schemas.microsoft.com/office/drawing/2014/main" val="395685573"/>
                  </a:ext>
                </a:extLst>
              </a:tr>
              <a:tr h="370840">
                <a:tc>
                  <a:txBody>
                    <a:bodyPr/>
                    <a:lstStyle/>
                    <a:p>
                      <a:r>
                        <a:rPr lang="en-US" sz="1600" dirty="0">
                          <a:latin typeface="Consolas" panose="020B0609020204030204" pitchFamily="49" charset="0"/>
                          <a:ea typeface="Microsoft YaHei" panose="020B0503020204020204" pitchFamily="34" charset="-122"/>
                          <a:cs typeface="Consolas" panose="020B0609020204030204" pitchFamily="49" charset="0"/>
                        </a:rPr>
                        <a:t>e</a:t>
                      </a:r>
                    </a:p>
                  </a:txBody>
                  <a:tcPr/>
                </a:tc>
                <a:tc>
                  <a:txBody>
                    <a:bodyPr/>
                    <a:lstStyle/>
                    <a:p>
                      <a:r>
                        <a:rPr lang="en-US" sz="1600" dirty="0" err="1">
                          <a:latin typeface="Consolas" panose="020B0609020204030204" pitchFamily="49" charset="0"/>
                          <a:ea typeface="Microsoft YaHei" panose="020B0503020204020204" pitchFamily="34" charset="-122"/>
                          <a:cs typeface="Consolas" panose="020B0609020204030204" pitchFamily="49" charset="0"/>
                        </a:rPr>
                        <a:t>以指数形式输出单精度实数</a:t>
                      </a:r>
                      <a:r>
                        <a:rPr lang="en-US" sz="1600" dirty="0">
                          <a:latin typeface="Consolas" panose="020B0609020204030204" pitchFamily="49" charset="0"/>
                          <a:ea typeface="Microsoft YaHei" panose="020B0503020204020204" pitchFamily="34" charset="-122"/>
                          <a:cs typeface="Consolas" panose="020B0609020204030204" pitchFamily="49" charset="0"/>
                        </a:rPr>
                        <a:t>(float)</a:t>
                      </a:r>
                    </a:p>
                  </a:txBody>
                  <a:tcPr/>
                </a:tc>
                <a:extLst>
                  <a:ext uri="{0D108BD9-81ED-4DB2-BD59-A6C34878D82A}">
                    <a16:rowId xmlns:a16="http://schemas.microsoft.com/office/drawing/2014/main" val="4091408031"/>
                  </a:ext>
                </a:extLst>
              </a:tr>
              <a:tr h="370840">
                <a:tc>
                  <a:txBody>
                    <a:bodyPr/>
                    <a:lstStyle/>
                    <a:p>
                      <a:r>
                        <a:rPr lang="en-US" sz="1600" dirty="0">
                          <a:latin typeface="Consolas" panose="020B0609020204030204" pitchFamily="49" charset="0"/>
                          <a:ea typeface="Microsoft YaHei" panose="020B0503020204020204" pitchFamily="34" charset="-122"/>
                          <a:cs typeface="Consolas" panose="020B0609020204030204" pitchFamily="49" charset="0"/>
                        </a:rPr>
                        <a:t>c</a:t>
                      </a:r>
                    </a:p>
                  </a:txBody>
                  <a:tcPr/>
                </a:tc>
                <a:tc>
                  <a:txBody>
                    <a:bodyPr/>
                    <a:lstStyle/>
                    <a:p>
                      <a:r>
                        <a:rPr lang="en-US" sz="1600" dirty="0" err="1">
                          <a:latin typeface="Consolas" panose="020B0609020204030204" pitchFamily="49" charset="0"/>
                          <a:ea typeface="Microsoft YaHei" panose="020B0503020204020204" pitchFamily="34" charset="-122"/>
                          <a:cs typeface="Consolas" panose="020B0609020204030204" pitchFamily="49" charset="0"/>
                        </a:rPr>
                        <a:t>输出单个字符</a:t>
                      </a:r>
                      <a:r>
                        <a:rPr lang="en-US" sz="1600" dirty="0">
                          <a:latin typeface="Consolas" panose="020B0609020204030204" pitchFamily="49" charset="0"/>
                          <a:ea typeface="Microsoft YaHei" panose="020B0503020204020204" pitchFamily="34" charset="-122"/>
                          <a:cs typeface="Consolas" panose="020B0609020204030204" pitchFamily="49" charset="0"/>
                        </a:rPr>
                        <a:t>(char)</a:t>
                      </a:r>
                    </a:p>
                  </a:txBody>
                  <a:tcPr/>
                </a:tc>
                <a:extLst>
                  <a:ext uri="{0D108BD9-81ED-4DB2-BD59-A6C34878D82A}">
                    <a16:rowId xmlns:a16="http://schemas.microsoft.com/office/drawing/2014/main" val="1350046689"/>
                  </a:ext>
                </a:extLst>
              </a:tr>
              <a:tr h="370840">
                <a:tc>
                  <a:txBody>
                    <a:bodyPr/>
                    <a:lstStyle/>
                    <a:p>
                      <a:r>
                        <a:rPr lang="en-US" sz="1600" dirty="0">
                          <a:latin typeface="Consolas" panose="020B0609020204030204" pitchFamily="49" charset="0"/>
                          <a:ea typeface="Microsoft YaHei" panose="020B0503020204020204" pitchFamily="34" charset="-122"/>
                          <a:cs typeface="Consolas" panose="020B0609020204030204" pitchFamily="49" charset="0"/>
                        </a:rPr>
                        <a:t>s</a:t>
                      </a:r>
                    </a:p>
                  </a:txBody>
                  <a:tcPr/>
                </a:tc>
                <a:tc>
                  <a:txBody>
                    <a:bodyPr/>
                    <a:lstStyle/>
                    <a:p>
                      <a:r>
                        <a:rPr lang="en-US" sz="1600" dirty="0" err="1">
                          <a:latin typeface="Consolas" panose="020B0609020204030204" pitchFamily="49" charset="0"/>
                          <a:ea typeface="Microsoft YaHei" panose="020B0503020204020204" pitchFamily="34" charset="-122"/>
                          <a:cs typeface="Consolas" panose="020B0609020204030204" pitchFamily="49" charset="0"/>
                        </a:rPr>
                        <a:t>输出字符串</a:t>
                      </a:r>
                      <a:endParaRPr lang="en-US" sz="1600" dirty="0">
                        <a:latin typeface="Consolas" panose="020B0609020204030204" pitchFamily="49" charset="0"/>
                        <a:ea typeface="Microsoft YaHei" panose="020B0503020204020204" pitchFamily="34" charset="-122"/>
                        <a:cs typeface="Consolas" panose="020B0609020204030204" pitchFamily="49" charset="0"/>
                      </a:endParaRPr>
                    </a:p>
                  </a:txBody>
                  <a:tcPr/>
                </a:tc>
                <a:extLst>
                  <a:ext uri="{0D108BD9-81ED-4DB2-BD59-A6C34878D82A}">
                    <a16:rowId xmlns:a16="http://schemas.microsoft.com/office/drawing/2014/main" val="1139828330"/>
                  </a:ext>
                </a:extLst>
              </a:tr>
              <a:tr h="370840">
                <a:tc>
                  <a:txBody>
                    <a:bodyPr/>
                    <a:lstStyle/>
                    <a:p>
                      <a:r>
                        <a:rPr lang="en-US" sz="1600" dirty="0">
                          <a:latin typeface="Consolas" panose="020B0609020204030204" pitchFamily="49" charset="0"/>
                          <a:ea typeface="Microsoft YaHei" panose="020B0503020204020204" pitchFamily="34" charset="-122"/>
                          <a:cs typeface="Consolas" panose="020B0609020204030204" pitchFamily="49" charset="0"/>
                        </a:rPr>
                        <a:t>%</a:t>
                      </a:r>
                    </a:p>
                  </a:txBody>
                  <a:tcPr/>
                </a:tc>
                <a:tc>
                  <a:txBody>
                    <a:bodyPr/>
                    <a:lstStyle/>
                    <a:p>
                      <a:r>
                        <a:rPr lang="en-US" sz="1600" dirty="0" err="1">
                          <a:latin typeface="Consolas" panose="020B0609020204030204" pitchFamily="49" charset="0"/>
                          <a:ea typeface="Microsoft YaHei" panose="020B0503020204020204" pitchFamily="34" charset="-122"/>
                          <a:cs typeface="Consolas" panose="020B0609020204030204" pitchFamily="49" charset="0"/>
                        </a:rPr>
                        <a:t>输出特殊字符</a:t>
                      </a:r>
                      <a:r>
                        <a:rPr lang="en-US" altLang="zh-CN" sz="1600" dirty="0">
                          <a:latin typeface="Consolas" panose="020B0609020204030204" pitchFamily="49" charset="0"/>
                          <a:ea typeface="Microsoft YaHei" panose="020B0503020204020204" pitchFamily="34" charset="-122"/>
                          <a:cs typeface="Consolas" panose="020B0609020204030204" pitchFamily="49" charset="0"/>
                        </a:rPr>
                        <a:t>%</a:t>
                      </a:r>
                      <a:endParaRPr lang="en-US" sz="1600" dirty="0">
                        <a:latin typeface="Consolas" panose="020B0609020204030204" pitchFamily="49" charset="0"/>
                        <a:ea typeface="Microsoft YaHei" panose="020B0503020204020204" pitchFamily="34" charset="-122"/>
                        <a:cs typeface="Consolas" panose="020B0609020204030204" pitchFamily="49" charset="0"/>
                      </a:endParaRPr>
                    </a:p>
                  </a:txBody>
                  <a:tcPr/>
                </a:tc>
                <a:extLst>
                  <a:ext uri="{0D108BD9-81ED-4DB2-BD59-A6C34878D82A}">
                    <a16:rowId xmlns:a16="http://schemas.microsoft.com/office/drawing/2014/main" val="4271582515"/>
                  </a:ext>
                </a:extLst>
              </a:tr>
            </a:tbl>
          </a:graphicData>
        </a:graphic>
      </p:graphicFrame>
      <p:sp>
        <p:nvSpPr>
          <p:cNvPr id="6" name="TextBox 5">
            <a:extLst>
              <a:ext uri="{FF2B5EF4-FFF2-40B4-BE49-F238E27FC236}">
                <a16:creationId xmlns:a16="http://schemas.microsoft.com/office/drawing/2014/main" id="{F1F92999-3829-2910-B2B6-27D3849B7608}"/>
              </a:ext>
            </a:extLst>
          </p:cNvPr>
          <p:cNvSpPr txBox="1"/>
          <p:nvPr/>
        </p:nvSpPr>
        <p:spPr>
          <a:xfrm>
            <a:off x="6921327" y="2801515"/>
            <a:ext cx="4487100" cy="3970318"/>
          </a:xfrm>
          <a:prstGeom prst="rect">
            <a:avLst/>
          </a:prstGeom>
          <a:solidFill>
            <a:schemeClr val="bg2"/>
          </a:solidFill>
        </p:spPr>
        <p:txBody>
          <a:bodyPr wrap="square">
            <a:spAutoFit/>
          </a:bodyPr>
          <a:lstStyle/>
          <a:p>
            <a:r>
              <a:rPr lang="en-US" dirty="0">
                <a:solidFill>
                  <a:srgbClr val="9C6500"/>
                </a:solidFill>
                <a:effectLst/>
                <a:latin typeface="Consolas" panose="020B0609020204030204" pitchFamily="49" charset="0"/>
                <a:cs typeface="Consolas" panose="020B0609020204030204" pitchFamily="49" charset="0"/>
              </a:rPr>
              <a:t>#include</a:t>
            </a:r>
            <a:r>
              <a:rPr lang="en-US" dirty="0">
                <a:solidFill>
                  <a:srgbClr val="BBBBBB"/>
                </a:solidFill>
                <a:effectLst/>
                <a:latin typeface="Consolas" panose="020B0609020204030204" pitchFamily="49" charset="0"/>
                <a:cs typeface="Consolas" panose="020B0609020204030204" pitchFamily="49" charset="0"/>
              </a:rPr>
              <a:t> </a:t>
            </a:r>
            <a:r>
              <a:rPr lang="en-US" i="1" dirty="0">
                <a:solidFill>
                  <a:srgbClr val="3D7B7B"/>
                </a:solidFill>
                <a:effectLst/>
                <a:latin typeface="Consolas" panose="020B0609020204030204" pitchFamily="49" charset="0"/>
                <a:cs typeface="Consolas" panose="020B0609020204030204" pitchFamily="49" charset="0"/>
              </a:rPr>
              <a:t>&lt;</a:t>
            </a:r>
            <a:r>
              <a:rPr lang="en-US" i="1" dirty="0" err="1">
                <a:solidFill>
                  <a:srgbClr val="3D7B7B"/>
                </a:solidFill>
                <a:effectLst/>
                <a:latin typeface="Consolas" panose="020B0609020204030204" pitchFamily="49" charset="0"/>
                <a:cs typeface="Consolas" panose="020B0609020204030204" pitchFamily="49" charset="0"/>
              </a:rPr>
              <a:t>stdio.h</a:t>
            </a:r>
            <a:r>
              <a:rPr lang="en-US" i="1" dirty="0">
                <a:solidFill>
                  <a:srgbClr val="3D7B7B"/>
                </a:solidFill>
                <a:effectLst/>
                <a:latin typeface="Consolas" panose="020B0609020204030204" pitchFamily="49" charset="0"/>
                <a:cs typeface="Consolas" panose="020B0609020204030204" pitchFamily="49" charset="0"/>
              </a:rPr>
              <a:t>&gt;</a:t>
            </a:r>
            <a:br>
              <a:rPr lang="en-US" dirty="0">
                <a:solidFill>
                  <a:srgbClr val="BBBBBB"/>
                </a:solidFill>
                <a:effectLst/>
                <a:latin typeface="Consolas" panose="020B0609020204030204" pitchFamily="49" charset="0"/>
                <a:cs typeface="Consolas" panose="020B0609020204030204" pitchFamily="49" charset="0"/>
              </a:rPr>
            </a:br>
            <a:endParaRPr lang="en-US" dirty="0">
              <a:solidFill>
                <a:srgbClr val="BBBBBB"/>
              </a:solidFill>
              <a:effectLst/>
              <a:latin typeface="Consolas" panose="020B0609020204030204" pitchFamily="49" charset="0"/>
              <a:cs typeface="Consolas" panose="020B0609020204030204" pitchFamily="49" charset="0"/>
            </a:endParaRPr>
          </a:p>
          <a:p>
            <a:r>
              <a:rPr lang="en-US" dirty="0">
                <a:solidFill>
                  <a:srgbClr val="B00040"/>
                </a:solidFill>
                <a:effectLst/>
                <a:latin typeface="Consolas" panose="020B0609020204030204" pitchFamily="49" charset="0"/>
                <a:cs typeface="Consolas" panose="020B0609020204030204" pitchFamily="49" charset="0"/>
              </a:rPr>
              <a:t>int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FF"/>
                </a:solidFill>
                <a:effectLst/>
                <a:latin typeface="Consolas" panose="020B0609020204030204" pitchFamily="49" charset="0"/>
                <a:cs typeface="Consolas" panose="020B0609020204030204" pitchFamily="49" charset="0"/>
              </a:rPr>
              <a:t>main</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0000FF"/>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B00040"/>
                </a:solidFill>
                <a:effectLst/>
                <a:latin typeface="Consolas" panose="020B0609020204030204" pitchFamily="49" charset="0"/>
                <a:cs typeface="Consolas" panose="020B0609020204030204" pitchFamily="49" charset="0"/>
              </a:rPr>
              <a:t>int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00"/>
                </a:solidFill>
                <a:effectLst/>
                <a:latin typeface="Consolas" panose="020B0609020204030204" pitchFamily="49" charset="0"/>
                <a:cs typeface="Consolas" panose="020B0609020204030204" pitchFamily="49" charset="0"/>
              </a:rPr>
              <a:t>a</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42</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BBBBBB"/>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dirty="0" err="1">
                <a:effectLst/>
                <a:latin typeface="Consolas" panose="020B0609020204030204" pitchFamily="49" charset="0"/>
                <a:cs typeface="Consolas" panose="020B0609020204030204" pitchFamily="49" charset="0"/>
              </a:rPr>
              <a:t>printf</a:t>
            </a:r>
            <a:r>
              <a:rPr lang="en-US" dirty="0">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"%%d: %d</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effectLst/>
                <a:latin typeface="Consolas" panose="020B0609020204030204" pitchFamily="49" charset="0"/>
                <a:cs typeface="Consolas" panose="020B0609020204030204" pitchFamily="49" charset="0"/>
              </a:rPr>
              <a:t>a);</a:t>
            </a:r>
          </a:p>
          <a:p>
            <a:r>
              <a:rPr lang="en-US" dirty="0">
                <a:solidFill>
                  <a:srgbClr val="BBBBBB"/>
                </a:solidFill>
                <a:effectLst/>
                <a:latin typeface="Consolas" panose="020B0609020204030204" pitchFamily="49" charset="0"/>
                <a:cs typeface="Consolas" panose="020B0609020204030204" pitchFamily="49" charset="0"/>
              </a:rPr>
              <a:t>    </a:t>
            </a:r>
            <a:r>
              <a:rPr lang="en-US" dirty="0" err="1">
                <a:effectLst/>
                <a:latin typeface="Consolas" panose="020B0609020204030204" pitchFamily="49" charset="0"/>
                <a:cs typeface="Consolas" panose="020B0609020204030204" pitchFamily="49" charset="0"/>
              </a:rPr>
              <a:t>printf</a:t>
            </a:r>
            <a:r>
              <a:rPr lang="en-US" dirty="0">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"%%u: %u</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effectLst/>
                <a:latin typeface="Consolas" panose="020B0609020204030204" pitchFamily="49" charset="0"/>
                <a:cs typeface="Consolas" panose="020B0609020204030204" pitchFamily="49" charset="0"/>
              </a:rPr>
              <a:t>a);</a:t>
            </a:r>
          </a:p>
          <a:p>
            <a:r>
              <a:rPr lang="en-US" dirty="0">
                <a:solidFill>
                  <a:srgbClr val="BBBBBB"/>
                </a:solidFill>
                <a:effectLst/>
                <a:latin typeface="Consolas" panose="020B0609020204030204" pitchFamily="49" charset="0"/>
                <a:cs typeface="Consolas" panose="020B0609020204030204" pitchFamily="49" charset="0"/>
              </a:rPr>
              <a:t>    </a:t>
            </a:r>
            <a:r>
              <a:rPr lang="en-US" dirty="0" err="1">
                <a:effectLst/>
                <a:latin typeface="Consolas" panose="020B0609020204030204" pitchFamily="49" charset="0"/>
                <a:cs typeface="Consolas" panose="020B0609020204030204" pitchFamily="49" charset="0"/>
              </a:rPr>
              <a:t>printf</a:t>
            </a:r>
            <a:r>
              <a:rPr lang="en-US" dirty="0">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"%%o: 0%o</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effectLst/>
                <a:latin typeface="Consolas" panose="020B0609020204030204" pitchFamily="49" charset="0"/>
                <a:cs typeface="Consolas" panose="020B0609020204030204" pitchFamily="49" charset="0"/>
              </a:rPr>
              <a:t>a);</a:t>
            </a:r>
          </a:p>
          <a:p>
            <a:r>
              <a:rPr lang="en-US" dirty="0">
                <a:solidFill>
                  <a:srgbClr val="BBBBBB"/>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printf</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"%%x: 0x%x</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000000"/>
                </a:solidFill>
                <a:effectLst/>
                <a:latin typeface="Consolas" panose="020B0609020204030204" pitchFamily="49" charset="0"/>
                <a:cs typeface="Consolas" panose="020B0609020204030204" pitchFamily="49" charset="0"/>
              </a:rPr>
              <a:t>a);</a:t>
            </a:r>
            <a:endParaRPr lang="en-US" dirty="0">
              <a:solidFill>
                <a:srgbClr val="BA2121"/>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dirty="0" err="1">
                <a:effectLst/>
                <a:latin typeface="Consolas" panose="020B0609020204030204" pitchFamily="49" charset="0"/>
                <a:cs typeface="Consolas" panose="020B0609020204030204" pitchFamily="49" charset="0"/>
              </a:rPr>
              <a:t>printf</a:t>
            </a:r>
            <a:r>
              <a:rPr lang="en-US" dirty="0">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"%%f: %f</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3.14</a:t>
            </a:r>
            <a:r>
              <a:rPr lang="en-US" dirty="0">
                <a:effectLst/>
                <a:latin typeface="Consolas" panose="020B0609020204030204" pitchFamily="49" charset="0"/>
                <a:cs typeface="Consolas" panose="020B0609020204030204" pitchFamily="49" charset="0"/>
              </a:rPr>
              <a:t>);</a:t>
            </a:r>
          </a:p>
          <a:p>
            <a:r>
              <a:rPr lang="en-US" dirty="0">
                <a:solidFill>
                  <a:srgbClr val="BBBBBB"/>
                </a:solidFill>
                <a:effectLst/>
                <a:latin typeface="Consolas" panose="020B0609020204030204" pitchFamily="49" charset="0"/>
                <a:cs typeface="Consolas" panose="020B0609020204030204" pitchFamily="49" charset="0"/>
              </a:rPr>
              <a:t>    </a:t>
            </a:r>
            <a:r>
              <a:rPr lang="en-US" dirty="0" err="1">
                <a:effectLst/>
                <a:latin typeface="Consolas" panose="020B0609020204030204" pitchFamily="49" charset="0"/>
                <a:cs typeface="Consolas" panose="020B0609020204030204" pitchFamily="49" charset="0"/>
              </a:rPr>
              <a:t>printf</a:t>
            </a:r>
            <a:r>
              <a:rPr lang="en-US" dirty="0">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"%%e: %e</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3.14</a:t>
            </a:r>
            <a:r>
              <a:rPr lang="en-US" dirty="0">
                <a:effectLst/>
                <a:latin typeface="Consolas" panose="020B0609020204030204" pitchFamily="49" charset="0"/>
                <a:cs typeface="Consolas" panose="020B0609020204030204" pitchFamily="49" charset="0"/>
              </a:rPr>
              <a:t>);</a:t>
            </a:r>
          </a:p>
          <a:p>
            <a:r>
              <a:rPr lang="en-US" dirty="0">
                <a:solidFill>
                  <a:srgbClr val="BBBBBB"/>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printf</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"%%c: %c</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BA2121"/>
                </a:solidFill>
                <a:effectLst/>
                <a:latin typeface="Consolas" panose="020B0609020204030204" pitchFamily="49" charset="0"/>
                <a:cs typeface="Consolas" panose="020B0609020204030204" pitchFamily="49" charset="0"/>
              </a:rPr>
              <a:t>'a'</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BA2121"/>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printf</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A2121"/>
                </a:solidFill>
                <a:effectLst/>
                <a:latin typeface="Consolas" panose="020B0609020204030204" pitchFamily="49" charset="0"/>
                <a:cs typeface="Consolas" panose="020B0609020204030204" pitchFamily="49" charset="0"/>
              </a:rPr>
              <a:t>"%%s: %s</a:t>
            </a:r>
            <a:r>
              <a:rPr lang="en-US" b="1" dirty="0">
                <a:solidFill>
                  <a:srgbClr val="AA5D1F"/>
                </a:solidFill>
                <a:effectLst/>
                <a:latin typeface="Consolas" panose="020B0609020204030204" pitchFamily="49" charset="0"/>
                <a:cs typeface="Consolas" panose="020B0609020204030204" pitchFamily="49" charset="0"/>
              </a:rPr>
              <a:t>\n</a:t>
            </a:r>
            <a:r>
              <a:rPr lang="en-US" dirty="0">
                <a:solidFill>
                  <a:srgbClr val="BA2121"/>
                </a:solidFill>
                <a:effectLst/>
                <a:latin typeface="Consolas" panose="020B0609020204030204" pitchFamily="49" charset="0"/>
                <a:cs typeface="Consolas" panose="020B0609020204030204" pitchFamily="49" charset="0"/>
              </a:rPr>
              <a:t>"</a:t>
            </a:r>
            <a:r>
              <a:rPr lang="en-US" dirty="0">
                <a:solidFill>
                  <a:srgbClr val="000000"/>
                </a:solidFill>
                <a:effectLst/>
                <a:latin typeface="Consolas" panose="020B0609020204030204" pitchFamily="49" charset="0"/>
                <a:cs typeface="Consolas" panose="020B0609020204030204" pitchFamily="49" charset="0"/>
              </a:rPr>
              <a:t>,</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BA2121"/>
                </a:solidFill>
                <a:effectLst/>
                <a:latin typeface="Consolas" panose="020B0609020204030204" pitchFamily="49" charset="0"/>
                <a:cs typeface="Consolas" panose="020B0609020204030204" pitchFamily="49" charset="0"/>
              </a:rPr>
              <a:t>"hello"</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BA2121"/>
              </a:solidFill>
              <a:effectLst/>
              <a:latin typeface="Consolas" panose="020B0609020204030204" pitchFamily="49" charset="0"/>
              <a:cs typeface="Consolas" panose="020B0609020204030204" pitchFamily="49" charset="0"/>
            </a:endParaRPr>
          </a:p>
          <a:p>
            <a:r>
              <a:rPr lang="en-US" dirty="0">
                <a:solidFill>
                  <a:srgbClr val="BBBBBB"/>
                </a:solidFill>
                <a:effectLst/>
                <a:latin typeface="Consolas" panose="020B0609020204030204" pitchFamily="49" charset="0"/>
                <a:cs typeface="Consolas" panose="020B0609020204030204" pitchFamily="49" charset="0"/>
              </a:rPr>
              <a:t>    </a:t>
            </a:r>
            <a:r>
              <a:rPr lang="en-US" b="1" dirty="0">
                <a:solidFill>
                  <a:srgbClr val="008000"/>
                </a:solidFill>
                <a:effectLst/>
                <a:latin typeface="Consolas" panose="020B0609020204030204" pitchFamily="49" charset="0"/>
                <a:cs typeface="Consolas" panose="020B0609020204030204" pitchFamily="49" charset="0"/>
              </a:rPr>
              <a:t>return</a:t>
            </a:r>
            <a:r>
              <a:rPr lang="en-US" dirty="0">
                <a:solidFill>
                  <a:srgbClr val="BBBBBB"/>
                </a:solidFill>
                <a:effectLst/>
                <a:latin typeface="Consolas" panose="020B0609020204030204" pitchFamily="49" charset="0"/>
                <a:cs typeface="Consolas" panose="020B0609020204030204" pitchFamily="49" charset="0"/>
              </a:rPr>
              <a:t> </a:t>
            </a:r>
            <a:r>
              <a:rPr lang="en-US" dirty="0">
                <a:solidFill>
                  <a:srgbClr val="666666"/>
                </a:solidFill>
                <a:effectLst/>
                <a:latin typeface="Consolas" panose="020B0609020204030204" pitchFamily="49" charset="0"/>
                <a:cs typeface="Consolas" panose="020B0609020204030204" pitchFamily="49" charset="0"/>
              </a:rPr>
              <a:t>0</a:t>
            </a:r>
            <a:r>
              <a:rPr lang="en-US" dirty="0">
                <a:solidFill>
                  <a:srgbClr val="000000"/>
                </a:solidFill>
                <a:effectLst/>
                <a:latin typeface="Consolas" panose="020B0609020204030204" pitchFamily="49" charset="0"/>
                <a:cs typeface="Consolas" panose="020B0609020204030204" pitchFamily="49" charset="0"/>
              </a:rPr>
              <a:t>;</a:t>
            </a:r>
            <a:endParaRPr lang="en-US" dirty="0">
              <a:solidFill>
                <a:srgbClr val="008000"/>
              </a:solidFill>
              <a:effectLst/>
              <a:latin typeface="Consolas" panose="020B0609020204030204" pitchFamily="49" charset="0"/>
              <a:cs typeface="Consolas" panose="020B0609020204030204" pitchFamily="49" charset="0"/>
            </a:endParaRPr>
          </a:p>
          <a:p>
            <a:r>
              <a:rPr lang="en-US" dirty="0">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327686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BC0DBDF1-AB56-27D6-AB12-993BB4E4F25A}"/>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程序的基本语法（小结）</a:t>
            </a:r>
          </a:p>
        </p:txBody>
      </p:sp>
      <p:sp>
        <p:nvSpPr>
          <p:cNvPr id="3" name="TextBox 2">
            <a:extLst>
              <a:ext uri="{FF2B5EF4-FFF2-40B4-BE49-F238E27FC236}">
                <a16:creationId xmlns:a16="http://schemas.microsoft.com/office/drawing/2014/main" id="{FB670C3D-869E-B91A-8C3E-1BCBE1C21492}"/>
              </a:ext>
            </a:extLst>
          </p:cNvPr>
          <p:cNvSpPr txBox="1"/>
          <p:nvPr/>
        </p:nvSpPr>
        <p:spPr>
          <a:xfrm>
            <a:off x="934915" y="1321735"/>
            <a:ext cx="10322169" cy="557293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err="1">
                <a:latin typeface="Consolas" panose="020B0609020204030204" pitchFamily="49" charset="0"/>
                <a:ea typeface="Microsoft YaHei" panose="020B0503020204020204" pitchFamily="34" charset="-122"/>
                <a:cs typeface="Consolas" panose="020B0609020204030204" pitchFamily="49" charset="0"/>
              </a:rPr>
              <a:t>C程序由一个或多个函数</a:t>
            </a:r>
            <a:r>
              <a:rPr lang="en-US" sz="2400" dirty="0">
                <a:latin typeface="Consolas" panose="020B0609020204030204" pitchFamily="49" charset="0"/>
                <a:ea typeface="Microsoft YaHei" panose="020B0503020204020204" pitchFamily="34" charset="-122"/>
                <a:cs typeface="Consolas" panose="020B0609020204030204" pitchFamily="49" charset="0"/>
              </a:rPr>
              <a:t>(Functions)</a:t>
            </a:r>
            <a:r>
              <a:rPr lang="en-US" sz="2400" dirty="0" err="1">
                <a:latin typeface="Consolas" panose="020B0609020204030204" pitchFamily="49" charset="0"/>
                <a:ea typeface="Microsoft YaHei" panose="020B0503020204020204" pitchFamily="34" charset="-122"/>
                <a:cs typeface="Consolas" panose="020B0609020204030204" pitchFamily="49" charset="0"/>
              </a:rPr>
              <a:t>组成</a:t>
            </a:r>
            <a:endParaRPr lang="en-US" altLang="zh-CN" sz="2400" dirty="0">
              <a:latin typeface="Consolas" panose="020B0609020204030204" pitchFamily="49" charset="0"/>
              <a:ea typeface="Microsoft YaHei" panose="020B0503020204020204" pitchFamily="34" charset="-122"/>
              <a:cs typeface="Consolas" panose="020B0609020204030204" pitchFamily="49" charset="0"/>
            </a:endParaRPr>
          </a:p>
          <a:p>
            <a:pPr marL="800100" lvl="1" indent="-342900">
              <a:lnSpc>
                <a:spcPct val="150000"/>
              </a:lnSpc>
              <a:buFont typeface="Arial" panose="020B0604020202020204" pitchFamily="34" charset="0"/>
              <a:buChar char="•"/>
            </a:pPr>
            <a:r>
              <a:rPr lang="en-US" sz="2400" dirty="0">
                <a:latin typeface="Consolas" panose="020B0609020204030204" pitchFamily="49" charset="0"/>
                <a:ea typeface="Microsoft YaHei" panose="020B0503020204020204" pitchFamily="34" charset="-122"/>
                <a:cs typeface="Consolas" panose="020B0609020204030204" pitchFamily="49" charset="0"/>
              </a:rPr>
              <a:t>C</a:t>
            </a:r>
            <a:r>
              <a:rPr lang="zh-CN" altLang="en-US" sz="2400" dirty="0">
                <a:latin typeface="Consolas" panose="020B0609020204030204" pitchFamily="49" charset="0"/>
                <a:ea typeface="Microsoft YaHei" panose="020B0503020204020204" pitchFamily="34" charset="-122"/>
                <a:cs typeface="Consolas" panose="020B0609020204030204" pitchFamily="49" charset="0"/>
              </a:rPr>
              <a:t>程序必定包含一个（且只有一个）</a:t>
            </a:r>
            <a:r>
              <a:rPr lang="en-US" altLang="zh-CN" sz="24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main()</a:t>
            </a:r>
            <a:r>
              <a:rPr lang="zh-CN" altLang="en-US" sz="2400" dirty="0">
                <a:latin typeface="Consolas" panose="020B0609020204030204" pitchFamily="49" charset="0"/>
                <a:ea typeface="Microsoft YaHei" panose="020B0503020204020204" pitchFamily="34" charset="-122"/>
                <a:cs typeface="Consolas" panose="020B0609020204030204" pitchFamily="49" charset="0"/>
              </a:rPr>
              <a:t>函数</a:t>
            </a:r>
            <a:endParaRPr lang="en-US" altLang="zh-CN" sz="2400" dirty="0">
              <a:latin typeface="Consolas" panose="020B0609020204030204" pitchFamily="49" charset="0"/>
              <a:ea typeface="Microsoft YaHei" panose="020B0503020204020204" pitchFamily="34" charset="-122"/>
              <a:cs typeface="Consolas" panose="020B0609020204030204" pitchFamily="49" charset="0"/>
            </a:endParaRPr>
          </a:p>
          <a:p>
            <a:pPr marL="800100" lvl="1" indent="-342900">
              <a:lnSpc>
                <a:spcPct val="150000"/>
              </a:lnSpc>
              <a:buFont typeface="Arial" panose="020B0604020202020204" pitchFamily="34" charset="0"/>
              <a:buChar char="•"/>
            </a:pPr>
            <a:r>
              <a:rPr lang="en-US" altLang="zh-CN" sz="2400" dirty="0">
                <a:latin typeface="Consolas" panose="020B0609020204030204" pitchFamily="49" charset="0"/>
                <a:ea typeface="Microsoft YaHei" panose="020B0503020204020204" pitchFamily="34" charset="-122"/>
                <a:cs typeface="Consolas" panose="020B0609020204030204" pitchFamily="49" charset="0"/>
              </a:rPr>
              <a:t>main()</a:t>
            </a:r>
            <a:r>
              <a:rPr lang="zh-CN" altLang="en-US" sz="2400" dirty="0">
                <a:latin typeface="Consolas" panose="020B0609020204030204" pitchFamily="49" charset="0"/>
                <a:ea typeface="Microsoft YaHei" panose="020B0503020204020204" pitchFamily="34" charset="-122"/>
                <a:cs typeface="Consolas" panose="020B0609020204030204" pitchFamily="49" charset="0"/>
              </a:rPr>
              <a:t>函数可以定义在</a:t>
            </a:r>
            <a:r>
              <a:rPr lang="en-US" altLang="zh-CN" sz="2400" dirty="0">
                <a:latin typeface="Consolas" panose="020B0609020204030204" pitchFamily="49" charset="0"/>
                <a:ea typeface="Microsoft YaHei" panose="020B0503020204020204" pitchFamily="34" charset="-122"/>
                <a:cs typeface="Consolas" panose="020B0609020204030204" pitchFamily="49" charset="0"/>
              </a:rPr>
              <a:t>C</a:t>
            </a:r>
            <a:r>
              <a:rPr lang="zh-CN" altLang="en-US" sz="2400" dirty="0">
                <a:latin typeface="Consolas" panose="020B0609020204030204" pitchFamily="49" charset="0"/>
                <a:ea typeface="Microsoft YaHei" panose="020B0503020204020204" pitchFamily="34" charset="-122"/>
                <a:cs typeface="Consolas" panose="020B0609020204030204" pitchFamily="49" charset="0"/>
              </a:rPr>
              <a:t>程序源文件</a:t>
            </a:r>
            <a:r>
              <a:rPr lang="zh-CN" altLang="en-US" sz="2400" b="1" dirty="0">
                <a:latin typeface="Consolas" panose="020B0609020204030204" pitchFamily="49" charset="0"/>
                <a:ea typeface="Microsoft YaHei" panose="020B0503020204020204" pitchFamily="34" charset="-122"/>
                <a:cs typeface="Consolas" panose="020B0609020204030204" pitchFamily="49" charset="0"/>
              </a:rPr>
              <a:t>任意位置</a:t>
            </a:r>
            <a:endParaRPr lang="en-US" altLang="zh-CN" sz="2400" b="1" dirty="0">
              <a:latin typeface="Consolas" panose="020B0609020204030204" pitchFamily="49" charset="0"/>
              <a:ea typeface="Microsoft YaHei" panose="020B0503020204020204" pitchFamily="34" charset="-122"/>
              <a:cs typeface="Consolas" panose="020B0609020204030204" pitchFamily="49" charset="0"/>
            </a:endParaRPr>
          </a:p>
          <a:p>
            <a:pPr marL="800100" lvl="1" indent="-342900">
              <a:lnSpc>
                <a:spcPct val="150000"/>
              </a:lnSpc>
              <a:buFont typeface="Arial" panose="020B0604020202020204" pitchFamily="34" charset="0"/>
              <a:buChar char="•"/>
            </a:pPr>
            <a:r>
              <a:rPr lang="en-US" sz="2400" dirty="0">
                <a:latin typeface="Consolas" panose="020B0609020204030204" pitchFamily="49" charset="0"/>
                <a:ea typeface="Microsoft YaHei" panose="020B0503020204020204" pitchFamily="34" charset="-122"/>
                <a:cs typeface="Consolas" panose="020B0609020204030204" pitchFamily="49" charset="0"/>
              </a:rPr>
              <a:t>C</a:t>
            </a:r>
            <a:r>
              <a:rPr lang="zh-CN" altLang="en-US" sz="2400" dirty="0">
                <a:latin typeface="Consolas" panose="020B0609020204030204" pitchFamily="49" charset="0"/>
                <a:ea typeface="Microsoft YaHei" panose="020B0503020204020204" pitchFamily="34" charset="-122"/>
                <a:cs typeface="Consolas" panose="020B0609020204030204" pitchFamily="49" charset="0"/>
              </a:rPr>
              <a:t>程序从</a:t>
            </a:r>
            <a:r>
              <a:rPr lang="en-US" altLang="zh-CN" sz="2400" dirty="0">
                <a:latin typeface="Consolas" panose="020B0609020204030204" pitchFamily="49" charset="0"/>
                <a:ea typeface="Microsoft YaHei" panose="020B0503020204020204" pitchFamily="34" charset="-122"/>
                <a:cs typeface="Consolas" panose="020B0609020204030204" pitchFamily="49" charset="0"/>
              </a:rPr>
              <a:t>main()</a:t>
            </a:r>
            <a:r>
              <a:rPr lang="zh-CN" altLang="en-US" sz="2400" dirty="0">
                <a:latin typeface="Consolas" panose="020B0609020204030204" pitchFamily="49" charset="0"/>
                <a:ea typeface="Microsoft YaHei" panose="020B0503020204020204" pitchFamily="34" charset="-122"/>
                <a:cs typeface="Consolas" panose="020B0609020204030204" pitchFamily="49" charset="0"/>
              </a:rPr>
              <a:t>函数体的第一条语句开始执行</a:t>
            </a:r>
            <a:endParaRPr lang="en-US" altLang="zh-CN" sz="2400" dirty="0">
              <a:latin typeface="Consolas" panose="020B0609020204030204" pitchFamily="49" charset="0"/>
              <a:ea typeface="Microsoft YaHei" panose="020B0503020204020204" pitchFamily="34" charset="-122"/>
              <a:cs typeface="Consolas" panose="020B0609020204030204" pitchFamily="49" charset="0"/>
            </a:endParaRPr>
          </a:p>
          <a:p>
            <a:pPr marL="800100" lvl="1" indent="-342900">
              <a:lnSpc>
                <a:spcPct val="150000"/>
              </a:lnSpc>
              <a:buFont typeface="Arial" panose="020B0604020202020204" pitchFamily="34" charset="0"/>
              <a:buChar char="•"/>
            </a:pPr>
            <a:r>
              <a:rPr lang="en-US" altLang="zh-CN" sz="2400" dirty="0">
                <a:latin typeface="Consolas" panose="020B0609020204030204" pitchFamily="49" charset="0"/>
                <a:ea typeface="Microsoft YaHei" panose="020B0503020204020204" pitchFamily="34" charset="-122"/>
                <a:cs typeface="Consolas" panose="020B0609020204030204" pitchFamily="49" charset="0"/>
              </a:rPr>
              <a:t>C</a:t>
            </a:r>
            <a:r>
              <a:rPr lang="zh-CN" altLang="en-US" sz="2400" dirty="0">
                <a:latin typeface="Consolas" panose="020B0609020204030204" pitchFamily="49" charset="0"/>
                <a:ea typeface="Microsoft YaHei" panose="020B0503020204020204" pitchFamily="34" charset="-122"/>
                <a:cs typeface="Consolas" panose="020B0609020204030204" pitchFamily="49" charset="0"/>
              </a:rPr>
              <a:t>程序中的其他函数被调用时才被执行</a:t>
            </a:r>
            <a:endParaRPr lang="en-US" altLang="zh-CN" sz="2400" dirty="0">
              <a:latin typeface="Consolas" panose="020B0609020204030204" pitchFamily="49" charset="0"/>
              <a:ea typeface="Microsoft YaHei" panose="020B0503020204020204" pitchFamily="34" charset="-122"/>
              <a:cs typeface="Consolas" panose="020B0609020204030204" pitchFamily="49" charset="0"/>
            </a:endParaRPr>
          </a:p>
          <a:p>
            <a:pPr marL="342900" indent="-342900">
              <a:lnSpc>
                <a:spcPct val="150000"/>
              </a:lnSpc>
              <a:buFont typeface="Arial" panose="020B0604020202020204" pitchFamily="34" charset="0"/>
              <a:buChar char="•"/>
            </a:pPr>
            <a:r>
              <a:rPr lang="zh-CN" altLang="en-US" sz="2400" dirty="0">
                <a:latin typeface="Consolas" panose="020B0609020204030204" pitchFamily="49" charset="0"/>
                <a:ea typeface="Microsoft YaHei" panose="020B0503020204020204" pitchFamily="34" charset="-122"/>
                <a:cs typeface="Consolas" panose="020B0609020204030204" pitchFamily="49" charset="0"/>
              </a:rPr>
              <a:t>函数由语句</a:t>
            </a:r>
            <a:r>
              <a:rPr lang="en-US" altLang="zh-CN" sz="2400" dirty="0">
                <a:latin typeface="Consolas" panose="020B0609020204030204" pitchFamily="49" charset="0"/>
                <a:ea typeface="Microsoft YaHei" panose="020B0503020204020204" pitchFamily="34" charset="-122"/>
                <a:cs typeface="Consolas" panose="020B0609020204030204" pitchFamily="49" charset="0"/>
              </a:rPr>
              <a:t>(Statements)</a:t>
            </a:r>
            <a:r>
              <a:rPr lang="zh-CN" altLang="en-US" sz="2400" dirty="0">
                <a:latin typeface="Consolas" panose="020B0609020204030204" pitchFamily="49" charset="0"/>
                <a:ea typeface="Microsoft YaHei" panose="020B0503020204020204" pitchFamily="34" charset="-122"/>
                <a:cs typeface="Consolas" panose="020B0609020204030204" pitchFamily="49" charset="0"/>
              </a:rPr>
              <a:t>组成</a:t>
            </a:r>
            <a:endParaRPr lang="en-US" altLang="zh-CN" sz="2400" dirty="0">
              <a:latin typeface="Consolas" panose="020B0609020204030204" pitchFamily="49" charset="0"/>
              <a:ea typeface="Microsoft YaHei" panose="020B0503020204020204" pitchFamily="34" charset="-122"/>
              <a:cs typeface="Consolas" panose="020B0609020204030204" pitchFamily="49" charset="0"/>
            </a:endParaRPr>
          </a:p>
          <a:p>
            <a:pPr marL="800100" lvl="1" indent="-342900">
              <a:lnSpc>
                <a:spcPct val="150000"/>
              </a:lnSpc>
              <a:buFont typeface="Arial" panose="020B0604020202020204" pitchFamily="34" charset="0"/>
              <a:buChar char="•"/>
            </a:pPr>
            <a:r>
              <a:rPr lang="zh-CN" altLang="en-US" sz="2400" dirty="0">
                <a:latin typeface="Consolas" panose="020B0609020204030204" pitchFamily="49" charset="0"/>
                <a:ea typeface="Microsoft YaHei" panose="020B0503020204020204" pitchFamily="34" charset="-122"/>
                <a:cs typeface="Consolas" panose="020B0609020204030204" pitchFamily="49" charset="0"/>
              </a:rPr>
              <a:t>可以是零个语句，例如</a:t>
            </a:r>
            <a:r>
              <a:rPr lang="en-US" altLang="zh-CN" sz="2400" dirty="0">
                <a:latin typeface="Consolas" panose="020B0609020204030204" pitchFamily="49" charset="0"/>
                <a:ea typeface="Microsoft YaHei" panose="020B0503020204020204" pitchFamily="34" charset="-122"/>
                <a:cs typeface="Consolas" panose="020B0609020204030204" pitchFamily="49" charset="0"/>
              </a:rPr>
              <a:t> </a:t>
            </a:r>
            <a:r>
              <a:rPr lang="en-US" altLang="zh-CN" sz="2400" dirty="0">
                <a:highlight>
                  <a:srgbClr val="FFFF00"/>
                </a:highlight>
                <a:latin typeface="Consolas" panose="020B0609020204030204" pitchFamily="49" charset="0"/>
                <a:ea typeface="Microsoft YaHei" panose="020B0503020204020204" pitchFamily="34" charset="-122"/>
                <a:cs typeface="Consolas" panose="020B0609020204030204" pitchFamily="49" charset="0"/>
              </a:rPr>
              <a:t>void </a:t>
            </a:r>
            <a:r>
              <a:rPr lang="en-US" altLang="zh-CN" sz="2400" dirty="0" err="1">
                <a:highlight>
                  <a:srgbClr val="FFFF00"/>
                </a:highlight>
                <a:latin typeface="Consolas" panose="020B0609020204030204" pitchFamily="49" charset="0"/>
                <a:ea typeface="Microsoft YaHei" panose="020B0503020204020204" pitchFamily="34" charset="-122"/>
                <a:cs typeface="Consolas" panose="020B0609020204030204" pitchFamily="49" charset="0"/>
              </a:rPr>
              <a:t>do_nothing</a:t>
            </a:r>
            <a:r>
              <a:rPr lang="en-US" altLang="zh-CN" sz="2400" dirty="0">
                <a:highlight>
                  <a:srgbClr val="FFFF00"/>
                </a:highlight>
                <a:latin typeface="Consolas" panose="020B0609020204030204" pitchFamily="49" charset="0"/>
                <a:ea typeface="Microsoft YaHei" panose="020B0503020204020204" pitchFamily="34" charset="-122"/>
                <a:cs typeface="Consolas" panose="020B0609020204030204" pitchFamily="49" charset="0"/>
              </a:rPr>
              <a:t>() {}</a:t>
            </a:r>
          </a:p>
          <a:p>
            <a:pPr marL="800100" lvl="1" indent="-342900">
              <a:lnSpc>
                <a:spcPct val="150000"/>
              </a:lnSpc>
              <a:buFont typeface="Arial" panose="020B0604020202020204" pitchFamily="34" charset="0"/>
              <a:buChar char="•"/>
            </a:pPr>
            <a:r>
              <a:rPr lang="zh-CN" altLang="en-US" sz="2400" dirty="0">
                <a:latin typeface="Consolas" panose="020B0609020204030204" pitchFamily="49" charset="0"/>
                <a:ea typeface="Microsoft YaHei" panose="020B0503020204020204" pitchFamily="34" charset="-122"/>
                <a:cs typeface="Consolas" panose="020B0609020204030204" pitchFamily="49" charset="0"/>
              </a:rPr>
              <a:t>语句以分号</a:t>
            </a:r>
            <a:r>
              <a:rPr lang="en-US" altLang="zh-CN" sz="2400" dirty="0">
                <a:solidFill>
                  <a:srgbClr val="FF0000"/>
                </a:solidFill>
                <a:latin typeface="Consolas" panose="020B0609020204030204" pitchFamily="49" charset="0"/>
                <a:ea typeface="Microsoft YaHei" panose="020B0503020204020204" pitchFamily="34" charset="-122"/>
                <a:cs typeface="Consolas" panose="020B0609020204030204" pitchFamily="49" charset="0"/>
              </a:rPr>
              <a:t>;</a:t>
            </a:r>
            <a:r>
              <a:rPr lang="zh-CN" altLang="en-US" sz="2400" dirty="0">
                <a:latin typeface="Consolas" panose="020B0609020204030204" pitchFamily="49" charset="0"/>
                <a:ea typeface="Microsoft YaHei" panose="020B0503020204020204" pitchFamily="34" charset="-122"/>
                <a:cs typeface="Consolas" panose="020B0609020204030204" pitchFamily="49" charset="0"/>
              </a:rPr>
              <a:t>结尾</a:t>
            </a:r>
            <a:endParaRPr lang="en-US" altLang="zh-CN" sz="2400" dirty="0">
              <a:latin typeface="Consolas" panose="020B0609020204030204" pitchFamily="49" charset="0"/>
              <a:ea typeface="Microsoft YaHei" panose="020B0503020204020204" pitchFamily="34" charset="-122"/>
              <a:cs typeface="Consolas" panose="020B0609020204030204" pitchFamily="49" charset="0"/>
            </a:endParaRPr>
          </a:p>
          <a:p>
            <a:pPr marL="342900" indent="-342900">
              <a:lnSpc>
                <a:spcPct val="150000"/>
              </a:lnSpc>
              <a:buFont typeface="Arial" panose="020B0604020202020204" pitchFamily="34" charset="0"/>
              <a:buChar char="•"/>
            </a:pPr>
            <a:r>
              <a:rPr lang="zh-CN" altLang="en-US" sz="2400" dirty="0">
                <a:latin typeface="Consolas" panose="020B0609020204030204" pitchFamily="49" charset="0"/>
                <a:ea typeface="Microsoft YaHei" panose="020B0503020204020204" pitchFamily="34" charset="-122"/>
                <a:cs typeface="Consolas" panose="020B0609020204030204" pitchFamily="49" charset="0"/>
              </a:rPr>
              <a:t>简单语句由令牌</a:t>
            </a:r>
            <a:r>
              <a:rPr lang="en-US" altLang="zh-CN" sz="2400" dirty="0">
                <a:latin typeface="Consolas" panose="020B0609020204030204" pitchFamily="49" charset="0"/>
                <a:ea typeface="Microsoft YaHei" panose="020B0503020204020204" pitchFamily="34" charset="-122"/>
                <a:cs typeface="Consolas" panose="020B0609020204030204" pitchFamily="49" charset="0"/>
              </a:rPr>
              <a:t>(Tokens)</a:t>
            </a:r>
            <a:r>
              <a:rPr lang="zh-CN" altLang="en-US" sz="2400" dirty="0">
                <a:latin typeface="Consolas" panose="020B0609020204030204" pitchFamily="49" charset="0"/>
                <a:ea typeface="Microsoft YaHei" panose="020B0503020204020204" pitchFamily="34" charset="-122"/>
                <a:cs typeface="Consolas" panose="020B0609020204030204" pitchFamily="49" charset="0"/>
              </a:rPr>
              <a:t>组成：</a:t>
            </a:r>
            <a:br>
              <a:rPr lang="en-US" altLang="zh-CN" sz="2400" dirty="0">
                <a:latin typeface="Consolas" panose="020B0609020204030204" pitchFamily="49" charset="0"/>
                <a:ea typeface="Microsoft YaHei" panose="020B0503020204020204" pitchFamily="34" charset="-122"/>
                <a:cs typeface="Consolas" panose="020B0609020204030204" pitchFamily="49" charset="0"/>
              </a:rPr>
            </a:br>
            <a:r>
              <a:rPr lang="en-US" altLang="zh-CN" sz="2400" dirty="0">
                <a:latin typeface="Consolas" panose="020B0609020204030204" pitchFamily="49" charset="0"/>
                <a:ea typeface="Microsoft YaHei" panose="020B0503020204020204" pitchFamily="34" charset="-122"/>
                <a:cs typeface="Consolas" panose="020B0609020204030204" pitchFamily="49" charset="0"/>
              </a:rPr>
              <a:t>	{</a:t>
            </a:r>
            <a:r>
              <a:rPr lang="zh-CN" altLang="en-US" sz="2200" dirty="0">
                <a:latin typeface="Consolas" panose="020B0609020204030204" pitchFamily="49" charset="0"/>
                <a:ea typeface="Microsoft YaHei" panose="020B0503020204020204" pitchFamily="34" charset="-122"/>
                <a:cs typeface="Consolas" panose="020B0609020204030204" pitchFamily="49" charset="0"/>
              </a:rPr>
              <a:t>关键字 </a:t>
            </a:r>
            <a:r>
              <a:rPr lang="en-US" altLang="zh-CN" sz="2200" dirty="0">
                <a:latin typeface="Consolas" panose="020B0609020204030204" pitchFamily="49" charset="0"/>
                <a:ea typeface="Microsoft YaHei" panose="020B0503020204020204" pitchFamily="34" charset="-122"/>
                <a:cs typeface="Consolas" panose="020B0609020204030204" pitchFamily="49" charset="0"/>
              </a:rPr>
              <a:t>| </a:t>
            </a:r>
            <a:r>
              <a:rPr lang="zh-CN" altLang="en-US" sz="2200" dirty="0">
                <a:latin typeface="Consolas" panose="020B0609020204030204" pitchFamily="49" charset="0"/>
                <a:ea typeface="Microsoft YaHei" panose="020B0503020204020204" pitchFamily="34" charset="-122"/>
                <a:cs typeface="Consolas" panose="020B0609020204030204" pitchFamily="49" charset="0"/>
              </a:rPr>
              <a:t>标识符 </a:t>
            </a:r>
            <a:r>
              <a:rPr lang="en-US" altLang="zh-CN" sz="2200" dirty="0">
                <a:latin typeface="Consolas" panose="020B0609020204030204" pitchFamily="49" charset="0"/>
                <a:ea typeface="Microsoft YaHei" panose="020B0503020204020204" pitchFamily="34" charset="-122"/>
                <a:cs typeface="Consolas" panose="020B0609020204030204" pitchFamily="49" charset="0"/>
              </a:rPr>
              <a:t>| </a:t>
            </a:r>
            <a:r>
              <a:rPr lang="zh-CN" altLang="en-US" sz="2200" dirty="0">
                <a:latin typeface="Consolas" panose="020B0609020204030204" pitchFamily="49" charset="0"/>
                <a:ea typeface="Microsoft YaHei" panose="020B0503020204020204" pitchFamily="34" charset="-122"/>
                <a:cs typeface="Consolas" panose="020B0609020204030204" pitchFamily="49" charset="0"/>
              </a:rPr>
              <a:t>常量 </a:t>
            </a:r>
            <a:r>
              <a:rPr lang="en-US" altLang="zh-CN" sz="2200" dirty="0">
                <a:latin typeface="Consolas" panose="020B0609020204030204" pitchFamily="49" charset="0"/>
                <a:ea typeface="Microsoft YaHei" panose="020B0503020204020204" pitchFamily="34" charset="-122"/>
                <a:cs typeface="Consolas" panose="020B0609020204030204" pitchFamily="49" charset="0"/>
              </a:rPr>
              <a:t>| </a:t>
            </a:r>
            <a:r>
              <a:rPr lang="zh-CN" altLang="en-US" sz="2200" dirty="0">
                <a:latin typeface="Consolas" panose="020B0609020204030204" pitchFamily="49" charset="0"/>
                <a:ea typeface="Microsoft YaHei" panose="020B0503020204020204" pitchFamily="34" charset="-122"/>
                <a:cs typeface="Consolas" panose="020B0609020204030204" pitchFamily="49" charset="0"/>
              </a:rPr>
              <a:t>字符串 </a:t>
            </a:r>
            <a:r>
              <a:rPr lang="en-US" altLang="zh-CN" sz="2200" dirty="0">
                <a:latin typeface="Consolas" panose="020B0609020204030204" pitchFamily="49" charset="0"/>
                <a:ea typeface="Microsoft YaHei" panose="020B0503020204020204" pitchFamily="34" charset="-122"/>
                <a:cs typeface="Consolas" panose="020B0609020204030204" pitchFamily="49" charset="0"/>
              </a:rPr>
              <a:t>| </a:t>
            </a:r>
            <a:r>
              <a:rPr lang="zh-CN" altLang="en-US" sz="2200" dirty="0">
                <a:latin typeface="Consolas" panose="020B0609020204030204" pitchFamily="49" charset="0"/>
                <a:ea typeface="Microsoft YaHei" panose="020B0503020204020204" pitchFamily="34" charset="-122"/>
                <a:cs typeface="Consolas" panose="020B0609020204030204" pitchFamily="49" charset="0"/>
              </a:rPr>
              <a:t>特殊符号 </a:t>
            </a:r>
            <a:r>
              <a:rPr lang="en-US" altLang="zh-CN" sz="2200" dirty="0">
                <a:latin typeface="Consolas" panose="020B0609020204030204" pitchFamily="49" charset="0"/>
                <a:ea typeface="Microsoft YaHei" panose="020B0503020204020204" pitchFamily="34" charset="-122"/>
                <a:cs typeface="Consolas" panose="020B0609020204030204" pitchFamily="49" charset="0"/>
              </a:rPr>
              <a:t>| </a:t>
            </a:r>
            <a:r>
              <a:rPr lang="zh-CN" altLang="en-US" sz="2200" dirty="0">
                <a:latin typeface="Consolas" panose="020B0609020204030204" pitchFamily="49" charset="0"/>
                <a:ea typeface="Microsoft YaHei" panose="020B0503020204020204" pitchFamily="34" charset="-122"/>
                <a:cs typeface="Consolas" panose="020B0609020204030204" pitchFamily="49" charset="0"/>
              </a:rPr>
              <a:t>操作符</a:t>
            </a:r>
            <a:r>
              <a:rPr lang="en-US" altLang="zh-CN" sz="2200" dirty="0">
                <a:latin typeface="Consolas" panose="020B0609020204030204" pitchFamily="49" charset="0"/>
                <a:ea typeface="Microsoft YaHei" panose="020B0503020204020204" pitchFamily="34" charset="-122"/>
                <a:cs typeface="Consolas" panose="020B0609020204030204" pitchFamily="49" charset="0"/>
              </a:rPr>
              <a:t>}</a:t>
            </a:r>
          </a:p>
        </p:txBody>
      </p:sp>
    </p:spTree>
    <p:extLst>
      <p:ext uri="{BB962C8B-B14F-4D97-AF65-F5344CB8AC3E}">
        <p14:creationId xmlns:p14="http://schemas.microsoft.com/office/powerpoint/2010/main" val="19140738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7DA095AC-7174-3483-4D77-F2CD0204C799}"/>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课程简介</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3" name="TextBox 2">
            <a:extLst>
              <a:ext uri="{FF2B5EF4-FFF2-40B4-BE49-F238E27FC236}">
                <a16:creationId xmlns:a16="http://schemas.microsoft.com/office/drawing/2014/main" id="{74006418-0CDA-D47D-B5CB-EA00BAC2E39F}"/>
              </a:ext>
            </a:extLst>
          </p:cNvPr>
          <p:cNvSpPr txBox="1"/>
          <p:nvPr/>
        </p:nvSpPr>
        <p:spPr>
          <a:xfrm>
            <a:off x="598683" y="1600772"/>
            <a:ext cx="9348507" cy="400110"/>
          </a:xfrm>
          <a:prstGeom prst="rect">
            <a:avLst/>
          </a:prstGeom>
          <a:noFill/>
        </p:spPr>
        <p:txBody>
          <a:bodyPr wrap="square">
            <a:spAutoFit/>
          </a:bodyPr>
          <a:lstStyle/>
          <a:p>
            <a:r>
              <a:rPr lang="en-US" sz="2000" b="1" dirty="0" err="1">
                <a:solidFill>
                  <a:srgbClr val="FF0000"/>
                </a:solidFill>
                <a:latin typeface="Consolas" panose="020B0609020204030204" pitchFamily="49" charset="0"/>
                <a:cs typeface="Consolas" panose="020B0609020204030204" pitchFamily="49" charset="0"/>
              </a:rPr>
              <a:t>课程主页</a:t>
            </a:r>
            <a:r>
              <a:rPr lang="en-US" sz="2000" b="1" dirty="0">
                <a:solidFill>
                  <a:srgbClr val="FF0000"/>
                </a:solidFill>
                <a:latin typeface="Consolas" panose="020B0609020204030204" pitchFamily="49" charset="0"/>
                <a:cs typeface="Consolas" panose="020B0609020204030204" pitchFamily="49" charset="0"/>
              </a:rPr>
              <a:t>: </a:t>
            </a:r>
            <a:r>
              <a:rPr lang="en-US" sz="2000" b="1" dirty="0">
                <a:solidFill>
                  <a:srgbClr val="FF0000"/>
                </a:solidFill>
                <a:latin typeface="Consolas" panose="020B0609020204030204" pitchFamily="49" charset="0"/>
                <a:cs typeface="Consolas" panose="020B0609020204030204" pitchFamily="49" charset="0"/>
                <a:hlinkClick r:id="rId3"/>
              </a:rPr>
              <a:t>https://lms.sysu.edu.cn/course/view.php?id=1004276</a:t>
            </a:r>
            <a:endParaRPr lang="en-US" sz="2000" b="1" dirty="0">
              <a:solidFill>
                <a:srgbClr val="FF0000"/>
              </a:solidFill>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5939C95D-578F-37E5-A76B-043509A4AE74}"/>
              </a:ext>
            </a:extLst>
          </p:cNvPr>
          <p:cNvPicPr>
            <a:picLocks noChangeAspect="1"/>
          </p:cNvPicPr>
          <p:nvPr/>
        </p:nvPicPr>
        <p:blipFill>
          <a:blip r:embed="rId4"/>
          <a:stretch>
            <a:fillRect/>
          </a:stretch>
        </p:blipFill>
        <p:spPr>
          <a:xfrm>
            <a:off x="1509860" y="2000882"/>
            <a:ext cx="9172280" cy="4863686"/>
          </a:xfrm>
          <a:prstGeom prst="rect">
            <a:avLst/>
          </a:prstGeom>
        </p:spPr>
      </p:pic>
    </p:spTree>
    <p:extLst>
      <p:ext uri="{BB962C8B-B14F-4D97-AF65-F5344CB8AC3E}">
        <p14:creationId xmlns:p14="http://schemas.microsoft.com/office/powerpoint/2010/main" val="132695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BC0DBDF1-AB56-27D6-AB12-993BB4E4F25A}"/>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C</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程序的基本语法（小结）</a:t>
            </a:r>
          </a:p>
        </p:txBody>
      </p:sp>
      <p:sp>
        <p:nvSpPr>
          <p:cNvPr id="4" name="Oval 3">
            <a:extLst>
              <a:ext uri="{FF2B5EF4-FFF2-40B4-BE49-F238E27FC236}">
                <a16:creationId xmlns:a16="http://schemas.microsoft.com/office/drawing/2014/main" id="{9D11F01A-ADA0-9D4B-03A4-10033B3C4FB6}"/>
              </a:ext>
            </a:extLst>
          </p:cNvPr>
          <p:cNvSpPr/>
          <p:nvPr/>
        </p:nvSpPr>
        <p:spPr>
          <a:xfrm>
            <a:off x="1524000" y="1863970"/>
            <a:ext cx="9144000" cy="457200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F63C946-48FD-EF79-1AF7-F316B56F6B5F}"/>
              </a:ext>
            </a:extLst>
          </p:cNvPr>
          <p:cNvSpPr txBox="1"/>
          <p:nvPr/>
        </p:nvSpPr>
        <p:spPr>
          <a:xfrm>
            <a:off x="5433799" y="2074984"/>
            <a:ext cx="1324402"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 Program</a:t>
            </a:r>
          </a:p>
        </p:txBody>
      </p:sp>
      <p:sp>
        <p:nvSpPr>
          <p:cNvPr id="6" name="Oval 5">
            <a:extLst>
              <a:ext uri="{FF2B5EF4-FFF2-40B4-BE49-F238E27FC236}">
                <a16:creationId xmlns:a16="http://schemas.microsoft.com/office/drawing/2014/main" id="{ACB15FC5-39F5-D4C8-03B5-D587745159ED}"/>
              </a:ext>
            </a:extLst>
          </p:cNvPr>
          <p:cNvSpPr/>
          <p:nvPr/>
        </p:nvSpPr>
        <p:spPr>
          <a:xfrm>
            <a:off x="3131507" y="2611343"/>
            <a:ext cx="7536493" cy="3077254"/>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61F132-DEE5-31D1-8548-F16CC79C0894}"/>
              </a:ext>
            </a:extLst>
          </p:cNvPr>
          <p:cNvSpPr txBox="1"/>
          <p:nvPr/>
        </p:nvSpPr>
        <p:spPr>
          <a:xfrm>
            <a:off x="6351130" y="2713603"/>
            <a:ext cx="1197764" cy="369332"/>
          </a:xfrm>
          <a:prstGeom prst="rect">
            <a:avLst/>
          </a:prstGeom>
          <a:noFill/>
        </p:spPr>
        <p:txBody>
          <a:bodyPr wrap="none" rtlCol="0">
            <a:spAutoFit/>
          </a:bodyPr>
          <a:lstStyle/>
          <a:p>
            <a:r>
              <a:rPr lang="en-US" dirty="0">
                <a:solidFill>
                  <a:srgbClr val="92D050"/>
                </a:solidFill>
                <a:latin typeface="Consolas" panose="020B0609020204030204" pitchFamily="49" charset="0"/>
                <a:cs typeface="Consolas" panose="020B0609020204030204" pitchFamily="49" charset="0"/>
              </a:rPr>
              <a:t>Function</a:t>
            </a:r>
          </a:p>
        </p:txBody>
      </p:sp>
      <p:sp>
        <p:nvSpPr>
          <p:cNvPr id="8" name="Oval 7">
            <a:extLst>
              <a:ext uri="{FF2B5EF4-FFF2-40B4-BE49-F238E27FC236}">
                <a16:creationId xmlns:a16="http://schemas.microsoft.com/office/drawing/2014/main" id="{6C75CE4E-1A5D-D527-E689-EA507E000B9F}"/>
              </a:ext>
            </a:extLst>
          </p:cNvPr>
          <p:cNvSpPr/>
          <p:nvPr/>
        </p:nvSpPr>
        <p:spPr>
          <a:xfrm>
            <a:off x="4765431" y="3125679"/>
            <a:ext cx="5902569" cy="204858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D3A8A57-EF9F-B338-3FDA-2081B37633EF}"/>
              </a:ext>
            </a:extLst>
          </p:cNvPr>
          <p:cNvSpPr txBox="1"/>
          <p:nvPr/>
        </p:nvSpPr>
        <p:spPr>
          <a:xfrm>
            <a:off x="7117833" y="3184906"/>
            <a:ext cx="1324402" cy="369332"/>
          </a:xfrm>
          <a:prstGeom prst="rect">
            <a:avLst/>
          </a:prstGeom>
          <a:noFill/>
        </p:spPr>
        <p:txBody>
          <a:bodyPr wrap="none" rtlCol="0">
            <a:spAutoFit/>
          </a:bodyPr>
          <a:lstStyle/>
          <a:p>
            <a:r>
              <a:rPr lang="en-US" dirty="0">
                <a:solidFill>
                  <a:srgbClr val="FF0000"/>
                </a:solidFill>
                <a:latin typeface="Consolas" panose="020B0609020204030204" pitchFamily="49" charset="0"/>
                <a:cs typeface="Consolas" panose="020B0609020204030204" pitchFamily="49" charset="0"/>
              </a:rPr>
              <a:t>Statement</a:t>
            </a:r>
          </a:p>
        </p:txBody>
      </p:sp>
      <p:sp>
        <p:nvSpPr>
          <p:cNvPr id="10" name="Oval 9">
            <a:extLst>
              <a:ext uri="{FF2B5EF4-FFF2-40B4-BE49-F238E27FC236}">
                <a16:creationId xmlns:a16="http://schemas.microsoft.com/office/drawing/2014/main" id="{2496045A-E1B3-7F8D-A4DA-4EAA0EEB552B}"/>
              </a:ext>
            </a:extLst>
          </p:cNvPr>
          <p:cNvSpPr/>
          <p:nvPr/>
        </p:nvSpPr>
        <p:spPr>
          <a:xfrm>
            <a:off x="5193324" y="3521449"/>
            <a:ext cx="1565031" cy="472639"/>
          </a:xfrm>
          <a:prstGeom prst="ellipse">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432FF"/>
                </a:solidFill>
                <a:latin typeface="Consolas" panose="020B0609020204030204" pitchFamily="49" charset="0"/>
                <a:cs typeface="Consolas" panose="020B0609020204030204" pitchFamily="49" charset="0"/>
              </a:rPr>
              <a:t>Keyword</a:t>
            </a:r>
          </a:p>
        </p:txBody>
      </p:sp>
      <p:sp>
        <p:nvSpPr>
          <p:cNvPr id="12" name="Oval 11">
            <a:extLst>
              <a:ext uri="{FF2B5EF4-FFF2-40B4-BE49-F238E27FC236}">
                <a16:creationId xmlns:a16="http://schemas.microsoft.com/office/drawing/2014/main" id="{CD321058-A29D-88CD-37DC-62489C5CC857}"/>
              </a:ext>
            </a:extLst>
          </p:cNvPr>
          <p:cNvSpPr/>
          <p:nvPr/>
        </p:nvSpPr>
        <p:spPr>
          <a:xfrm>
            <a:off x="6950012" y="3521448"/>
            <a:ext cx="2000557" cy="472639"/>
          </a:xfrm>
          <a:prstGeom prst="ellipse">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432FF"/>
                </a:solidFill>
                <a:latin typeface="Consolas" panose="020B0609020204030204" pitchFamily="49" charset="0"/>
                <a:cs typeface="Consolas" panose="020B0609020204030204" pitchFamily="49" charset="0"/>
              </a:rPr>
              <a:t>Identifier</a:t>
            </a:r>
          </a:p>
        </p:txBody>
      </p:sp>
      <p:sp>
        <p:nvSpPr>
          <p:cNvPr id="13" name="Oval 12">
            <a:extLst>
              <a:ext uri="{FF2B5EF4-FFF2-40B4-BE49-F238E27FC236}">
                <a16:creationId xmlns:a16="http://schemas.microsoft.com/office/drawing/2014/main" id="{AC42B720-4A12-0C57-D756-C12CB45B7F6C}"/>
              </a:ext>
            </a:extLst>
          </p:cNvPr>
          <p:cNvSpPr/>
          <p:nvPr/>
        </p:nvSpPr>
        <p:spPr>
          <a:xfrm>
            <a:off x="8950569" y="3658815"/>
            <a:ext cx="1565031" cy="472639"/>
          </a:xfrm>
          <a:prstGeom prst="ellipse">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432FF"/>
                </a:solidFill>
                <a:latin typeface="Consolas" panose="020B0609020204030204" pitchFamily="49" charset="0"/>
                <a:cs typeface="Consolas" panose="020B0609020204030204" pitchFamily="49" charset="0"/>
              </a:rPr>
              <a:t>Constant</a:t>
            </a:r>
          </a:p>
        </p:txBody>
      </p:sp>
      <p:sp>
        <p:nvSpPr>
          <p:cNvPr id="14" name="Oval 13">
            <a:extLst>
              <a:ext uri="{FF2B5EF4-FFF2-40B4-BE49-F238E27FC236}">
                <a16:creationId xmlns:a16="http://schemas.microsoft.com/office/drawing/2014/main" id="{D3518C3F-826D-4692-E76F-8EA7313CF796}"/>
              </a:ext>
            </a:extLst>
          </p:cNvPr>
          <p:cNvSpPr/>
          <p:nvPr/>
        </p:nvSpPr>
        <p:spPr>
          <a:xfrm>
            <a:off x="5193170" y="4272104"/>
            <a:ext cx="1565031" cy="472639"/>
          </a:xfrm>
          <a:prstGeom prst="ellipse">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432FF"/>
                </a:solidFill>
                <a:latin typeface="Consolas" panose="020B0609020204030204" pitchFamily="49" charset="0"/>
                <a:cs typeface="Consolas" panose="020B0609020204030204" pitchFamily="49" charset="0"/>
              </a:rPr>
              <a:t>String</a:t>
            </a:r>
          </a:p>
        </p:txBody>
      </p:sp>
      <p:sp>
        <p:nvSpPr>
          <p:cNvPr id="15" name="Oval 14">
            <a:extLst>
              <a:ext uri="{FF2B5EF4-FFF2-40B4-BE49-F238E27FC236}">
                <a16:creationId xmlns:a16="http://schemas.microsoft.com/office/drawing/2014/main" id="{72FB81C3-B33B-F331-F4EC-F267C2444947}"/>
              </a:ext>
            </a:extLst>
          </p:cNvPr>
          <p:cNvSpPr/>
          <p:nvPr/>
        </p:nvSpPr>
        <p:spPr>
          <a:xfrm>
            <a:off x="6877204" y="4505140"/>
            <a:ext cx="1715659" cy="472639"/>
          </a:xfrm>
          <a:prstGeom prst="ellipse">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432FF"/>
                </a:solidFill>
                <a:latin typeface="Consolas" panose="020B0609020204030204" pitchFamily="49" charset="0"/>
                <a:cs typeface="Consolas" panose="020B0609020204030204" pitchFamily="49" charset="0"/>
              </a:rPr>
              <a:t>Special</a:t>
            </a:r>
            <a:br>
              <a:rPr lang="en-US" sz="1600" dirty="0">
                <a:solidFill>
                  <a:srgbClr val="0432FF"/>
                </a:solidFill>
                <a:latin typeface="Consolas" panose="020B0609020204030204" pitchFamily="49" charset="0"/>
                <a:cs typeface="Consolas" panose="020B0609020204030204" pitchFamily="49" charset="0"/>
              </a:rPr>
            </a:br>
            <a:r>
              <a:rPr lang="en-US" sz="1600" dirty="0">
                <a:solidFill>
                  <a:srgbClr val="0432FF"/>
                </a:solidFill>
                <a:latin typeface="Consolas" panose="020B0609020204030204" pitchFamily="49" charset="0"/>
                <a:cs typeface="Consolas" panose="020B0609020204030204" pitchFamily="49" charset="0"/>
              </a:rPr>
              <a:t>Character</a:t>
            </a:r>
          </a:p>
        </p:txBody>
      </p:sp>
      <p:sp>
        <p:nvSpPr>
          <p:cNvPr id="16" name="Oval 15">
            <a:extLst>
              <a:ext uri="{FF2B5EF4-FFF2-40B4-BE49-F238E27FC236}">
                <a16:creationId xmlns:a16="http://schemas.microsoft.com/office/drawing/2014/main" id="{8D7F6328-6DBF-575D-1BCD-657396280F1B}"/>
              </a:ext>
            </a:extLst>
          </p:cNvPr>
          <p:cNvSpPr/>
          <p:nvPr/>
        </p:nvSpPr>
        <p:spPr>
          <a:xfrm>
            <a:off x="8592864" y="4298481"/>
            <a:ext cx="1684034" cy="472639"/>
          </a:xfrm>
          <a:prstGeom prst="ellipse">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432FF"/>
                </a:solidFill>
                <a:latin typeface="Consolas" panose="020B0609020204030204" pitchFamily="49" charset="0"/>
                <a:cs typeface="Consolas" panose="020B0609020204030204" pitchFamily="49" charset="0"/>
              </a:rPr>
              <a:t>Operator</a:t>
            </a:r>
          </a:p>
        </p:txBody>
      </p:sp>
      <p:sp>
        <p:nvSpPr>
          <p:cNvPr id="17" name="Oval 16">
            <a:extLst>
              <a:ext uri="{FF2B5EF4-FFF2-40B4-BE49-F238E27FC236}">
                <a16:creationId xmlns:a16="http://schemas.microsoft.com/office/drawing/2014/main" id="{F023FCF7-248C-B457-7FF6-1A495A8AADFB}"/>
              </a:ext>
            </a:extLst>
          </p:cNvPr>
          <p:cNvSpPr/>
          <p:nvPr/>
        </p:nvSpPr>
        <p:spPr>
          <a:xfrm>
            <a:off x="2391661" y="2713603"/>
            <a:ext cx="1733704" cy="545123"/>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92D050"/>
                </a:solidFill>
                <a:latin typeface="Consolas" panose="020B0609020204030204" pitchFamily="49" charset="0"/>
                <a:cs typeface="Consolas" panose="020B0609020204030204" pitchFamily="49" charset="0"/>
              </a:rPr>
              <a:t>Function</a:t>
            </a:r>
          </a:p>
        </p:txBody>
      </p:sp>
      <p:sp>
        <p:nvSpPr>
          <p:cNvPr id="19" name="Oval 18">
            <a:extLst>
              <a:ext uri="{FF2B5EF4-FFF2-40B4-BE49-F238E27FC236}">
                <a16:creationId xmlns:a16="http://schemas.microsoft.com/office/drawing/2014/main" id="{86210816-7B6E-D85E-C71A-B14F2F6F91D1}"/>
              </a:ext>
            </a:extLst>
          </p:cNvPr>
          <p:cNvSpPr/>
          <p:nvPr/>
        </p:nvSpPr>
        <p:spPr>
          <a:xfrm>
            <a:off x="2114396" y="4901699"/>
            <a:ext cx="1733704" cy="545123"/>
          </a:xfrm>
          <a:prstGeom prst="ellips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92D050"/>
                </a:solidFill>
                <a:latin typeface="Consolas" panose="020B0609020204030204" pitchFamily="49" charset="0"/>
                <a:cs typeface="Consolas" panose="020B0609020204030204" pitchFamily="49" charset="0"/>
              </a:rPr>
              <a:t>Function</a:t>
            </a:r>
          </a:p>
        </p:txBody>
      </p:sp>
      <p:sp>
        <p:nvSpPr>
          <p:cNvPr id="20" name="Oval 19">
            <a:extLst>
              <a:ext uri="{FF2B5EF4-FFF2-40B4-BE49-F238E27FC236}">
                <a16:creationId xmlns:a16="http://schemas.microsoft.com/office/drawing/2014/main" id="{51A9D57D-F82F-0EAD-A8C0-4219D32D2A73}"/>
              </a:ext>
            </a:extLst>
          </p:cNvPr>
          <p:cNvSpPr/>
          <p:nvPr/>
        </p:nvSpPr>
        <p:spPr>
          <a:xfrm>
            <a:off x="4226289" y="2920045"/>
            <a:ext cx="1565031" cy="57286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Consolas" panose="020B0609020204030204" pitchFamily="49" charset="0"/>
                <a:cs typeface="Consolas" panose="020B0609020204030204" pitchFamily="49" charset="0"/>
              </a:rPr>
              <a:t>Statement</a:t>
            </a:r>
          </a:p>
        </p:txBody>
      </p:sp>
      <p:sp>
        <p:nvSpPr>
          <p:cNvPr id="21" name="Oval 20">
            <a:extLst>
              <a:ext uri="{FF2B5EF4-FFF2-40B4-BE49-F238E27FC236}">
                <a16:creationId xmlns:a16="http://schemas.microsoft.com/office/drawing/2014/main" id="{99CDF585-AD43-6EA5-28CF-7A0A06285E24}"/>
              </a:ext>
            </a:extLst>
          </p:cNvPr>
          <p:cNvSpPr/>
          <p:nvPr/>
        </p:nvSpPr>
        <p:spPr>
          <a:xfrm>
            <a:off x="3966876" y="4691348"/>
            <a:ext cx="1565031" cy="57286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Consolas" panose="020B0609020204030204" pitchFamily="49" charset="0"/>
                <a:cs typeface="Consolas" panose="020B0609020204030204" pitchFamily="49" charset="0"/>
              </a:rPr>
              <a:t>Statement</a:t>
            </a:r>
          </a:p>
        </p:txBody>
      </p:sp>
      <p:sp>
        <p:nvSpPr>
          <p:cNvPr id="3" name="Oval 2">
            <a:extLst>
              <a:ext uri="{FF2B5EF4-FFF2-40B4-BE49-F238E27FC236}">
                <a16:creationId xmlns:a16="http://schemas.microsoft.com/office/drawing/2014/main" id="{EBACD73B-8202-8C4E-70E5-1DE951EB2898}"/>
              </a:ext>
            </a:extLst>
          </p:cNvPr>
          <p:cNvSpPr/>
          <p:nvPr/>
        </p:nvSpPr>
        <p:spPr>
          <a:xfrm>
            <a:off x="3739862" y="5573963"/>
            <a:ext cx="1565031" cy="572861"/>
          </a:xfrm>
          <a:prstGeom prst="ellipse">
            <a:avLst/>
          </a:prstGeom>
          <a:solidFill>
            <a:schemeClr val="bg1">
              <a:lumMod val="85000"/>
            </a:scheme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Consolas" panose="020B0609020204030204" pitchFamily="49" charset="0"/>
                <a:cs typeface="Consolas" panose="020B0609020204030204" pitchFamily="49" charset="0"/>
              </a:rPr>
              <a:t>Statement</a:t>
            </a:r>
          </a:p>
        </p:txBody>
      </p:sp>
    </p:spTree>
    <p:extLst>
      <p:ext uri="{BB962C8B-B14F-4D97-AF65-F5344CB8AC3E}">
        <p14:creationId xmlns:p14="http://schemas.microsoft.com/office/powerpoint/2010/main" val="98509079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p:cNvGrpSpPr>
            <a:grpSpLocks/>
          </p:cNvGrpSpPr>
          <p:nvPr/>
        </p:nvGrpSpPr>
        <p:grpSpPr bwMode="auto">
          <a:xfrm>
            <a:off x="2655838" y="1984962"/>
            <a:ext cx="6381800" cy="4470400"/>
            <a:chOff x="1072" y="1392"/>
            <a:chExt cx="3152" cy="2208"/>
          </a:xfrm>
        </p:grpSpPr>
        <p:sp>
          <p:nvSpPr>
            <p:cNvPr id="9" name="Rectangle 4"/>
            <p:cNvSpPr>
              <a:spLocks noChangeArrowheads="1"/>
            </p:cNvSpPr>
            <p:nvPr/>
          </p:nvSpPr>
          <p:spPr bwMode="auto">
            <a:xfrm>
              <a:off x="2304" y="1488"/>
              <a:ext cx="1392" cy="336"/>
            </a:xfrm>
            <a:prstGeom prst="rect">
              <a:avLst/>
            </a:prstGeom>
            <a:solidFill>
              <a:srgbClr val="E6E6E6"/>
            </a:solidFill>
            <a:ln w="9525" algn="ctr">
              <a:solidFill>
                <a:srgbClr val="E6E6E6"/>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defTabSz="1166813">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582613" indent="-285750" defTabSz="1166813">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66813" indent="-228600" defTabSz="1166813">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749425"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332038"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7892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2464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7036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41608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en-US" altLang="zh-CN" sz="2300" b="1">
                  <a:latin typeface="Arial" panose="020B0604020202020204" pitchFamily="34" charset="0"/>
                </a:rPr>
                <a:t>Code Area</a:t>
              </a:r>
            </a:p>
          </p:txBody>
        </p:sp>
        <p:sp>
          <p:nvSpPr>
            <p:cNvPr id="10" name="Rectangle 5"/>
            <p:cNvSpPr>
              <a:spLocks noChangeArrowheads="1"/>
            </p:cNvSpPr>
            <p:nvPr/>
          </p:nvSpPr>
          <p:spPr bwMode="auto">
            <a:xfrm>
              <a:off x="2304" y="1824"/>
              <a:ext cx="1392" cy="336"/>
            </a:xfrm>
            <a:prstGeom prst="rect">
              <a:avLst/>
            </a:prstGeom>
            <a:solidFill>
              <a:srgbClr val="E6E6E6"/>
            </a:solidFill>
            <a:ln w="9525"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defTabSz="1166813">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582613" indent="-285750" defTabSz="1166813">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66813" indent="-228600" defTabSz="1166813">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749425"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332038"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7892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2464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7036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41608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en-US" altLang="zh-CN" sz="2300" b="1">
                  <a:latin typeface="Arial" panose="020B0604020202020204" pitchFamily="34" charset="0"/>
                </a:rPr>
                <a:t>Static Area</a:t>
              </a:r>
            </a:p>
          </p:txBody>
        </p:sp>
        <p:sp>
          <p:nvSpPr>
            <p:cNvPr id="11" name="Rectangle 6"/>
            <p:cNvSpPr>
              <a:spLocks noChangeArrowheads="1"/>
            </p:cNvSpPr>
            <p:nvPr/>
          </p:nvSpPr>
          <p:spPr bwMode="auto">
            <a:xfrm>
              <a:off x="2304" y="2160"/>
              <a:ext cx="1392" cy="336"/>
            </a:xfrm>
            <a:prstGeom prst="rect">
              <a:avLst/>
            </a:prstGeom>
            <a:solidFill>
              <a:srgbClr val="E6E6E6"/>
            </a:solidFill>
            <a:ln w="9525"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defTabSz="1166813">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582613" indent="-285750" defTabSz="1166813">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66813" indent="-228600" defTabSz="1166813">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749425"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332038"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7892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2464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7036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41608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en-US" altLang="zh-CN" sz="2300" b="1">
                  <a:latin typeface="Arial" panose="020B0604020202020204" pitchFamily="34" charset="0"/>
                </a:rPr>
                <a:t>Heap</a:t>
              </a:r>
            </a:p>
          </p:txBody>
        </p:sp>
        <p:sp>
          <p:nvSpPr>
            <p:cNvPr id="12" name="Rectangle 7"/>
            <p:cNvSpPr>
              <a:spLocks noChangeArrowheads="1"/>
            </p:cNvSpPr>
            <p:nvPr/>
          </p:nvSpPr>
          <p:spPr bwMode="auto">
            <a:xfrm>
              <a:off x="2304" y="2496"/>
              <a:ext cx="1392" cy="720"/>
            </a:xfrm>
            <a:prstGeom prst="rect">
              <a:avLst/>
            </a:prstGeom>
            <a:noFill/>
            <a:ln w="9525" algn="ctr">
              <a:solidFill>
                <a:schemeClr val="tx1"/>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defTabSz="1166813">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582613" indent="-285750" defTabSz="1166813">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66813" indent="-228600" defTabSz="1166813">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749425"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332038"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7892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2464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7036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41608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en-US" altLang="zh-CN" sz="2300" i="1">
                  <a:solidFill>
                    <a:srgbClr val="FF3300"/>
                  </a:solidFill>
                  <a:latin typeface="Palatino Linotype" panose="02040502050505030304" pitchFamily="18" charset="0"/>
                </a:rPr>
                <a:t>Free Memory</a:t>
              </a:r>
            </a:p>
          </p:txBody>
        </p:sp>
        <p:sp>
          <p:nvSpPr>
            <p:cNvPr id="13" name="Rectangle 8"/>
            <p:cNvSpPr>
              <a:spLocks noChangeArrowheads="1"/>
            </p:cNvSpPr>
            <p:nvPr/>
          </p:nvSpPr>
          <p:spPr bwMode="auto">
            <a:xfrm>
              <a:off x="2304" y="3216"/>
              <a:ext cx="1392" cy="288"/>
            </a:xfrm>
            <a:prstGeom prst="rect">
              <a:avLst/>
            </a:prstGeom>
            <a:solidFill>
              <a:srgbClr val="E6E6E6"/>
            </a:solidFill>
            <a:ln w="9525"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defTabSz="1166813">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582613" indent="-285750" defTabSz="1166813">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66813" indent="-228600" defTabSz="1166813">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749425"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332038"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7892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2464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7036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41608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en-US" altLang="zh-CN" sz="2300" b="1">
                  <a:latin typeface="Arial" panose="020B0604020202020204" pitchFamily="34" charset="0"/>
                </a:rPr>
                <a:t>Stack</a:t>
              </a:r>
            </a:p>
          </p:txBody>
        </p:sp>
        <p:sp>
          <p:nvSpPr>
            <p:cNvPr id="14" name="AutoShape 9"/>
            <p:cNvSpPr>
              <a:spLocks noChangeArrowheads="1"/>
            </p:cNvSpPr>
            <p:nvPr/>
          </p:nvSpPr>
          <p:spPr bwMode="auto">
            <a:xfrm>
              <a:off x="2928" y="2976"/>
              <a:ext cx="159" cy="224"/>
            </a:xfrm>
            <a:prstGeom prst="upArrow">
              <a:avLst>
                <a:gd name="adj1" fmla="val 32287"/>
                <a:gd name="adj2" fmla="val 46960"/>
              </a:avLst>
            </a:prstGeom>
            <a:noFill/>
            <a:ln w="9525" algn="ctr">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15" name="AutoShape 10"/>
            <p:cNvSpPr>
              <a:spLocks noChangeArrowheads="1"/>
            </p:cNvSpPr>
            <p:nvPr/>
          </p:nvSpPr>
          <p:spPr bwMode="auto">
            <a:xfrm flipV="1">
              <a:off x="2928" y="2518"/>
              <a:ext cx="159" cy="224"/>
            </a:xfrm>
            <a:prstGeom prst="upArrow">
              <a:avLst>
                <a:gd name="adj1" fmla="val 32287"/>
                <a:gd name="adj2" fmla="val 46960"/>
              </a:avLst>
            </a:prstGeom>
            <a:noFill/>
            <a:ln w="9525" algn="ctr">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16" name="Text Box 11"/>
            <p:cNvSpPr txBox="1">
              <a:spLocks noChangeArrowheads="1"/>
            </p:cNvSpPr>
            <p:nvPr/>
          </p:nvSpPr>
          <p:spPr bwMode="auto">
            <a:xfrm>
              <a:off x="3696" y="1392"/>
              <a:ext cx="5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defTabSz="1166813">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582613" indent="-285750" defTabSz="1166813">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66813" indent="-228600" defTabSz="1166813">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749425"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332038"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7892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2464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7036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41608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en-US" altLang="zh-CN" sz="1800" b="1">
                  <a:latin typeface="Arial" panose="020B0604020202020204" pitchFamily="34" charset="0"/>
                </a:rPr>
                <a:t>Low</a:t>
              </a:r>
            </a:p>
          </p:txBody>
        </p:sp>
        <p:sp>
          <p:nvSpPr>
            <p:cNvPr id="17" name="Text Box 12"/>
            <p:cNvSpPr txBox="1">
              <a:spLocks noChangeArrowheads="1"/>
            </p:cNvSpPr>
            <p:nvPr/>
          </p:nvSpPr>
          <p:spPr bwMode="auto">
            <a:xfrm>
              <a:off x="3696" y="3408"/>
              <a:ext cx="5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defTabSz="1166813">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582613" indent="-285750" defTabSz="1166813">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66813" indent="-228600" defTabSz="1166813">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749425"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332038"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7892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2464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7036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41608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en-US" altLang="zh-CN" sz="1800" b="1">
                  <a:latin typeface="Arial" panose="020B0604020202020204" pitchFamily="34" charset="0"/>
                </a:rPr>
                <a:t>High</a:t>
              </a:r>
            </a:p>
          </p:txBody>
        </p:sp>
        <p:sp>
          <p:nvSpPr>
            <p:cNvPr id="18" name="Text Box 13"/>
            <p:cNvSpPr txBox="1">
              <a:spLocks noChangeArrowheads="1"/>
            </p:cNvSpPr>
            <p:nvPr/>
          </p:nvSpPr>
          <p:spPr bwMode="auto">
            <a:xfrm>
              <a:off x="1152" y="3216"/>
              <a:ext cx="115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defTabSz="1166813">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582613" indent="-285750" defTabSz="1166813">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66813" indent="-228600" defTabSz="1166813">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749425"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332038"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7892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2464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7036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41608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r">
                <a:spcBef>
                  <a:spcPct val="50000"/>
                </a:spcBef>
                <a:buClrTx/>
                <a:buFontTx/>
                <a:buNone/>
              </a:pPr>
              <a:r>
                <a:rPr kumimoji="0" lang="en-US" altLang="zh-CN" sz="1500">
                  <a:solidFill>
                    <a:srgbClr val="0033CC"/>
                  </a:solidFill>
                  <a:latin typeface="Verdana" panose="020B0604030504040204" pitchFamily="34" charset="0"/>
                </a:rPr>
                <a:t>Activation Record</a:t>
              </a:r>
            </a:p>
          </p:txBody>
        </p:sp>
        <p:sp>
          <p:nvSpPr>
            <p:cNvPr id="19" name="Text Box 14"/>
            <p:cNvSpPr txBox="1">
              <a:spLocks noChangeArrowheads="1"/>
            </p:cNvSpPr>
            <p:nvPr/>
          </p:nvSpPr>
          <p:spPr bwMode="auto">
            <a:xfrm>
              <a:off x="1072" y="2160"/>
              <a:ext cx="1232"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6623" tIns="58311" rIns="116623" bIns="58311">
              <a:spAutoFit/>
            </a:bodyPr>
            <a:lstStyle>
              <a:lvl1pPr defTabSz="1166813">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582613" indent="-285750" defTabSz="1166813">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66813" indent="-228600" defTabSz="1166813">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749425"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332038"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7892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2464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7036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41608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r">
                <a:spcBef>
                  <a:spcPct val="50000"/>
                </a:spcBef>
                <a:buClrTx/>
                <a:buFontTx/>
                <a:buNone/>
              </a:pPr>
              <a:r>
                <a:rPr kumimoji="0" lang="zh-CN" altLang="en-US" sz="1500" b="1" dirty="0">
                  <a:solidFill>
                    <a:srgbClr val="0033CC"/>
                  </a:solidFill>
                  <a:latin typeface="Verdana" panose="020B0604030504040204" pitchFamily="34" charset="0"/>
                </a:rPr>
                <a:t>（</a:t>
              </a:r>
              <a:r>
                <a:rPr kumimoji="0" lang="en-US" altLang="zh-CN" sz="1500" b="1" dirty="0">
                  <a:solidFill>
                    <a:srgbClr val="0033CC"/>
                  </a:solidFill>
                  <a:latin typeface="Verdana" panose="020B0604030504040204" pitchFamily="34" charset="0"/>
                </a:rPr>
                <a:t>C</a:t>
              </a:r>
              <a:r>
                <a:rPr kumimoji="0" lang="zh-CN" altLang="en-US" sz="1500" b="1" dirty="0">
                  <a:solidFill>
                    <a:srgbClr val="0033CC"/>
                  </a:solidFill>
                  <a:latin typeface="Verdana" panose="020B0604030504040204" pitchFamily="34" charset="0"/>
                </a:rPr>
                <a:t> </a:t>
              </a:r>
              <a:r>
                <a:rPr kumimoji="0" lang="en-US" altLang="zh-CN" sz="1500" b="1" dirty="0">
                  <a:solidFill>
                    <a:srgbClr val="0033CC"/>
                  </a:solidFill>
                  <a:latin typeface="Verdana" panose="020B0604030504040204" pitchFamily="34" charset="0"/>
                </a:rPr>
                <a:t>++</a:t>
              </a:r>
              <a:r>
                <a:rPr kumimoji="0" lang="zh-CN" altLang="en-US" sz="1500" b="1" dirty="0">
                  <a:solidFill>
                    <a:srgbClr val="0033CC"/>
                  </a:solidFill>
                  <a:latin typeface="Verdana" panose="020B0604030504040204" pitchFamily="34" charset="0"/>
                </a:rPr>
                <a:t>）</a:t>
              </a:r>
              <a:r>
                <a:rPr kumimoji="0" lang="en-US" altLang="zh-CN" sz="1500" b="1" dirty="0">
                  <a:solidFill>
                    <a:srgbClr val="0033CC"/>
                  </a:solidFill>
                  <a:latin typeface="Verdana" panose="020B0604030504040204" pitchFamily="34" charset="0"/>
                </a:rPr>
                <a:t>new </a:t>
              </a:r>
              <a:r>
                <a:rPr kumimoji="0" lang="en-US" altLang="zh-CN" sz="1500" dirty="0">
                  <a:solidFill>
                    <a:srgbClr val="0033CC"/>
                  </a:solidFill>
                  <a:latin typeface="Verdana" panose="020B0604030504040204" pitchFamily="34" charset="0"/>
                </a:rPr>
                <a:t>/ </a:t>
              </a:r>
              <a:r>
                <a:rPr kumimoji="0" lang="en-US" altLang="zh-CN" sz="1500" b="1" dirty="0">
                  <a:solidFill>
                    <a:srgbClr val="0033CC"/>
                  </a:solidFill>
                  <a:latin typeface="Verdana" panose="020B0604030504040204" pitchFamily="34" charset="0"/>
                </a:rPr>
                <a:t>delete</a:t>
              </a:r>
            </a:p>
            <a:p>
              <a:pPr algn="r">
                <a:spcBef>
                  <a:spcPct val="50000"/>
                </a:spcBef>
                <a:buClrTx/>
                <a:buFontTx/>
                <a:buNone/>
              </a:pPr>
              <a:r>
                <a:rPr kumimoji="0" lang="en-US" altLang="zh-CN" sz="1500" dirty="0">
                  <a:solidFill>
                    <a:srgbClr val="0033CC"/>
                  </a:solidFill>
                  <a:latin typeface="Verdana" panose="020B0604030504040204" pitchFamily="34" charset="0"/>
                </a:rPr>
                <a:t>malloc / free</a:t>
              </a:r>
            </a:p>
          </p:txBody>
        </p:sp>
        <p:sp>
          <p:nvSpPr>
            <p:cNvPr id="20" name="Text Box 15"/>
            <p:cNvSpPr txBox="1">
              <a:spLocks noChangeArrowheads="1"/>
            </p:cNvSpPr>
            <p:nvPr/>
          </p:nvSpPr>
          <p:spPr bwMode="auto">
            <a:xfrm>
              <a:off x="1152" y="1872"/>
              <a:ext cx="115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defTabSz="1166813">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582613" indent="-285750" defTabSz="1166813">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66813" indent="-228600" defTabSz="1166813">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749425"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332038" indent="-228600" defTabSz="1166813">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7892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2464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7036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4160838" indent="-228600" defTabSz="1166813"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r">
                <a:spcBef>
                  <a:spcPct val="50000"/>
                </a:spcBef>
                <a:buClrTx/>
                <a:buFontTx/>
                <a:buNone/>
              </a:pPr>
              <a:r>
                <a:rPr kumimoji="0" lang="en-US" altLang="zh-CN" sz="1500">
                  <a:solidFill>
                    <a:srgbClr val="0033CC"/>
                  </a:solidFill>
                  <a:latin typeface="Verdana" panose="020B0604030504040204" pitchFamily="34" charset="0"/>
                </a:rPr>
                <a:t>global and </a:t>
              </a:r>
              <a:r>
                <a:rPr kumimoji="0" lang="en-US" altLang="zh-CN" sz="1500" b="1">
                  <a:solidFill>
                    <a:srgbClr val="0033CC"/>
                  </a:solidFill>
                  <a:latin typeface="Verdana" panose="020B0604030504040204" pitchFamily="34" charset="0"/>
                </a:rPr>
                <a:t>static</a:t>
              </a:r>
            </a:p>
          </p:txBody>
        </p:sp>
        <p:sp>
          <p:nvSpPr>
            <p:cNvPr id="21" name="Rectangle 16"/>
            <p:cNvSpPr>
              <a:spLocks noChangeArrowheads="1"/>
            </p:cNvSpPr>
            <p:nvPr/>
          </p:nvSpPr>
          <p:spPr bwMode="auto">
            <a:xfrm>
              <a:off x="2304" y="1488"/>
              <a:ext cx="1392" cy="2016"/>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grpSp>
      <p:sp>
        <p:nvSpPr>
          <p:cNvPr id="2" name="TextBox 1">
            <a:extLst>
              <a:ext uri="{FF2B5EF4-FFF2-40B4-BE49-F238E27FC236}">
                <a16:creationId xmlns:a16="http://schemas.microsoft.com/office/drawing/2014/main" id="{F31E1A09-417D-D973-8243-C6157D545C98}"/>
              </a:ext>
            </a:extLst>
          </p:cNvPr>
          <p:cNvSpPr txBox="1"/>
          <p:nvPr/>
        </p:nvSpPr>
        <p:spPr>
          <a:xfrm>
            <a:off x="8732520" y="3887109"/>
            <a:ext cx="1920240" cy="523220"/>
          </a:xfrm>
          <a:prstGeom prst="rect">
            <a:avLst/>
          </a:prstGeom>
          <a:noFill/>
        </p:spPr>
        <p:txBody>
          <a:bodyPr wrap="square" rtlCol="0">
            <a:spAutoFit/>
          </a:bodyPr>
          <a:lstStyle/>
          <a:p>
            <a:r>
              <a:rPr lang="en-CN" sz="2800" b="1" dirty="0"/>
              <a:t>Memory</a:t>
            </a:r>
            <a:endParaRPr lang="en-CN" b="1" dirty="0"/>
          </a:p>
        </p:txBody>
      </p:sp>
      <p:sp>
        <p:nvSpPr>
          <p:cNvPr id="3" name="学论网-矩形 1">
            <a:extLst>
              <a:ext uri="{FF2B5EF4-FFF2-40B4-BE49-F238E27FC236}">
                <a16:creationId xmlns:a16="http://schemas.microsoft.com/office/drawing/2014/main" id="{C6419864-BE99-89DA-FDDE-FDA8D3CE0EB4}"/>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程序执行过程</a:t>
            </a:r>
          </a:p>
        </p:txBody>
      </p:sp>
    </p:spTree>
    <p:extLst>
      <p:ext uri="{BB962C8B-B14F-4D97-AF65-F5344CB8AC3E}">
        <p14:creationId xmlns:p14="http://schemas.microsoft.com/office/powerpoint/2010/main" val="532897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学论网-矩形 1">
            <a:extLst>
              <a:ext uri="{FF2B5EF4-FFF2-40B4-BE49-F238E27FC236}">
                <a16:creationId xmlns:a16="http://schemas.microsoft.com/office/drawing/2014/main" id="{C6419864-BE99-89DA-FDDE-FDA8D3CE0EB4}"/>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程序执行过程</a:t>
            </a:r>
          </a:p>
        </p:txBody>
      </p:sp>
      <p:sp>
        <p:nvSpPr>
          <p:cNvPr id="4" name="Rectangle 70">
            <a:extLst>
              <a:ext uri="{FF2B5EF4-FFF2-40B4-BE49-F238E27FC236}">
                <a16:creationId xmlns:a16="http://schemas.microsoft.com/office/drawing/2014/main" id="{2017DBEE-6E53-D955-048E-E02AD33FE884}"/>
              </a:ext>
            </a:extLst>
          </p:cNvPr>
          <p:cNvSpPr>
            <a:spLocks noChangeArrowheads="1"/>
          </p:cNvSpPr>
          <p:nvPr/>
        </p:nvSpPr>
        <p:spPr bwMode="auto">
          <a:xfrm>
            <a:off x="4557713" y="1448117"/>
            <a:ext cx="2789237" cy="487362"/>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atin typeface="Helvetica" charset="0"/>
              </a:rPr>
              <a:t>Kernel memory</a:t>
            </a:r>
          </a:p>
        </p:txBody>
      </p:sp>
      <p:sp>
        <p:nvSpPr>
          <p:cNvPr id="5" name="Rectangle 71">
            <a:extLst>
              <a:ext uri="{FF2B5EF4-FFF2-40B4-BE49-F238E27FC236}">
                <a16:creationId xmlns:a16="http://schemas.microsoft.com/office/drawing/2014/main" id="{F1A6C811-542C-6FD9-28AC-67C9D6D90919}"/>
              </a:ext>
            </a:extLst>
          </p:cNvPr>
          <p:cNvSpPr>
            <a:spLocks noChangeArrowheads="1"/>
          </p:cNvSpPr>
          <p:nvPr/>
        </p:nvSpPr>
        <p:spPr bwMode="auto">
          <a:xfrm>
            <a:off x="4557713" y="3149917"/>
            <a:ext cx="2789237" cy="669925"/>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dirty="0">
                <a:latin typeface="Helvetica" charset="0"/>
              </a:rPr>
              <a:t>Memory-mapped region for</a:t>
            </a:r>
          </a:p>
          <a:p>
            <a:pPr algn="ctr"/>
            <a:r>
              <a:rPr lang="en-US" dirty="0">
                <a:latin typeface="Helvetica" charset="0"/>
              </a:rPr>
              <a:t>shared libraries</a:t>
            </a:r>
          </a:p>
        </p:txBody>
      </p:sp>
      <p:sp>
        <p:nvSpPr>
          <p:cNvPr id="6" name="Rectangle 72">
            <a:extLst>
              <a:ext uri="{FF2B5EF4-FFF2-40B4-BE49-F238E27FC236}">
                <a16:creationId xmlns:a16="http://schemas.microsoft.com/office/drawing/2014/main" id="{A59015EF-8C56-D91B-B6FC-C0033A866DF9}"/>
              </a:ext>
            </a:extLst>
          </p:cNvPr>
          <p:cNvSpPr>
            <a:spLocks noChangeArrowheads="1"/>
          </p:cNvSpPr>
          <p:nvPr/>
        </p:nvSpPr>
        <p:spPr bwMode="auto">
          <a:xfrm>
            <a:off x="4557713" y="3815079"/>
            <a:ext cx="2789237" cy="723900"/>
          </a:xfrm>
          <a:prstGeom prst="rect">
            <a:avLst/>
          </a:prstGeom>
          <a:solidFill>
            <a:srgbClr val="C0C0C0"/>
          </a:solidFill>
          <a:ln w="31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a:latin typeface="Helvetica" charset="0"/>
            </a:endParaRPr>
          </a:p>
        </p:txBody>
      </p:sp>
      <p:sp>
        <p:nvSpPr>
          <p:cNvPr id="7" name="Rectangle 73">
            <a:extLst>
              <a:ext uri="{FF2B5EF4-FFF2-40B4-BE49-F238E27FC236}">
                <a16:creationId xmlns:a16="http://schemas.microsoft.com/office/drawing/2014/main" id="{D85EC527-46F4-19CB-C2CB-176C6ECF0B91}"/>
              </a:ext>
            </a:extLst>
          </p:cNvPr>
          <p:cNvSpPr>
            <a:spLocks noChangeArrowheads="1"/>
          </p:cNvSpPr>
          <p:nvPr/>
        </p:nvSpPr>
        <p:spPr bwMode="auto">
          <a:xfrm>
            <a:off x="4557713" y="4542154"/>
            <a:ext cx="2789237" cy="669925"/>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atin typeface="Helvetica" charset="0"/>
              </a:rPr>
              <a:t>Run-time heap</a:t>
            </a:r>
          </a:p>
          <a:p>
            <a:pPr algn="ctr"/>
            <a:r>
              <a:rPr lang="en-US">
                <a:latin typeface="Helvetica" charset="0"/>
              </a:rPr>
              <a:t>(created by </a:t>
            </a:r>
            <a:r>
              <a:rPr lang="en-US">
                <a:latin typeface="Courier New" charset="0"/>
              </a:rPr>
              <a:t>malloc</a:t>
            </a:r>
            <a:r>
              <a:rPr lang="en-US">
                <a:latin typeface="Helvetica" charset="0"/>
              </a:rPr>
              <a:t>)</a:t>
            </a:r>
          </a:p>
        </p:txBody>
      </p:sp>
      <p:sp>
        <p:nvSpPr>
          <p:cNvPr id="23" name="Rectangle 74">
            <a:extLst>
              <a:ext uri="{FF2B5EF4-FFF2-40B4-BE49-F238E27FC236}">
                <a16:creationId xmlns:a16="http://schemas.microsoft.com/office/drawing/2014/main" id="{0BA70A34-EA58-5965-F140-2F26408F9E8A}"/>
              </a:ext>
            </a:extLst>
          </p:cNvPr>
          <p:cNvSpPr>
            <a:spLocks noChangeArrowheads="1"/>
          </p:cNvSpPr>
          <p:nvPr/>
        </p:nvSpPr>
        <p:spPr bwMode="auto">
          <a:xfrm>
            <a:off x="4557713" y="2240279"/>
            <a:ext cx="2789237" cy="906463"/>
          </a:xfrm>
          <a:prstGeom prst="rect">
            <a:avLst/>
          </a:prstGeom>
          <a:solidFill>
            <a:srgbClr val="C0C0C0"/>
          </a:solidFill>
          <a:ln w="31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a:latin typeface="Helvetica" charset="0"/>
            </a:endParaRPr>
          </a:p>
        </p:txBody>
      </p:sp>
      <p:sp>
        <p:nvSpPr>
          <p:cNvPr id="24" name="Line 78">
            <a:extLst>
              <a:ext uri="{FF2B5EF4-FFF2-40B4-BE49-F238E27FC236}">
                <a16:creationId xmlns:a16="http://schemas.microsoft.com/office/drawing/2014/main" id="{161081FC-1140-6508-8B6C-4D82D1847F5A}"/>
              </a:ext>
            </a:extLst>
          </p:cNvPr>
          <p:cNvSpPr>
            <a:spLocks noChangeShapeType="1"/>
          </p:cNvSpPr>
          <p:nvPr/>
        </p:nvSpPr>
        <p:spPr bwMode="auto">
          <a:xfrm flipH="1" flipV="1">
            <a:off x="5994400" y="4145279"/>
            <a:ext cx="0" cy="38100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Rectangle 79">
            <a:extLst>
              <a:ext uri="{FF2B5EF4-FFF2-40B4-BE49-F238E27FC236}">
                <a16:creationId xmlns:a16="http://schemas.microsoft.com/office/drawing/2014/main" id="{C4299EC4-019C-8F86-03A1-4C75CB91E8B4}"/>
              </a:ext>
            </a:extLst>
          </p:cNvPr>
          <p:cNvSpPr>
            <a:spLocks noChangeArrowheads="1"/>
          </p:cNvSpPr>
          <p:nvPr/>
        </p:nvSpPr>
        <p:spPr bwMode="auto">
          <a:xfrm>
            <a:off x="4557713" y="1905317"/>
            <a:ext cx="2789237" cy="563562"/>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atin typeface="Helvetica" charset="0"/>
              </a:rPr>
              <a:t>User stack</a:t>
            </a:r>
          </a:p>
          <a:p>
            <a:pPr algn="ctr"/>
            <a:r>
              <a:rPr lang="en-US">
                <a:latin typeface="Helvetica" charset="0"/>
              </a:rPr>
              <a:t>(created at runtime)</a:t>
            </a:r>
          </a:p>
        </p:txBody>
      </p:sp>
      <p:sp>
        <p:nvSpPr>
          <p:cNvPr id="26" name="Line 81">
            <a:extLst>
              <a:ext uri="{FF2B5EF4-FFF2-40B4-BE49-F238E27FC236}">
                <a16:creationId xmlns:a16="http://schemas.microsoft.com/office/drawing/2014/main" id="{19C7C34B-BDA1-EC94-020E-B210A9D1D2D4}"/>
              </a:ext>
            </a:extLst>
          </p:cNvPr>
          <p:cNvSpPr>
            <a:spLocks noChangeShapeType="1"/>
          </p:cNvSpPr>
          <p:nvPr/>
        </p:nvSpPr>
        <p:spPr bwMode="auto">
          <a:xfrm flipH="1">
            <a:off x="5994400" y="2468879"/>
            <a:ext cx="0" cy="22860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Rectangle 82">
            <a:extLst>
              <a:ext uri="{FF2B5EF4-FFF2-40B4-BE49-F238E27FC236}">
                <a16:creationId xmlns:a16="http://schemas.microsoft.com/office/drawing/2014/main" id="{CA053571-A08F-50B0-B1FC-94BC10A79EE3}"/>
              </a:ext>
            </a:extLst>
          </p:cNvPr>
          <p:cNvSpPr>
            <a:spLocks noChangeArrowheads="1"/>
          </p:cNvSpPr>
          <p:nvPr/>
        </p:nvSpPr>
        <p:spPr bwMode="auto">
          <a:xfrm>
            <a:off x="4559300" y="6507479"/>
            <a:ext cx="2789238" cy="396875"/>
          </a:xfrm>
          <a:prstGeom prst="rect">
            <a:avLst/>
          </a:prstGeom>
          <a:solidFill>
            <a:srgbClr val="C0C0C0"/>
          </a:solidFill>
          <a:ln w="31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a:latin typeface="Helvetica" charset="0"/>
            </a:endParaRPr>
          </a:p>
        </p:txBody>
      </p:sp>
      <p:sp>
        <p:nvSpPr>
          <p:cNvPr id="28" name="Text Box 83">
            <a:extLst>
              <a:ext uri="{FF2B5EF4-FFF2-40B4-BE49-F238E27FC236}">
                <a16:creationId xmlns:a16="http://schemas.microsoft.com/office/drawing/2014/main" id="{B368091A-5681-05EE-EB13-5150BEB999BD}"/>
              </a:ext>
            </a:extLst>
          </p:cNvPr>
          <p:cNvSpPr txBox="1">
            <a:spLocks noChangeArrowheads="1"/>
          </p:cNvSpPr>
          <p:nvPr/>
        </p:nvSpPr>
        <p:spPr bwMode="auto">
          <a:xfrm>
            <a:off x="4322763" y="6729729"/>
            <a:ext cx="268287" cy="2746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200">
                <a:latin typeface="Helvetica" charset="0"/>
              </a:rPr>
              <a:t>0</a:t>
            </a:r>
          </a:p>
        </p:txBody>
      </p:sp>
      <p:sp>
        <p:nvSpPr>
          <p:cNvPr id="29" name="Text Box 84">
            <a:extLst>
              <a:ext uri="{FF2B5EF4-FFF2-40B4-BE49-F238E27FC236}">
                <a16:creationId xmlns:a16="http://schemas.microsoft.com/office/drawing/2014/main" id="{F7021EB4-3286-59F8-DA28-07A6CAAD8557}"/>
              </a:ext>
            </a:extLst>
          </p:cNvPr>
          <p:cNvSpPr txBox="1">
            <a:spLocks noChangeArrowheads="1"/>
          </p:cNvSpPr>
          <p:nvPr/>
        </p:nvSpPr>
        <p:spPr bwMode="auto">
          <a:xfrm>
            <a:off x="7651750" y="2295842"/>
            <a:ext cx="2019300" cy="3365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atin typeface="Courier New" charset="0"/>
              </a:rPr>
              <a:t>%esp</a:t>
            </a:r>
            <a:r>
              <a:rPr lang="en-US">
                <a:latin typeface="Helvetica" charset="0"/>
              </a:rPr>
              <a:t> (stack pointer)</a:t>
            </a:r>
          </a:p>
        </p:txBody>
      </p:sp>
      <p:sp>
        <p:nvSpPr>
          <p:cNvPr id="30" name="Line 85">
            <a:extLst>
              <a:ext uri="{FF2B5EF4-FFF2-40B4-BE49-F238E27FC236}">
                <a16:creationId xmlns:a16="http://schemas.microsoft.com/office/drawing/2014/main" id="{67535742-AC13-F40F-8714-88B40ED98076}"/>
              </a:ext>
            </a:extLst>
          </p:cNvPr>
          <p:cNvSpPr>
            <a:spLocks noChangeShapeType="1"/>
          </p:cNvSpPr>
          <p:nvPr/>
        </p:nvSpPr>
        <p:spPr bwMode="auto">
          <a:xfrm flipH="1">
            <a:off x="7346950" y="2465704"/>
            <a:ext cx="381000" cy="1588"/>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87">
            <a:extLst>
              <a:ext uri="{FF2B5EF4-FFF2-40B4-BE49-F238E27FC236}">
                <a16:creationId xmlns:a16="http://schemas.microsoft.com/office/drawing/2014/main" id="{43E1BB6D-7E9F-D2A0-2105-9A7823E35039}"/>
              </a:ext>
            </a:extLst>
          </p:cNvPr>
          <p:cNvSpPr>
            <a:spLocks noChangeShapeType="1"/>
          </p:cNvSpPr>
          <p:nvPr/>
        </p:nvSpPr>
        <p:spPr bwMode="auto">
          <a:xfrm flipH="1" flipV="1">
            <a:off x="7442200" y="1402079"/>
            <a:ext cx="0" cy="457200"/>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Text Box 88">
            <a:extLst>
              <a:ext uri="{FF2B5EF4-FFF2-40B4-BE49-F238E27FC236}">
                <a16:creationId xmlns:a16="http://schemas.microsoft.com/office/drawing/2014/main" id="{FC8431D5-EC5B-261B-215A-86473390D004}"/>
              </a:ext>
            </a:extLst>
          </p:cNvPr>
          <p:cNvSpPr txBox="1">
            <a:spLocks noChangeArrowheads="1"/>
          </p:cNvSpPr>
          <p:nvPr/>
        </p:nvSpPr>
        <p:spPr bwMode="auto">
          <a:xfrm>
            <a:off x="7804150" y="4359592"/>
            <a:ext cx="550863" cy="3365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atin typeface="Courier New" charset="0"/>
              </a:rPr>
              <a:t>brk</a:t>
            </a:r>
          </a:p>
        </p:txBody>
      </p:sp>
      <p:sp>
        <p:nvSpPr>
          <p:cNvPr id="37" name="Line 89">
            <a:extLst>
              <a:ext uri="{FF2B5EF4-FFF2-40B4-BE49-F238E27FC236}">
                <a16:creationId xmlns:a16="http://schemas.microsoft.com/office/drawing/2014/main" id="{557137CC-4EEC-8375-D477-B1A5EB4E9AB8}"/>
              </a:ext>
            </a:extLst>
          </p:cNvPr>
          <p:cNvSpPr>
            <a:spLocks noChangeShapeType="1"/>
          </p:cNvSpPr>
          <p:nvPr/>
        </p:nvSpPr>
        <p:spPr bwMode="auto">
          <a:xfrm flipH="1">
            <a:off x="7423150" y="4526279"/>
            <a:ext cx="381000" cy="1588"/>
          </a:xfrm>
          <a:prstGeom prst="line">
            <a:avLst/>
          </a:prstGeom>
          <a:noFill/>
          <a:ln w="31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 name="Text Box 109">
            <a:extLst>
              <a:ext uri="{FF2B5EF4-FFF2-40B4-BE49-F238E27FC236}">
                <a16:creationId xmlns:a16="http://schemas.microsoft.com/office/drawing/2014/main" id="{FDC4EB2F-C8F4-7B0B-FEBF-DD571EF2A1F0}"/>
              </a:ext>
            </a:extLst>
          </p:cNvPr>
          <p:cNvSpPr txBox="1">
            <a:spLocks noChangeArrowheads="1"/>
          </p:cNvSpPr>
          <p:nvPr/>
        </p:nvSpPr>
        <p:spPr bwMode="auto">
          <a:xfrm>
            <a:off x="3533140" y="6342379"/>
            <a:ext cx="1046581" cy="30777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dirty="0">
                <a:latin typeface="Courier New" charset="0"/>
              </a:rPr>
              <a:t>0x400000</a:t>
            </a:r>
          </a:p>
        </p:txBody>
      </p:sp>
      <p:sp>
        <p:nvSpPr>
          <p:cNvPr id="39" name="Rectangle 116">
            <a:extLst>
              <a:ext uri="{FF2B5EF4-FFF2-40B4-BE49-F238E27FC236}">
                <a16:creationId xmlns:a16="http://schemas.microsoft.com/office/drawing/2014/main" id="{481FCC01-2EA5-A06D-CCEF-EEE4C6A1BFD6}"/>
              </a:ext>
            </a:extLst>
          </p:cNvPr>
          <p:cNvSpPr>
            <a:spLocks noChangeArrowheads="1"/>
          </p:cNvSpPr>
          <p:nvPr/>
        </p:nvSpPr>
        <p:spPr bwMode="auto">
          <a:xfrm>
            <a:off x="4559300" y="5212079"/>
            <a:ext cx="2789238" cy="669925"/>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dirty="0">
                <a:latin typeface="Helvetica" charset="0"/>
              </a:rPr>
              <a:t>Read/write data segment</a:t>
            </a:r>
          </a:p>
          <a:p>
            <a:pPr algn="ctr"/>
            <a:r>
              <a:rPr lang="en-US" dirty="0">
                <a:latin typeface="Helvetica" charset="0"/>
              </a:rPr>
              <a:t>(.</a:t>
            </a:r>
            <a:r>
              <a:rPr lang="en-US" dirty="0">
                <a:latin typeface="Courier New" charset="0"/>
              </a:rPr>
              <a:t>data</a:t>
            </a:r>
            <a:r>
              <a:rPr lang="en-US" dirty="0">
                <a:latin typeface="Helvetica" charset="0"/>
              </a:rPr>
              <a:t>, .</a:t>
            </a:r>
            <a:r>
              <a:rPr lang="en-US" dirty="0" err="1">
                <a:latin typeface="Courier New" charset="0"/>
              </a:rPr>
              <a:t>bss</a:t>
            </a:r>
            <a:r>
              <a:rPr lang="en-US" dirty="0">
                <a:latin typeface="Helvetica" charset="0"/>
              </a:rPr>
              <a:t>)</a:t>
            </a:r>
          </a:p>
        </p:txBody>
      </p:sp>
      <p:sp>
        <p:nvSpPr>
          <p:cNvPr id="40" name="Rectangle 117">
            <a:extLst>
              <a:ext uri="{FF2B5EF4-FFF2-40B4-BE49-F238E27FC236}">
                <a16:creationId xmlns:a16="http://schemas.microsoft.com/office/drawing/2014/main" id="{FF0D8CBB-F907-8D6C-0900-A9F9D64657AD}"/>
              </a:ext>
            </a:extLst>
          </p:cNvPr>
          <p:cNvSpPr>
            <a:spLocks noChangeArrowheads="1"/>
          </p:cNvSpPr>
          <p:nvPr/>
        </p:nvSpPr>
        <p:spPr bwMode="auto">
          <a:xfrm>
            <a:off x="4559300" y="5837554"/>
            <a:ext cx="2789238" cy="669925"/>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dirty="0">
                <a:latin typeface="Helvetica" charset="0"/>
              </a:rPr>
              <a:t>Read-only code segment</a:t>
            </a:r>
          </a:p>
          <a:p>
            <a:pPr algn="ctr"/>
            <a:r>
              <a:rPr lang="en-US" dirty="0">
                <a:latin typeface="Helvetica" charset="0"/>
              </a:rPr>
              <a:t>(</a:t>
            </a:r>
            <a:r>
              <a:rPr lang="en-US" dirty="0">
                <a:latin typeface="Courier New" charset="0"/>
              </a:rPr>
              <a:t>.</a:t>
            </a:r>
            <a:r>
              <a:rPr lang="en-US" dirty="0" err="1">
                <a:latin typeface="Courier New" charset="0"/>
              </a:rPr>
              <a:t>init</a:t>
            </a:r>
            <a:r>
              <a:rPr lang="en-US" dirty="0">
                <a:latin typeface="Helvetica" charset="0"/>
              </a:rPr>
              <a:t>, .</a:t>
            </a:r>
            <a:r>
              <a:rPr lang="en-US" dirty="0">
                <a:latin typeface="Courier New" charset="0"/>
              </a:rPr>
              <a:t>text</a:t>
            </a:r>
            <a:r>
              <a:rPr lang="en-US" dirty="0">
                <a:latin typeface="Helvetica" charset="0"/>
              </a:rPr>
              <a:t>, </a:t>
            </a:r>
            <a:r>
              <a:rPr lang="en-US" dirty="0">
                <a:latin typeface="Courier New" charset="0"/>
              </a:rPr>
              <a:t>.</a:t>
            </a:r>
            <a:r>
              <a:rPr lang="en-US" dirty="0" err="1">
                <a:latin typeface="Courier New" charset="0"/>
              </a:rPr>
              <a:t>rodata</a:t>
            </a:r>
            <a:r>
              <a:rPr lang="en-US" dirty="0">
                <a:latin typeface="Helvetica" charset="0"/>
              </a:rPr>
              <a:t>)</a:t>
            </a:r>
          </a:p>
        </p:txBody>
      </p:sp>
      <p:sp>
        <p:nvSpPr>
          <p:cNvPr id="41" name="AutoShape 118">
            <a:extLst>
              <a:ext uri="{FF2B5EF4-FFF2-40B4-BE49-F238E27FC236}">
                <a16:creationId xmlns:a16="http://schemas.microsoft.com/office/drawing/2014/main" id="{81058747-36C0-4D43-A77E-9C91BA555A8E}"/>
              </a:ext>
            </a:extLst>
          </p:cNvPr>
          <p:cNvSpPr>
            <a:spLocks/>
          </p:cNvSpPr>
          <p:nvPr/>
        </p:nvSpPr>
        <p:spPr bwMode="auto">
          <a:xfrm>
            <a:off x="7454900" y="5212079"/>
            <a:ext cx="76200" cy="1295400"/>
          </a:xfrm>
          <a:prstGeom prst="rightBrace">
            <a:avLst>
              <a:gd name="adj1" fmla="val 141667"/>
              <a:gd name="adj2" fmla="val 50000"/>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2" name="Text Box 119">
            <a:extLst>
              <a:ext uri="{FF2B5EF4-FFF2-40B4-BE49-F238E27FC236}">
                <a16:creationId xmlns:a16="http://schemas.microsoft.com/office/drawing/2014/main" id="{168C887F-83E0-16AE-5846-35998CEA43F9}"/>
              </a:ext>
            </a:extLst>
          </p:cNvPr>
          <p:cNvSpPr txBox="1">
            <a:spLocks noChangeArrowheads="1"/>
          </p:cNvSpPr>
          <p:nvPr/>
        </p:nvSpPr>
        <p:spPr bwMode="auto">
          <a:xfrm>
            <a:off x="7607300" y="5593079"/>
            <a:ext cx="1722438" cy="5810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atin typeface="Helvetica" charset="0"/>
              </a:rPr>
              <a:t>Loaded from the </a:t>
            </a:r>
          </a:p>
          <a:p>
            <a:r>
              <a:rPr lang="en-US">
                <a:latin typeface="Helvetica" charset="0"/>
              </a:rPr>
              <a:t>executable file</a:t>
            </a:r>
          </a:p>
        </p:txBody>
      </p:sp>
      <p:sp>
        <p:nvSpPr>
          <p:cNvPr id="43" name="Line 121">
            <a:extLst>
              <a:ext uri="{FF2B5EF4-FFF2-40B4-BE49-F238E27FC236}">
                <a16:creationId xmlns:a16="http://schemas.microsoft.com/office/drawing/2014/main" id="{09E82C70-E359-3FE8-BCF5-9C1225AED01E}"/>
              </a:ext>
            </a:extLst>
          </p:cNvPr>
          <p:cNvSpPr>
            <a:spLocks noChangeShapeType="1"/>
          </p:cNvSpPr>
          <p:nvPr/>
        </p:nvSpPr>
        <p:spPr bwMode="auto">
          <a:xfrm>
            <a:off x="4546600" y="1921192"/>
            <a:ext cx="2805113"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4" name="Text Box 109">
            <a:extLst>
              <a:ext uri="{FF2B5EF4-FFF2-40B4-BE49-F238E27FC236}">
                <a16:creationId xmlns:a16="http://schemas.microsoft.com/office/drawing/2014/main" id="{12147282-EA11-93C1-4072-55883D81F18B}"/>
              </a:ext>
            </a:extLst>
          </p:cNvPr>
          <p:cNvSpPr txBox="1">
            <a:spLocks noChangeArrowheads="1"/>
          </p:cNvSpPr>
          <p:nvPr/>
        </p:nvSpPr>
        <p:spPr bwMode="auto">
          <a:xfrm>
            <a:off x="3906520" y="1821179"/>
            <a:ext cx="651536" cy="30777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dirty="0">
                <a:latin typeface="Courier New" charset="0"/>
              </a:rPr>
              <a:t>2</a:t>
            </a:r>
            <a:r>
              <a:rPr lang="en-US" sz="1400" baseline="30000" dirty="0">
                <a:latin typeface="Courier New" charset="0"/>
              </a:rPr>
              <a:t>48</a:t>
            </a:r>
            <a:r>
              <a:rPr lang="en-US" sz="1400" dirty="0">
                <a:latin typeface="Courier New" charset="0"/>
              </a:rPr>
              <a:t>-1</a:t>
            </a:r>
          </a:p>
        </p:txBody>
      </p:sp>
      <p:sp>
        <p:nvSpPr>
          <p:cNvPr id="45" name="Text Box 109">
            <a:extLst>
              <a:ext uri="{FF2B5EF4-FFF2-40B4-BE49-F238E27FC236}">
                <a16:creationId xmlns:a16="http://schemas.microsoft.com/office/drawing/2014/main" id="{2965471F-B7CF-A8E9-DF9B-B83B13C29D2D}"/>
              </a:ext>
            </a:extLst>
          </p:cNvPr>
          <p:cNvSpPr txBox="1">
            <a:spLocks noChangeArrowheads="1"/>
          </p:cNvSpPr>
          <p:nvPr/>
        </p:nvSpPr>
        <p:spPr bwMode="auto">
          <a:xfrm>
            <a:off x="3896360" y="1353819"/>
            <a:ext cx="651536" cy="30777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dirty="0">
                <a:latin typeface="Courier New" charset="0"/>
              </a:rPr>
              <a:t>2</a:t>
            </a:r>
            <a:r>
              <a:rPr lang="en-US" sz="1400" baseline="30000" dirty="0">
                <a:latin typeface="Courier New" charset="0"/>
              </a:rPr>
              <a:t>64</a:t>
            </a:r>
            <a:r>
              <a:rPr lang="en-US" sz="1400" dirty="0">
                <a:latin typeface="Courier New" charset="0"/>
              </a:rPr>
              <a:t>-1</a:t>
            </a:r>
          </a:p>
        </p:txBody>
      </p:sp>
    </p:spTree>
    <p:extLst>
      <p:ext uri="{BB962C8B-B14F-4D97-AF65-F5344CB8AC3E}">
        <p14:creationId xmlns:p14="http://schemas.microsoft.com/office/powerpoint/2010/main" val="3283695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21604" b="46967"/>
          <a:stretch>
            <a:fillRect/>
          </a:stretch>
        </p:blipFill>
        <p:spPr>
          <a:xfrm>
            <a:off x="0" y="2176476"/>
            <a:ext cx="12209296" cy="2877923"/>
          </a:xfrm>
          <a:prstGeom prst="rect">
            <a:avLst/>
          </a:prstGeom>
        </p:spPr>
      </p:pic>
      <p:sp>
        <p:nvSpPr>
          <p:cNvPr id="8" name="矩形 7"/>
          <p:cNvSpPr/>
          <p:nvPr/>
        </p:nvSpPr>
        <p:spPr>
          <a:xfrm>
            <a:off x="0" y="2176477"/>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161452" y="2867904"/>
            <a:ext cx="1886392" cy="1015663"/>
          </a:xfrm>
          <a:prstGeom prst="rect">
            <a:avLst/>
          </a:prstGeom>
          <a:noFill/>
        </p:spPr>
        <p:txBody>
          <a:bodyPr wrap="square" rtlCol="0" anchor="ctr" anchorCtr="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a:t>
            </a:r>
          </a:p>
        </p:txBody>
      </p:sp>
      <p:sp>
        <p:nvSpPr>
          <p:cNvPr id="16"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中山大学计算机学院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t="21200" r="2284" b="11992"/>
          <a:stretch>
            <a:fillRect/>
          </a:stretch>
        </p:blipFill>
        <p:spPr>
          <a:xfrm>
            <a:off x="4339400" y="923192"/>
            <a:ext cx="3433000" cy="1072662"/>
          </a:xfrm>
          <a:prstGeom prst="rect">
            <a:avLst/>
          </a:prstGeom>
        </p:spPr>
      </p:pic>
      <p:sp>
        <p:nvSpPr>
          <p:cNvPr id="17" name="TextBox 6"/>
          <p:cNvSpPr txBox="1"/>
          <p:nvPr/>
        </p:nvSpPr>
        <p:spPr>
          <a:xfrm>
            <a:off x="5270368" y="5644929"/>
            <a:ext cx="1979981"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a:solidFill>
                  <a:srgbClr val="014723"/>
                </a:solidFill>
                <a:latin typeface="微软雅黑" panose="020B0503020204020204" pitchFamily="34" charset="-122"/>
                <a:ea typeface="微软雅黑" panose="020B0503020204020204" pitchFamily="34" charset="-122"/>
              </a:rPr>
              <a:t>编制人</a:t>
            </a:r>
            <a:r>
              <a:rPr lang="zh-CN" altLang="en-US" dirty="0">
                <a:solidFill>
                  <a:srgbClr val="014723"/>
                </a:solidFill>
                <a:latin typeface="微软雅黑" panose="020B0503020204020204" pitchFamily="34" charset="-122"/>
                <a:ea typeface="微软雅黑" panose="020B0503020204020204" pitchFamily="34" charset="-122"/>
              </a:rPr>
              <a:t>：课题组</a:t>
            </a:r>
            <a:endParaRPr lang="en-US" altLang="zh-CN" dirty="0">
              <a:solidFill>
                <a:srgbClr val="014723"/>
              </a:solidFill>
              <a:latin typeface="微软雅黑" panose="020B0503020204020204" pitchFamily="34" charset="-122"/>
              <a:ea typeface="微软雅黑" panose="020B0503020204020204" pitchFamily="34" charset="-122"/>
            </a:endParaRPr>
          </a:p>
        </p:txBody>
      </p:sp>
      <p:sp>
        <p:nvSpPr>
          <p:cNvPr id="18" name="Freeform 7"/>
          <p:cNvSpPr>
            <a:spLocks noChangeAspect="1" noEditPoints="1"/>
          </p:cNvSpPr>
          <p:nvPr/>
        </p:nvSpPr>
        <p:spPr bwMode="auto">
          <a:xfrm>
            <a:off x="4549092"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14723"/>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3F822DA-A7F0-5B22-4E18-6832484A1A22}"/>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课程考核</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3" name="TextBox 2">
            <a:extLst>
              <a:ext uri="{FF2B5EF4-FFF2-40B4-BE49-F238E27FC236}">
                <a16:creationId xmlns:a16="http://schemas.microsoft.com/office/drawing/2014/main" id="{ED06768B-9791-B1F5-45DF-CF47219070AD}"/>
              </a:ext>
            </a:extLst>
          </p:cNvPr>
          <p:cNvSpPr txBox="1"/>
          <p:nvPr/>
        </p:nvSpPr>
        <p:spPr>
          <a:xfrm>
            <a:off x="965200" y="1905000"/>
            <a:ext cx="4132863" cy="3970318"/>
          </a:xfrm>
          <a:prstGeom prst="rect">
            <a:avLst/>
          </a:prstGeom>
          <a:noFill/>
        </p:spPr>
        <p:txBody>
          <a:bodyPr wrap="none" rtlCol="0">
            <a:spAutoFit/>
          </a:bodyPr>
          <a:lstStyle/>
          <a:p>
            <a:r>
              <a:rPr lang="en-US" sz="2800" dirty="0" err="1">
                <a:latin typeface="Microsoft YaHei" panose="020B0503020204020204" pitchFamily="34" charset="-122"/>
                <a:ea typeface="Microsoft YaHei" panose="020B0503020204020204" pitchFamily="34" charset="-122"/>
              </a:rPr>
              <a:t>总评成绩</a:t>
            </a:r>
            <a:r>
              <a:rPr lang="en-US" sz="2800" dirty="0">
                <a:latin typeface="Microsoft YaHei" panose="020B0503020204020204" pitchFamily="34" charset="-122"/>
                <a:ea typeface="Microsoft YaHei" panose="020B0503020204020204" pitchFamily="34" charset="-122"/>
              </a:rPr>
              <a:t>:</a:t>
            </a:r>
            <a:br>
              <a:rPr lang="en-US" sz="2800" dirty="0">
                <a:latin typeface="Microsoft YaHei" panose="020B0503020204020204" pitchFamily="34" charset="-122"/>
                <a:ea typeface="Microsoft YaHei" panose="020B0503020204020204" pitchFamily="34" charset="-122"/>
              </a:rPr>
            </a:br>
            <a:endParaRPr lang="en-US" sz="28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en-US" sz="2800" dirty="0" err="1">
                <a:latin typeface="Microsoft YaHei" panose="020B0503020204020204" pitchFamily="34" charset="-122"/>
                <a:ea typeface="Microsoft YaHei" panose="020B0503020204020204" pitchFamily="34" charset="-122"/>
              </a:rPr>
              <a:t>平时成绩</a:t>
            </a:r>
            <a:r>
              <a:rPr lang="en-US" sz="2800" dirty="0">
                <a:latin typeface="Consolas" panose="020B0609020204030204" pitchFamily="49" charset="0"/>
                <a:ea typeface="Microsoft YaHei" panose="020B0503020204020204" pitchFamily="34" charset="-122"/>
                <a:cs typeface="Consolas" panose="020B0609020204030204" pitchFamily="49" charset="0"/>
              </a:rPr>
              <a:t>(40%)</a:t>
            </a:r>
          </a:p>
          <a:p>
            <a:pPr marL="800100" lvl="1" indent="-342900">
              <a:buFont typeface="Arial" panose="020B0604020202020204" pitchFamily="34" charset="0"/>
              <a:buChar char="•"/>
            </a:pPr>
            <a:r>
              <a:rPr lang="en-US" sz="2800" dirty="0" err="1">
                <a:latin typeface="Microsoft YaHei" panose="020B0503020204020204" pitchFamily="34" charset="-122"/>
                <a:ea typeface="Microsoft YaHei" panose="020B0503020204020204" pitchFamily="34" charset="-122"/>
              </a:rPr>
              <a:t>平时上机实验</a:t>
            </a:r>
            <a:r>
              <a:rPr lang="en-US" sz="2800" dirty="0">
                <a:latin typeface="Consolas" panose="020B0609020204030204" pitchFamily="49" charset="0"/>
                <a:ea typeface="Microsoft YaHei" panose="020B0503020204020204" pitchFamily="34" charset="-122"/>
                <a:cs typeface="Consolas" panose="020B0609020204030204" pitchFamily="49" charset="0"/>
              </a:rPr>
              <a:t>(60%)</a:t>
            </a:r>
          </a:p>
          <a:p>
            <a:pPr marL="800100" lvl="1" indent="-342900">
              <a:buFont typeface="Arial" panose="020B0604020202020204" pitchFamily="34" charset="0"/>
              <a:buChar char="•"/>
            </a:pPr>
            <a:r>
              <a:rPr lang="en-US" sz="2800" dirty="0" err="1">
                <a:latin typeface="Microsoft YaHei" panose="020B0503020204020204" pitchFamily="34" charset="-122"/>
                <a:ea typeface="Microsoft YaHei" panose="020B0503020204020204" pitchFamily="34" charset="-122"/>
              </a:rPr>
              <a:t>期中考试</a:t>
            </a:r>
            <a:r>
              <a:rPr lang="en-US" sz="2800" dirty="0">
                <a:latin typeface="Consolas" panose="020B0609020204030204" pitchFamily="49" charset="0"/>
                <a:ea typeface="Microsoft YaHei" panose="020B0503020204020204" pitchFamily="34" charset="-122"/>
                <a:cs typeface="Consolas" panose="020B0609020204030204" pitchFamily="49" charset="0"/>
              </a:rPr>
              <a:t>(30%)</a:t>
            </a:r>
          </a:p>
          <a:p>
            <a:pPr marL="800100" lvl="1" indent="-342900">
              <a:buFont typeface="Arial" panose="020B0604020202020204" pitchFamily="34" charset="0"/>
              <a:buChar char="•"/>
            </a:pPr>
            <a:r>
              <a:rPr lang="en-US" sz="2800" dirty="0" err="1">
                <a:latin typeface="Microsoft YaHei" panose="020B0503020204020204" pitchFamily="34" charset="-122"/>
                <a:ea typeface="Microsoft YaHei" panose="020B0503020204020204" pitchFamily="34" charset="-122"/>
              </a:rPr>
              <a:t>考勤</a:t>
            </a:r>
            <a:r>
              <a:rPr lang="en-US" sz="2800" dirty="0">
                <a:latin typeface="Consolas" panose="020B0609020204030204" pitchFamily="49" charset="0"/>
                <a:ea typeface="Microsoft YaHei" panose="020B0503020204020204" pitchFamily="34" charset="-122"/>
                <a:cs typeface="Consolas" panose="020B0609020204030204" pitchFamily="49" charset="0"/>
              </a:rPr>
              <a:t>(10%)</a:t>
            </a:r>
          </a:p>
          <a:p>
            <a:pPr marL="342900" indent="-342900">
              <a:buFont typeface="Arial" panose="020B0604020202020204" pitchFamily="34" charset="0"/>
              <a:buChar char="•"/>
            </a:pPr>
            <a:r>
              <a:rPr lang="en-US" sz="2800" dirty="0" err="1">
                <a:latin typeface="Microsoft YaHei" panose="020B0503020204020204" pitchFamily="34" charset="-122"/>
                <a:ea typeface="Microsoft YaHei" panose="020B0503020204020204" pitchFamily="34" charset="-122"/>
              </a:rPr>
              <a:t>期末考试</a:t>
            </a:r>
            <a:r>
              <a:rPr lang="en-US" sz="2800" dirty="0">
                <a:latin typeface="Consolas" panose="020B0609020204030204" pitchFamily="49" charset="0"/>
                <a:ea typeface="Microsoft YaHei" panose="020B0503020204020204" pitchFamily="34" charset="-122"/>
                <a:cs typeface="Consolas" panose="020B0609020204030204" pitchFamily="49" charset="0"/>
              </a:rPr>
              <a:t>(60%)</a:t>
            </a:r>
          </a:p>
          <a:p>
            <a:pPr marL="800100" lvl="1" indent="-342900">
              <a:buFont typeface="Arial" panose="020B0604020202020204" pitchFamily="34" charset="0"/>
              <a:buChar char="•"/>
            </a:pPr>
            <a:r>
              <a:rPr lang="en-US" sz="2800" dirty="0" err="1">
                <a:latin typeface="Microsoft YaHei" panose="020B0503020204020204" pitchFamily="34" charset="-122"/>
                <a:ea typeface="Microsoft YaHei" panose="020B0503020204020204" pitchFamily="34" charset="-122"/>
              </a:rPr>
              <a:t>期末理论成绩</a:t>
            </a:r>
            <a:r>
              <a:rPr lang="en-US" sz="2800" dirty="0">
                <a:latin typeface="Consolas" panose="020B0609020204030204" pitchFamily="49" charset="0"/>
                <a:ea typeface="Microsoft YaHei" panose="020B0503020204020204" pitchFamily="34" charset="-122"/>
                <a:cs typeface="Consolas" panose="020B0609020204030204" pitchFamily="49" charset="0"/>
              </a:rPr>
              <a:t>(40%)</a:t>
            </a:r>
          </a:p>
          <a:p>
            <a:pPr marL="800100" lvl="1" indent="-342900">
              <a:buFont typeface="Arial" panose="020B0604020202020204" pitchFamily="34" charset="0"/>
              <a:buChar char="•"/>
            </a:pPr>
            <a:r>
              <a:rPr lang="en-US" sz="2800" dirty="0" err="1">
                <a:latin typeface="Microsoft YaHei" panose="020B0503020204020204" pitchFamily="34" charset="-122"/>
                <a:ea typeface="Microsoft YaHei" panose="020B0503020204020204" pitchFamily="34" charset="-122"/>
              </a:rPr>
              <a:t>期末实验成绩</a:t>
            </a:r>
            <a:r>
              <a:rPr lang="en-US" sz="2800" dirty="0">
                <a:latin typeface="Consolas" panose="020B0609020204030204" pitchFamily="49" charset="0"/>
                <a:ea typeface="Microsoft YaHei" panose="020B0503020204020204" pitchFamily="34" charset="-122"/>
                <a:cs typeface="Consolas" panose="020B0609020204030204" pitchFamily="49" charset="0"/>
              </a:rPr>
              <a:t>(60%)</a:t>
            </a:r>
          </a:p>
        </p:txBody>
      </p:sp>
    </p:spTree>
    <p:extLst>
      <p:ext uri="{BB962C8B-B14F-4D97-AF65-F5344CB8AC3E}">
        <p14:creationId xmlns:p14="http://schemas.microsoft.com/office/powerpoint/2010/main" val="2613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学论网-矩形 1">
            <a:extLst>
              <a:ext uri="{FF2B5EF4-FFF2-40B4-BE49-F238E27FC236}">
                <a16:creationId xmlns:a16="http://schemas.microsoft.com/office/drawing/2014/main" id="{03F822DA-A7F0-5B22-4E18-6832484A1A22}"/>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课程参考推荐书目</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3" name="TextBox 2">
            <a:extLst>
              <a:ext uri="{FF2B5EF4-FFF2-40B4-BE49-F238E27FC236}">
                <a16:creationId xmlns:a16="http://schemas.microsoft.com/office/drawing/2014/main" id="{ED06768B-9791-B1F5-45DF-CF47219070AD}"/>
              </a:ext>
            </a:extLst>
          </p:cNvPr>
          <p:cNvSpPr txBox="1"/>
          <p:nvPr/>
        </p:nvSpPr>
        <p:spPr>
          <a:xfrm>
            <a:off x="965200" y="1905000"/>
            <a:ext cx="11133176" cy="523220"/>
          </a:xfrm>
          <a:prstGeom prst="rect">
            <a:avLst/>
          </a:prstGeom>
          <a:noFill/>
        </p:spPr>
        <p:txBody>
          <a:bodyPr wrap="none" rtlCol="0">
            <a:spAutoFit/>
          </a:bodyPr>
          <a:lstStyle/>
          <a:p>
            <a:r>
              <a:rPr lang="en-US" sz="2800" dirty="0" err="1">
                <a:latin typeface="Microsoft YaHei" panose="020B0503020204020204" pitchFamily="34" charset="-122"/>
                <a:ea typeface="Microsoft YaHei" panose="020B0503020204020204" pitchFamily="34" charset="-122"/>
              </a:rPr>
              <a:t>本课程并没有标准教科书</a:t>
            </a:r>
            <a:r>
              <a:rPr lang="en-US" sz="2800" dirty="0">
                <a:latin typeface="Consolas" panose="020B0609020204030204" pitchFamily="49" charset="0"/>
                <a:ea typeface="Microsoft YaHei" panose="020B0503020204020204" pitchFamily="34" charset="-122"/>
                <a:cs typeface="Consolas" panose="020B0609020204030204" pitchFamily="49" charset="0"/>
              </a:rPr>
              <a:t>(textbook)</a:t>
            </a:r>
            <a:r>
              <a:rPr lang="zh-CN" altLang="en-US" sz="2800" dirty="0">
                <a:latin typeface="Microsoft YaHei" panose="020B0503020204020204" pitchFamily="34" charset="-122"/>
                <a:ea typeface="Microsoft YaHei" panose="020B0503020204020204" pitchFamily="34" charset="-122"/>
              </a:rPr>
              <a:t>，但是推荐以下几本作为</a:t>
            </a:r>
            <a:r>
              <a:rPr lang="zh-CN" altLang="en-US" sz="2800" b="1" dirty="0">
                <a:latin typeface="Microsoft YaHei" panose="020B0503020204020204" pitchFamily="34" charset="-122"/>
                <a:ea typeface="Microsoft YaHei" panose="020B0503020204020204" pitchFamily="34" charset="-122"/>
              </a:rPr>
              <a:t>参考书</a:t>
            </a:r>
            <a:endParaRPr lang="en-US" sz="2800" b="1" dirty="0">
              <a:latin typeface="Consolas" panose="020B0609020204030204" pitchFamily="49" charset="0"/>
              <a:ea typeface="Microsoft YaHei" panose="020B0503020204020204" pitchFamily="34" charset="-122"/>
              <a:cs typeface="Consolas" panose="020B0609020204030204" pitchFamily="49" charset="0"/>
            </a:endParaRPr>
          </a:p>
        </p:txBody>
      </p:sp>
      <p:pic>
        <p:nvPicPr>
          <p:cNvPr id="1026" name="Picture 2">
            <a:extLst>
              <a:ext uri="{FF2B5EF4-FFF2-40B4-BE49-F238E27FC236}">
                <a16:creationId xmlns:a16="http://schemas.microsoft.com/office/drawing/2014/main" id="{22290F95-CFA9-A303-0270-2223A36A2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402" y="2756218"/>
            <a:ext cx="259397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2DA690-EBE2-4960-45CC-1460EB8FF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291" y="2756218"/>
            <a:ext cx="27432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3B85DC9-0E4A-1DD1-2775-6225EA4D0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288" y="2756218"/>
            <a:ext cx="2667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456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右箭头 2"/>
          <p:cNvSpPr/>
          <p:nvPr/>
        </p:nvSpPr>
        <p:spPr>
          <a:xfrm>
            <a:off x="1380562" y="3976331"/>
            <a:ext cx="467905" cy="2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6" name="右箭头 15"/>
          <p:cNvSpPr/>
          <p:nvPr/>
        </p:nvSpPr>
        <p:spPr>
          <a:xfrm>
            <a:off x="3200254" y="3976003"/>
            <a:ext cx="467905" cy="2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7" name="右箭头 16"/>
          <p:cNvSpPr/>
          <p:nvPr/>
        </p:nvSpPr>
        <p:spPr>
          <a:xfrm>
            <a:off x="5033648" y="3971885"/>
            <a:ext cx="467905" cy="2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8" name="右箭头 17"/>
          <p:cNvSpPr/>
          <p:nvPr/>
        </p:nvSpPr>
        <p:spPr>
          <a:xfrm>
            <a:off x="6707046" y="3971884"/>
            <a:ext cx="467905" cy="2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9" name="右箭头 18"/>
          <p:cNvSpPr/>
          <p:nvPr/>
        </p:nvSpPr>
        <p:spPr>
          <a:xfrm>
            <a:off x="10353112" y="3971884"/>
            <a:ext cx="467905" cy="2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 name="学论网-矩形 1">
            <a:extLst>
              <a:ext uri="{FF2B5EF4-FFF2-40B4-BE49-F238E27FC236}">
                <a16:creationId xmlns:a16="http://schemas.microsoft.com/office/drawing/2014/main" id="{23EEE99F-AC6A-F823-8960-5D33DABEA065}"/>
              </a:ext>
            </a:extLst>
          </p:cNvPr>
          <p:cNvSpPr/>
          <p:nvPr/>
        </p:nvSpPr>
        <p:spPr>
          <a:xfrm>
            <a:off x="0" y="672782"/>
            <a:ext cx="12192000" cy="737235"/>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latin typeface="Consolas" panose="020B0609020204030204" pitchFamily="49" charset="0"/>
                <a:ea typeface="微软雅黑" panose="020B0503020204020204" pitchFamily="34" charset="-122"/>
                <a:cs typeface="Consolas" panose="020B0609020204030204" pitchFamily="49" charset="0"/>
              </a:rPr>
              <a:t>课程内容</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4" name="矩形 1">
            <a:extLst>
              <a:ext uri="{FF2B5EF4-FFF2-40B4-BE49-F238E27FC236}">
                <a16:creationId xmlns:a16="http://schemas.microsoft.com/office/drawing/2014/main" id="{74EA2E45-A953-0791-3EFE-D9125CFABB77}"/>
              </a:ext>
            </a:extLst>
          </p:cNvPr>
          <p:cNvSpPr/>
          <p:nvPr/>
        </p:nvSpPr>
        <p:spPr>
          <a:xfrm>
            <a:off x="1848467" y="2972476"/>
            <a:ext cx="1343190" cy="2286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选择结构</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sz="1500"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(Selection)</a:t>
            </a:r>
          </a:p>
          <a:p>
            <a:pPr algn="ctr"/>
            <a:endParaRPr lang="en-US" dirty="0">
              <a:solidFill>
                <a:schemeClr val="tx1"/>
              </a:solidFill>
              <a:latin typeface="Microsoft YaHei" panose="020B0503020204020204" pitchFamily="34" charset="-122"/>
              <a:ea typeface="Microsoft YaHei" panose="020B0503020204020204" pitchFamily="34" charset="-122"/>
            </a:endParaRPr>
          </a:p>
          <a:p>
            <a:pPr algn="ctr"/>
            <a:r>
              <a:rPr lang="zh-CN" altLang="en-US" dirty="0">
                <a:solidFill>
                  <a:schemeClr val="tx1"/>
                </a:solidFill>
                <a:latin typeface="Microsoft YaHei" panose="020B0503020204020204" pitchFamily="34" charset="-122"/>
                <a:ea typeface="Microsoft YaHei" panose="020B0503020204020204" pitchFamily="34" charset="-122"/>
              </a:rPr>
              <a:t>循环结构</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sz="1500"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(Loops)</a:t>
            </a:r>
            <a:endParaRPr lang="en-US" sz="1500" dirty="0">
              <a:latin typeface="Consolas" panose="020B0609020204030204" pitchFamily="49" charset="0"/>
              <a:ea typeface="Microsoft YaHei" panose="020B0503020204020204" pitchFamily="34" charset="-122"/>
              <a:cs typeface="Consolas" panose="020B0609020204030204" pitchFamily="49" charset="0"/>
            </a:endParaRPr>
          </a:p>
        </p:txBody>
      </p:sp>
      <p:sp>
        <p:nvSpPr>
          <p:cNvPr id="6" name="矩形 1">
            <a:extLst>
              <a:ext uri="{FF2B5EF4-FFF2-40B4-BE49-F238E27FC236}">
                <a16:creationId xmlns:a16="http://schemas.microsoft.com/office/drawing/2014/main" id="{C4E5F14F-4D4A-DEFF-B8BA-0DAEC7CCDCF9}"/>
              </a:ext>
            </a:extLst>
          </p:cNvPr>
          <p:cNvSpPr/>
          <p:nvPr/>
        </p:nvSpPr>
        <p:spPr>
          <a:xfrm>
            <a:off x="28775" y="2972476"/>
            <a:ext cx="1343190" cy="2286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zh-CN" altLang="en-US" dirty="0">
                <a:solidFill>
                  <a:schemeClr val="tx1"/>
                </a:solidFill>
                <a:latin typeface="Microsoft YaHei" panose="020B0503020204020204" pitchFamily="34" charset="-122"/>
                <a:ea typeface="Microsoft YaHei" panose="020B0503020204020204" pitchFamily="34" charset="-122"/>
              </a:rPr>
              <a:t>基本</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zh-CN" altLang="en-US" dirty="0">
                <a:solidFill>
                  <a:schemeClr val="tx1"/>
                </a:solidFill>
                <a:latin typeface="Microsoft YaHei" panose="020B0503020204020204" pitchFamily="34" charset="-122"/>
                <a:ea typeface="Microsoft YaHei" panose="020B0503020204020204" pitchFamily="34" charset="-122"/>
              </a:rPr>
              <a:t>数据类型</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altLang="zh-CN" sz="1500"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(Data Types)</a:t>
            </a:r>
          </a:p>
          <a:p>
            <a:pPr algn="ct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zh-CN" altLang="en-US" dirty="0">
                <a:solidFill>
                  <a:schemeClr val="tx1"/>
                </a:solidFill>
                <a:latin typeface="Microsoft YaHei" panose="020B0503020204020204" pitchFamily="34" charset="-122"/>
                <a:ea typeface="Microsoft YaHei" panose="020B0503020204020204" pitchFamily="34" charset="-122"/>
              </a:rPr>
              <a:t>运算符</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altLang="zh-CN" sz="1500"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(Operators)</a:t>
            </a:r>
          </a:p>
          <a:p>
            <a:pPr algn="ctr"/>
            <a:endParaRPr lang="en-US" dirty="0">
              <a:latin typeface="Microsoft YaHei" panose="020B0503020204020204" pitchFamily="34" charset="-122"/>
              <a:ea typeface="Microsoft YaHei" panose="020B0503020204020204" pitchFamily="34" charset="-122"/>
            </a:endParaRPr>
          </a:p>
        </p:txBody>
      </p:sp>
      <p:sp>
        <p:nvSpPr>
          <p:cNvPr id="7" name="矩形 1">
            <a:extLst>
              <a:ext uri="{FF2B5EF4-FFF2-40B4-BE49-F238E27FC236}">
                <a16:creationId xmlns:a16="http://schemas.microsoft.com/office/drawing/2014/main" id="{490C5F1F-FCB5-6BB5-E0B6-ABA8AEA0D990}"/>
              </a:ext>
            </a:extLst>
          </p:cNvPr>
          <p:cNvSpPr/>
          <p:nvPr/>
        </p:nvSpPr>
        <p:spPr>
          <a:xfrm>
            <a:off x="3685976" y="2972476"/>
            <a:ext cx="1343190" cy="2286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Microsoft YaHei" panose="020B0503020204020204" pitchFamily="34" charset="-122"/>
              <a:ea typeface="Microsoft YaHei" panose="020B0503020204020204" pitchFamily="34" charset="-122"/>
            </a:endParaRPr>
          </a:p>
          <a:p>
            <a:pPr algn="ctr"/>
            <a:r>
              <a:rPr lang="zh-CN" altLang="en-US" dirty="0">
                <a:solidFill>
                  <a:schemeClr val="tx1"/>
                </a:solidFill>
                <a:latin typeface="Microsoft YaHei" panose="020B0503020204020204" pitchFamily="34" charset="-122"/>
                <a:ea typeface="Microsoft YaHei" panose="020B0503020204020204" pitchFamily="34" charset="-122"/>
              </a:rPr>
              <a:t>函数</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altLang="zh-CN" sz="1400"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(Functions)</a:t>
            </a:r>
          </a:p>
          <a:p>
            <a:pPr algn="ctr"/>
            <a:endParaRPr lang="en-US" sz="1600" dirty="0">
              <a:latin typeface="Microsoft YaHei" panose="020B0503020204020204" pitchFamily="34" charset="-122"/>
              <a:ea typeface="Microsoft YaHei" panose="020B0503020204020204" pitchFamily="34" charset="-122"/>
            </a:endParaRPr>
          </a:p>
          <a:p>
            <a:pPr algn="ctr"/>
            <a:endParaRPr lang="en-US" sz="1500" dirty="0">
              <a:latin typeface="Consolas" panose="020B0609020204030204" pitchFamily="49" charset="0"/>
              <a:ea typeface="Microsoft YaHei" panose="020B0503020204020204" pitchFamily="34" charset="-122"/>
              <a:cs typeface="Consolas" panose="020B0609020204030204" pitchFamily="49" charset="0"/>
            </a:endParaRPr>
          </a:p>
        </p:txBody>
      </p:sp>
      <p:sp>
        <p:nvSpPr>
          <p:cNvPr id="8" name="矩形 1">
            <a:extLst>
              <a:ext uri="{FF2B5EF4-FFF2-40B4-BE49-F238E27FC236}">
                <a16:creationId xmlns:a16="http://schemas.microsoft.com/office/drawing/2014/main" id="{25464410-5CC7-F17C-F4B2-8A2EB5357475}"/>
              </a:ext>
            </a:extLst>
          </p:cNvPr>
          <p:cNvSpPr/>
          <p:nvPr/>
        </p:nvSpPr>
        <p:spPr>
          <a:xfrm>
            <a:off x="5475299" y="2968358"/>
            <a:ext cx="1281699" cy="2286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Microsoft YaHei" panose="020B0503020204020204" pitchFamily="34" charset="-122"/>
                <a:ea typeface="Microsoft YaHei" panose="020B0503020204020204" pitchFamily="34" charset="-122"/>
              </a:rPr>
              <a:t>大模型</a:t>
            </a:r>
            <a:endParaRPr lang="en-US" dirty="0">
              <a:solidFill>
                <a:schemeClr val="tx1"/>
              </a:solidFill>
              <a:latin typeface="Microsoft YaHei" panose="020B0503020204020204" pitchFamily="34" charset="-122"/>
              <a:ea typeface="Microsoft YaHei" panose="020B0503020204020204" pitchFamily="34" charset="-122"/>
            </a:endParaRPr>
          </a:p>
          <a:p>
            <a:pPr algn="ctr"/>
            <a:r>
              <a:rPr lang="en-US" dirty="0" err="1">
                <a:solidFill>
                  <a:schemeClr val="tx1"/>
                </a:solidFill>
                <a:latin typeface="Microsoft YaHei" panose="020B0503020204020204" pitchFamily="34" charset="-122"/>
                <a:ea typeface="Microsoft YaHei" panose="020B0503020204020204" pitchFamily="34" charset="-122"/>
              </a:rPr>
              <a:t>辅助编程</a:t>
            </a:r>
            <a:r>
              <a:rPr lang="en-US" sz="1500"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(LLM4Code)</a:t>
            </a:r>
          </a:p>
        </p:txBody>
      </p:sp>
      <p:sp>
        <p:nvSpPr>
          <p:cNvPr id="12" name="矩形 1">
            <a:extLst>
              <a:ext uri="{FF2B5EF4-FFF2-40B4-BE49-F238E27FC236}">
                <a16:creationId xmlns:a16="http://schemas.microsoft.com/office/drawing/2014/main" id="{A87F9CBA-B7CD-BF90-78B2-18A22D897E84}"/>
              </a:ext>
            </a:extLst>
          </p:cNvPr>
          <p:cNvSpPr/>
          <p:nvPr/>
        </p:nvSpPr>
        <p:spPr>
          <a:xfrm>
            <a:off x="7198649" y="2968358"/>
            <a:ext cx="1343190" cy="2286000"/>
          </a:xfrm>
          <a:prstGeom prst="rect">
            <a:avLst/>
          </a:prstGeom>
          <a:solidFill>
            <a:srgbClr val="FF5D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数组</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altLang="zh-CN" sz="1400"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(Arrays)</a:t>
            </a:r>
          </a:p>
          <a:p>
            <a:pPr algn="ctr"/>
            <a:endParaRPr lang="en-US" sz="1600" dirty="0">
              <a:solidFill>
                <a:schemeClr val="tx1"/>
              </a:solidFill>
              <a:latin typeface="Microsoft YaHei" panose="020B0503020204020204" pitchFamily="34" charset="-122"/>
              <a:ea typeface="Microsoft YaHei" panose="020B0503020204020204" pitchFamily="34" charset="-122"/>
            </a:endParaRPr>
          </a:p>
          <a:p>
            <a:pPr algn="ctr"/>
            <a:r>
              <a:rPr lang="zh-CN" altLang="en-US" dirty="0">
                <a:solidFill>
                  <a:schemeClr val="tx1"/>
                </a:solidFill>
                <a:latin typeface="Microsoft YaHei" panose="020B0503020204020204" pitchFamily="34" charset="-122"/>
                <a:ea typeface="Microsoft YaHei" panose="020B0503020204020204" pitchFamily="34" charset="-122"/>
              </a:rPr>
              <a:t>指针</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sz="1400"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(Pointers)</a:t>
            </a:r>
            <a:endParaRPr lang="en-US" sz="1400" dirty="0">
              <a:latin typeface="Consolas" panose="020B0609020204030204" pitchFamily="49" charset="0"/>
              <a:ea typeface="Microsoft YaHei" panose="020B0503020204020204" pitchFamily="34" charset="-122"/>
              <a:cs typeface="Consolas" panose="020B0609020204030204" pitchFamily="49" charset="0"/>
            </a:endParaRPr>
          </a:p>
          <a:p>
            <a:pPr algn="ctr"/>
            <a:endParaRPr lang="en-US" sz="1500" dirty="0">
              <a:latin typeface="Consolas" panose="020B0609020204030204" pitchFamily="49" charset="0"/>
              <a:ea typeface="Microsoft YaHei" panose="020B0503020204020204" pitchFamily="34" charset="-122"/>
              <a:cs typeface="Consolas" panose="020B0609020204030204" pitchFamily="49" charset="0"/>
            </a:endParaRPr>
          </a:p>
        </p:txBody>
      </p:sp>
      <p:sp>
        <p:nvSpPr>
          <p:cNvPr id="15" name="矩形 1">
            <a:extLst>
              <a:ext uri="{FF2B5EF4-FFF2-40B4-BE49-F238E27FC236}">
                <a16:creationId xmlns:a16="http://schemas.microsoft.com/office/drawing/2014/main" id="{79433281-467A-D85B-21AB-69F144C5BA03}"/>
              </a:ext>
            </a:extLst>
          </p:cNvPr>
          <p:cNvSpPr/>
          <p:nvPr/>
        </p:nvSpPr>
        <p:spPr>
          <a:xfrm>
            <a:off x="9009922" y="2968358"/>
            <a:ext cx="1343190" cy="2286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结构体</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altLang="zh-CN" sz="1400"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(Structs)</a:t>
            </a:r>
          </a:p>
          <a:p>
            <a:pPr algn="ctr"/>
            <a:endParaRPr lang="en-US" altLang="zh-CN" sz="1600" dirty="0">
              <a:solidFill>
                <a:schemeClr val="tx1"/>
              </a:solidFill>
              <a:latin typeface="Microsoft YaHei" panose="020B0503020204020204" pitchFamily="34" charset="-122"/>
              <a:ea typeface="Microsoft YaHei" panose="020B0503020204020204" pitchFamily="34" charset="-122"/>
            </a:endParaRPr>
          </a:p>
          <a:p>
            <a:pPr algn="ctr"/>
            <a:r>
              <a:rPr lang="zh-CN" altLang="en-US" dirty="0">
                <a:solidFill>
                  <a:schemeClr val="tx1"/>
                </a:solidFill>
                <a:latin typeface="Microsoft YaHei" panose="020B0503020204020204" pitchFamily="34" charset="-122"/>
                <a:ea typeface="Microsoft YaHei" panose="020B0503020204020204" pitchFamily="34" charset="-122"/>
              </a:rPr>
              <a:t>共用体</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altLang="zh-CN" sz="1400"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(Unions)</a:t>
            </a:r>
          </a:p>
        </p:txBody>
      </p:sp>
      <p:sp>
        <p:nvSpPr>
          <p:cNvPr id="20" name="矩形 1">
            <a:extLst>
              <a:ext uri="{FF2B5EF4-FFF2-40B4-BE49-F238E27FC236}">
                <a16:creationId xmlns:a16="http://schemas.microsoft.com/office/drawing/2014/main" id="{ABEC336E-686A-5C84-7490-2CA17990620A}"/>
              </a:ext>
            </a:extLst>
          </p:cNvPr>
          <p:cNvSpPr/>
          <p:nvPr/>
        </p:nvSpPr>
        <p:spPr>
          <a:xfrm>
            <a:off x="10821017" y="2968358"/>
            <a:ext cx="1343190" cy="2286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文件操作</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altLang="zh-CN" sz="1400" dirty="0">
                <a:solidFill>
                  <a:schemeClr val="tx1"/>
                </a:solidFill>
                <a:latin typeface="Consolas" panose="020B0609020204030204" pitchFamily="49" charset="0"/>
                <a:ea typeface="Microsoft YaHei" panose="020B0503020204020204" pitchFamily="34" charset="-122"/>
                <a:cs typeface="Consolas" panose="020B0609020204030204" pitchFamily="49" charset="0"/>
              </a:rPr>
              <a:t>(File I/O)</a:t>
            </a:r>
          </a:p>
        </p:txBody>
      </p:sp>
      <p:sp>
        <p:nvSpPr>
          <p:cNvPr id="21" name="右箭头 18">
            <a:extLst>
              <a:ext uri="{FF2B5EF4-FFF2-40B4-BE49-F238E27FC236}">
                <a16:creationId xmlns:a16="http://schemas.microsoft.com/office/drawing/2014/main" id="{3185E764-E7E5-69CF-B481-7D4964BE7D1E}"/>
              </a:ext>
            </a:extLst>
          </p:cNvPr>
          <p:cNvSpPr/>
          <p:nvPr/>
        </p:nvSpPr>
        <p:spPr>
          <a:xfrm>
            <a:off x="8542017" y="3971884"/>
            <a:ext cx="467905" cy="278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604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p:cTn id="58" dur="500" fill="hold"/>
                                        <p:tgtEl>
                                          <p:spTgt spid="8"/>
                                        </p:tgtEl>
                                        <p:attrNameLst>
                                          <p:attrName>ppt_w</p:attrName>
                                        </p:attrNameLst>
                                      </p:cBhvr>
                                      <p:tavLst>
                                        <p:tav tm="0">
                                          <p:val>
                                            <p:fltVal val="0"/>
                                          </p:val>
                                        </p:tav>
                                        <p:tav tm="100000">
                                          <p:val>
                                            <p:strVal val="#ppt_w"/>
                                          </p:val>
                                        </p:tav>
                                      </p:tavLst>
                                    </p:anim>
                                    <p:anim calcmode="lin" valueType="num">
                                      <p:cBhvr>
                                        <p:cTn id="59" dur="500" fill="hold"/>
                                        <p:tgtEl>
                                          <p:spTgt spid="8"/>
                                        </p:tgtEl>
                                        <p:attrNameLst>
                                          <p:attrName>ppt_h</p:attrName>
                                        </p:attrNameLst>
                                      </p:cBhvr>
                                      <p:tavLst>
                                        <p:tav tm="0">
                                          <p:val>
                                            <p:fltVal val="0"/>
                                          </p:val>
                                        </p:tav>
                                        <p:tav tm="100000">
                                          <p:val>
                                            <p:strVal val="#ppt_h"/>
                                          </p:val>
                                        </p:tav>
                                      </p:tavLst>
                                    </p:anim>
                                    <p:animEffect transition="in" filter="fade">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fltVal val="0"/>
                                          </p:val>
                                        </p:tav>
                                        <p:tav tm="100000">
                                          <p:val>
                                            <p:strVal val="#ppt_w"/>
                                          </p:val>
                                        </p:tav>
                                      </p:tavLst>
                                    </p:anim>
                                    <p:anim calcmode="lin" valueType="num">
                                      <p:cBhvr>
                                        <p:cTn id="80" dur="500" fill="hold"/>
                                        <p:tgtEl>
                                          <p:spTgt spid="20"/>
                                        </p:tgtEl>
                                        <p:attrNameLst>
                                          <p:attrName>ppt_h</p:attrName>
                                        </p:attrNameLst>
                                      </p:cBhvr>
                                      <p:tavLst>
                                        <p:tav tm="0">
                                          <p:val>
                                            <p:fltVal val="0"/>
                                          </p:val>
                                        </p:tav>
                                        <p:tav tm="100000">
                                          <p:val>
                                            <p:strVal val="#ppt_h"/>
                                          </p:val>
                                        </p:tav>
                                      </p:tavLst>
                                    </p:anim>
                                    <p:animEffect transition="in" filter="fade">
                                      <p:cBhvr>
                                        <p:cTn id="8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P spid="19" grpId="0" animBg="1"/>
      <p:bldP spid="4" grpId="0" animBg="1"/>
      <p:bldP spid="6" grpId="0" animBg="1"/>
      <p:bldP spid="7" grpId="0" animBg="1"/>
      <p:bldP spid="8" grpId="0" animBg="1"/>
      <p:bldP spid="12" grpId="0" animBg="1"/>
      <p:bldP spid="15" grpId="0" animBg="1"/>
      <p:bldP spid="20" grpId="0" animBg="1"/>
      <p:bldP spid="21" grpId="0" animBg="1"/>
    </p:bldLst>
  </p:timing>
</p:sld>
</file>

<file path=ppt/theme/theme1.xml><?xml version="1.0" encoding="utf-8"?>
<a:theme xmlns:a="http://schemas.openxmlformats.org/drawingml/2006/main" name="中山大学">
  <a:themeElements>
    <a:clrScheme name="自定义 2">
      <a:dk1>
        <a:sysClr val="windowText" lastClr="000000"/>
      </a:dk1>
      <a:lt1>
        <a:sysClr val="window" lastClr="FFFFFF"/>
      </a:lt1>
      <a:dk2>
        <a:srgbClr val="455F51"/>
      </a:dk2>
      <a:lt2>
        <a:srgbClr val="E3DED1"/>
      </a:lt2>
      <a:accent1>
        <a:srgbClr val="004723"/>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中山大学" id="{5C1F4DB4-F2CE-F14C-885C-95C9FD7A4CA2}" vid="{4B0E8DA3-849A-7D44-8AED-9BC131D716A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中山大学</Template>
  <TotalTime>6202</TotalTime>
  <Words>8310</Words>
  <Application>Microsoft Macintosh PowerPoint</Application>
  <PresentationFormat>Widescreen</PresentationFormat>
  <Paragraphs>850</Paragraphs>
  <Slides>63</Slides>
  <Notes>63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63</vt:i4>
      </vt:variant>
    </vt:vector>
  </HeadingPairs>
  <TitlesOfParts>
    <vt:vector size="75" baseType="lpstr">
      <vt:lpstr>等线</vt:lpstr>
      <vt:lpstr>等线 Light</vt:lpstr>
      <vt:lpstr>微软雅黑</vt:lpstr>
      <vt:lpstr>微软雅黑</vt:lpstr>
      <vt:lpstr>Arial</vt:lpstr>
      <vt:lpstr>Consolas</vt:lpstr>
      <vt:lpstr>Courier New</vt:lpstr>
      <vt:lpstr>Helvetica</vt:lpstr>
      <vt:lpstr>Palatino Linotype</vt:lpstr>
      <vt:lpstr>Verdana</vt:lpstr>
      <vt:lpstr>Wingdings</vt:lpstr>
      <vt:lpstr>中山大学</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第一讲 C语言概述</dc:title>
  <dc:subject/>
  <dc:creator/>
  <cp:keywords/>
  <dc:description/>
  <cp:lastModifiedBy>Xiaoxi Zhang</cp:lastModifiedBy>
  <cp:revision>451</cp:revision>
  <cp:lastPrinted>2025-09-08T04:52:56Z</cp:lastPrinted>
  <dcterms:created xsi:type="dcterms:W3CDTF">2016-11-24T09:20:00Z</dcterms:created>
  <dcterms:modified xsi:type="dcterms:W3CDTF">2025-09-08T06:45:30Z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7E38F6AF0AEB4547AE4ACB4243E3DBEC</vt:lpwstr>
  </property>
</Properties>
</file>